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8" r:id="rId12"/>
    <p:sldId id="318" r:id="rId13"/>
    <p:sldId id="310" r:id="rId14"/>
    <p:sldId id="271" r:id="rId15"/>
    <p:sldId id="272" r:id="rId16"/>
    <p:sldId id="278" r:id="rId17"/>
    <p:sldId id="279" r:id="rId18"/>
    <p:sldId id="309" r:id="rId19"/>
    <p:sldId id="280" r:id="rId20"/>
    <p:sldId id="281" r:id="rId21"/>
    <p:sldId id="282" r:id="rId22"/>
    <p:sldId id="285" r:id="rId23"/>
    <p:sldId id="299" r:id="rId24"/>
    <p:sldId id="313" r:id="rId25"/>
    <p:sldId id="315" r:id="rId26"/>
    <p:sldId id="319" r:id="rId27"/>
    <p:sldId id="305" r:id="rId28"/>
    <p:sldId id="316" r:id="rId29"/>
  </p:sldIdLst>
  <p:sldSz cx="9144000" cy="6858000" type="screen4x3"/>
  <p:notesSz cx="9874250" cy="679767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0000FF"/>
    <a:srgbClr val="008000"/>
    <a:srgbClr val="FF0000"/>
    <a:srgbClr val="0099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37" autoAdjust="0"/>
  </p:normalViewPr>
  <p:slideViewPr>
    <p:cSldViewPr>
      <p:cViewPr varScale="1">
        <p:scale>
          <a:sx n="70" d="100"/>
          <a:sy n="70" d="100"/>
        </p:scale>
        <p:origin x="-1386"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673B44ED-0E0F-4C5E-AD13-2319D199C243}" type="datetimeFigureOut">
              <a:rPr lang="en-US"/>
              <a:pPr>
                <a:defRPr/>
              </a:pPr>
              <a:t>1/31/2023</a:t>
            </a:fld>
            <a:endParaRPr lang="en-US"/>
          </a:p>
        </p:txBody>
      </p:sp>
      <p:sp>
        <p:nvSpPr>
          <p:cNvPr id="6" name="Holder 6"/>
          <p:cNvSpPr>
            <a:spLocks noGrp="1"/>
          </p:cNvSpPr>
          <p:nvPr>
            <p:ph type="sldNum" sz="quarter" idx="12"/>
          </p:nvPr>
        </p:nvSpPr>
        <p:spPr/>
        <p:txBody>
          <a:bodyPr/>
          <a:lstStyle>
            <a:lvl1pPr>
              <a:defRPr/>
            </a:lvl1pPr>
          </a:lstStyle>
          <a:p>
            <a:pPr>
              <a:defRPr/>
            </a:pPr>
            <a:fld id="{6DA38FC2-BC91-443D-B6E2-974422E88459}"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a:solidFill>
                  <a:srgbClr val="FDFFFF"/>
                </a:solidFill>
                <a:latin typeface="Calibri"/>
                <a:cs typeface="Calibri"/>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D4F3398B-F136-4D0C-8215-D274A03B32A8}" type="datetimeFigureOut">
              <a:rPr lang="en-US"/>
              <a:pPr>
                <a:defRPr/>
              </a:pPr>
              <a:t>1/31/2023</a:t>
            </a:fld>
            <a:endParaRPr lang="en-US"/>
          </a:p>
        </p:txBody>
      </p:sp>
      <p:sp>
        <p:nvSpPr>
          <p:cNvPr id="6" name="Holder 6"/>
          <p:cNvSpPr>
            <a:spLocks noGrp="1"/>
          </p:cNvSpPr>
          <p:nvPr>
            <p:ph type="sldNum" sz="quarter" idx="12"/>
          </p:nvPr>
        </p:nvSpPr>
        <p:spPr/>
        <p:txBody>
          <a:bodyPr/>
          <a:lstStyle>
            <a:lvl1pPr>
              <a:defRPr/>
            </a:lvl1pPr>
          </a:lstStyle>
          <a:p>
            <a:pPr>
              <a:defRPr/>
            </a:pPr>
            <a:fld id="{37999709-0AC8-424E-BEE2-6993309F54FB}"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a:solidFill>
                  <a:srgbClr val="FDFFFF"/>
                </a:solidFill>
                <a:latin typeface="Calibri"/>
                <a:cs typeface="Calibri"/>
              </a:defRPr>
            </a:lvl1pPr>
          </a:lstStyle>
          <a:p>
            <a:endParaRPr/>
          </a:p>
        </p:txBody>
      </p:sp>
      <p:sp>
        <p:nvSpPr>
          <p:cNvPr id="3" name="Holder 3"/>
          <p:cNvSpPr>
            <a:spLocks noGrp="1"/>
          </p:cNvSpPr>
          <p:nvPr>
            <p:ph sz="half" idx="2"/>
          </p:nvPr>
        </p:nvSpPr>
        <p:spPr>
          <a:xfrm>
            <a:off x="78739" y="2487625"/>
            <a:ext cx="4107505" cy="4028668"/>
          </a:xfrm>
          <a:prstGeom prst="rect">
            <a:avLst/>
          </a:prstGeom>
        </p:spPr>
        <p:txBody>
          <a:bodyPr/>
          <a:lstStyle>
            <a:lvl1pPr>
              <a:defRPr sz="2000" b="1">
                <a:solidFill>
                  <a:schemeClr val="hlink"/>
                </a:solidFill>
                <a:latin typeface="Calibri"/>
                <a:cs typeface="Calibri"/>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C6BAA10E-17CB-4E5F-990F-779347BA87F2}" type="datetimeFigureOut">
              <a:rPr lang="en-US"/>
              <a:pPr>
                <a:defRPr/>
              </a:pPr>
              <a:t>1/31/2023</a:t>
            </a:fld>
            <a:endParaRPr lang="en-US"/>
          </a:p>
        </p:txBody>
      </p:sp>
      <p:sp>
        <p:nvSpPr>
          <p:cNvPr id="7" name="Holder 6"/>
          <p:cNvSpPr>
            <a:spLocks noGrp="1"/>
          </p:cNvSpPr>
          <p:nvPr>
            <p:ph type="sldNum" sz="quarter" idx="12"/>
          </p:nvPr>
        </p:nvSpPr>
        <p:spPr/>
        <p:txBody>
          <a:bodyPr/>
          <a:lstStyle>
            <a:lvl1pPr>
              <a:defRPr/>
            </a:lvl1pPr>
          </a:lstStyle>
          <a:p>
            <a:pPr>
              <a:defRPr/>
            </a:pPr>
            <a:fld id="{C4B498E1-899C-4360-84B1-52997775E872}"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a:solidFill>
                  <a:srgbClr val="FDFFFF"/>
                </a:solidFill>
                <a:latin typeface="Calibri"/>
                <a:cs typeface="Calibri"/>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52459400-42DF-499F-B675-A8E242684B3B}" type="datetimeFigureOut">
              <a:rPr lang="en-US"/>
              <a:pPr>
                <a:defRPr/>
              </a:pPr>
              <a:t>1/31/2023</a:t>
            </a:fld>
            <a:endParaRPr lang="en-US"/>
          </a:p>
        </p:txBody>
      </p:sp>
      <p:sp>
        <p:nvSpPr>
          <p:cNvPr id="5" name="Holder 6"/>
          <p:cNvSpPr>
            <a:spLocks noGrp="1"/>
          </p:cNvSpPr>
          <p:nvPr>
            <p:ph type="sldNum" sz="quarter" idx="12"/>
          </p:nvPr>
        </p:nvSpPr>
        <p:spPr/>
        <p:txBody>
          <a:bodyPr/>
          <a:lstStyle>
            <a:lvl1pPr>
              <a:defRPr/>
            </a:lvl1pPr>
          </a:lstStyle>
          <a:p>
            <a:pPr>
              <a:defRPr/>
            </a:pPr>
            <a:fld id="{15CC4052-1CF9-476D-9AD0-ECFCE603589A}"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135902DD-2BD4-4728-A02E-8DF2DA151E02}" type="datetimeFigureOut">
              <a:rPr lang="en-US"/>
              <a:pPr>
                <a:defRPr/>
              </a:pPr>
              <a:t>1/31/2023</a:t>
            </a:fld>
            <a:endParaRPr lang="en-US"/>
          </a:p>
        </p:txBody>
      </p:sp>
      <p:sp>
        <p:nvSpPr>
          <p:cNvPr id="4" name="Holder 6"/>
          <p:cNvSpPr>
            <a:spLocks noGrp="1"/>
          </p:cNvSpPr>
          <p:nvPr>
            <p:ph type="sldNum" sz="quarter" idx="12"/>
          </p:nvPr>
        </p:nvSpPr>
        <p:spPr/>
        <p:txBody>
          <a:bodyPr/>
          <a:lstStyle>
            <a:lvl1pPr>
              <a:defRPr/>
            </a:lvl1pPr>
          </a:lstStyle>
          <a:p>
            <a:pPr>
              <a:defRPr/>
            </a:pPr>
            <a:fld id="{12EF0AAF-42C7-4ED9-88EE-42915CE7671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pPr>
              <a:defRPr/>
            </a:pPr>
            <a:endParaRPr lang="ru-RU"/>
          </a:p>
        </p:txBody>
      </p:sp>
      <p:sp>
        <p:nvSpPr>
          <p:cNvPr id="3" name="Дата 2"/>
          <p:cNvSpPr>
            <a:spLocks noGrp="1"/>
          </p:cNvSpPr>
          <p:nvPr>
            <p:ph type="dt" sz="half" idx="11"/>
          </p:nvPr>
        </p:nvSpPr>
        <p:spPr/>
        <p:txBody>
          <a:bodyPr/>
          <a:lstStyle>
            <a:lvl1pPr>
              <a:defRPr/>
            </a:lvl1pPr>
          </a:lstStyle>
          <a:p>
            <a:pPr>
              <a:defRPr/>
            </a:pPr>
            <a:fld id="{5FD0E46C-0347-4E05-A2B1-A1501434B8AB}" type="datetimeFigureOut">
              <a:rPr lang="en-US"/>
              <a:pPr>
                <a:defRPr/>
              </a:pPr>
              <a:t>1/31/2023</a:t>
            </a:fld>
            <a:endParaRPr lang="en-US"/>
          </a:p>
        </p:txBody>
      </p:sp>
      <p:sp>
        <p:nvSpPr>
          <p:cNvPr id="4" name="Номер слайда 3"/>
          <p:cNvSpPr>
            <a:spLocks noGrp="1"/>
          </p:cNvSpPr>
          <p:nvPr>
            <p:ph type="sldNum" sz="quarter" idx="12"/>
          </p:nvPr>
        </p:nvSpPr>
        <p:spPr/>
        <p:txBody>
          <a:bodyPr/>
          <a:lstStyle>
            <a:lvl1pPr>
              <a:defRPr/>
            </a:lvl1pPr>
          </a:lstStyle>
          <a:p>
            <a:pPr>
              <a:defRPr/>
            </a:pPr>
            <a:fld id="{1DD355AF-9023-4CBB-98AB-1F3D48E2C32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8" cstate="print"/>
            <a:stretch>
              <a:fillRect/>
            </a:stretch>
          </a:blipFill>
        </p:spPr>
        <p:txBody>
          <a:bodyPr lIns="0" tIns="0" rIns="0" bIns="0">
            <a:spAutoFit/>
          </a:bodyPr>
          <a:lstStyle/>
          <a:p>
            <a:pPr fontAlgn="auto">
              <a:spcBef>
                <a:spcPts val="0"/>
              </a:spcBef>
              <a:spcAft>
                <a:spcPts val="0"/>
              </a:spcAft>
              <a:defRPr/>
            </a:pPr>
            <a:endParaRPr>
              <a:latin typeface="+mn-lt"/>
            </a:endParaRPr>
          </a:p>
        </p:txBody>
      </p:sp>
      <p:sp>
        <p:nvSpPr>
          <p:cNvPr id="1027" name="Holder 2"/>
          <p:cNvSpPr>
            <a:spLocks noGrp="1"/>
          </p:cNvSpPr>
          <p:nvPr>
            <p:ph type="title"/>
          </p:nvPr>
        </p:nvSpPr>
        <p:spPr bwMode="auto">
          <a:xfrm>
            <a:off x="360363" y="865188"/>
            <a:ext cx="8423275" cy="6969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1028" name="Holder 3"/>
          <p:cNvSpPr>
            <a:spLocks noGrp="1"/>
          </p:cNvSpPr>
          <p:nvPr>
            <p:ph type="body" idx="1"/>
          </p:nvPr>
        </p:nvSpPr>
        <p:spPr bwMode="auto">
          <a:xfrm>
            <a:off x="474663" y="2582863"/>
            <a:ext cx="8194675" cy="36814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4" name="Holder 4"/>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defRPr>
            </a:lvl1pPr>
          </a:lstStyle>
          <a:p>
            <a:pPr>
              <a:defRPr/>
            </a:pPr>
            <a:endParaRPr/>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defRPr>
            </a:lvl1pPr>
          </a:lstStyle>
          <a:p>
            <a:pPr>
              <a:defRPr/>
            </a:pPr>
            <a:fld id="{D8667FED-2818-4FD6-BC11-BE82E58C5B9C}" type="datetimeFigureOut">
              <a:rPr lang="en-US"/>
              <a:pPr>
                <a:defRPr/>
              </a:pPr>
              <a:t>1/31/2023</a:t>
            </a:fld>
            <a:endParaRPr lang="en-US"/>
          </a:p>
        </p:txBody>
      </p:sp>
      <p:sp>
        <p:nvSpPr>
          <p:cNvPr id="6" name="Holder 6"/>
          <p:cNvSpPr>
            <a:spLocks noGrp="1"/>
          </p:cNvSpPr>
          <p:nvPr>
            <p:ph type="sldNum" sz="quarter" idx="7"/>
          </p:nvPr>
        </p:nvSpPr>
        <p:spPr>
          <a:xfrm>
            <a:off x="6583363" y="6378575"/>
            <a:ext cx="2103437" cy="274638"/>
          </a:xfrm>
          <a:prstGeom prst="rect">
            <a:avLst/>
          </a:prstGeom>
        </p:spPr>
        <p:txBody>
          <a:bodyPr wrap="square" lIns="0" tIns="0" rIns="0" bIns="0">
            <a:spAutoFit/>
          </a:bodyPr>
          <a:lstStyle>
            <a:lvl1pPr algn="r" fontAlgn="auto">
              <a:spcBef>
                <a:spcPts val="0"/>
              </a:spcBef>
              <a:spcAft>
                <a:spcPts val="0"/>
              </a:spcAft>
              <a:defRPr>
                <a:solidFill>
                  <a:schemeClr val="tx1">
                    <a:tint val="75000"/>
                  </a:schemeClr>
                </a:solidFill>
                <a:latin typeface="+mn-lt"/>
              </a:defRPr>
            </a:lvl1pPr>
          </a:lstStyle>
          <a:p>
            <a:pPr>
              <a:defRPr/>
            </a:pPr>
            <a:fld id="{39B38D83-C6B6-4B8C-9C14-2DFBB4F849B5}"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54" r:id="rId1"/>
    <p:sldLayoutId id="2147483653" r:id="rId2"/>
    <p:sldLayoutId id="2147483652" r:id="rId3"/>
    <p:sldLayoutId id="2147483651" r:id="rId4"/>
    <p:sldLayoutId id="2147483650" r:id="rId5"/>
    <p:sldLayoutId id="2147483655" r:id="rId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7200" algn="l" rtl="0" eaLnBrk="0" fontAlgn="base" hangingPunct="0">
        <a:spcBef>
          <a:spcPct val="20000"/>
        </a:spcBef>
        <a:spcAft>
          <a:spcPct val="0"/>
        </a:spcAft>
        <a:buChar char="–"/>
        <a:defRPr sz="2800">
          <a:solidFill>
            <a:schemeClr val="tx1"/>
          </a:solidFill>
          <a:latin typeface="+mn-lt"/>
          <a:ea typeface="+mn-ea"/>
          <a:cs typeface="+mn-cs"/>
        </a:defRPr>
      </a:lvl2pPr>
      <a:lvl3pPr marL="914400" algn="l" rtl="0" eaLnBrk="0" fontAlgn="base" hangingPunct="0">
        <a:spcBef>
          <a:spcPct val="20000"/>
        </a:spcBef>
        <a:spcAft>
          <a:spcPct val="0"/>
        </a:spcAft>
        <a:buChar char="•"/>
        <a:defRPr sz="2400">
          <a:solidFill>
            <a:schemeClr val="tx1"/>
          </a:solidFill>
          <a:latin typeface="+mn-lt"/>
          <a:ea typeface="+mn-ea"/>
          <a:cs typeface="+mn-cs"/>
        </a:defRPr>
      </a:lvl3pPr>
      <a:lvl4pPr marL="1371600" algn="l" rtl="0" eaLnBrk="0" fontAlgn="base" hangingPunct="0">
        <a:spcBef>
          <a:spcPct val="20000"/>
        </a:spcBef>
        <a:spcAft>
          <a:spcPct val="0"/>
        </a:spcAft>
        <a:buChar char="–"/>
        <a:defRPr sz="2000">
          <a:solidFill>
            <a:schemeClr val="tx1"/>
          </a:solidFill>
          <a:latin typeface="+mn-lt"/>
          <a:ea typeface="+mn-ea"/>
          <a:cs typeface="+mn-cs"/>
        </a:defRPr>
      </a:lvl4pPr>
      <a:lvl5pPr marL="1828800" algn="l" rtl="0" eaLnBrk="0" fontAlgn="base" hangingPunct="0">
        <a:spcBef>
          <a:spcPct val="20000"/>
        </a:spcBef>
        <a:spcAft>
          <a:spcPct val="0"/>
        </a:spcAft>
        <a:buChar char="»"/>
        <a:defRPr sz="2000">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18" Type="http://schemas.openxmlformats.org/officeDocument/2006/relationships/image" Target="../media/image90.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image" Target="../media/image89.png"/><Relationship Id="rId2" Type="http://schemas.openxmlformats.org/officeDocument/2006/relationships/image" Target="../media/image74.png"/><Relationship Id="rId16" Type="http://schemas.openxmlformats.org/officeDocument/2006/relationships/image" Target="../media/image88.png"/><Relationship Id="rId20" Type="http://schemas.openxmlformats.org/officeDocument/2006/relationships/image" Target="../media/image92.png"/><Relationship Id="rId1" Type="http://schemas.openxmlformats.org/officeDocument/2006/relationships/slideLayout" Target="../slideLayouts/slideLayout4.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png"/><Relationship Id="rId10" Type="http://schemas.openxmlformats.org/officeDocument/2006/relationships/image" Target="../media/image82.png"/><Relationship Id="rId19" Type="http://schemas.openxmlformats.org/officeDocument/2006/relationships/image" Target="../media/image91.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1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1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1.emf"/><Relationship Id="rId4" Type="http://schemas.openxmlformats.org/officeDocument/2006/relationships/oleObject" Target="../embeddings/_____Microsoft_Excel_97-20031.xls"/></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17.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18" Type="http://schemas.openxmlformats.org/officeDocument/2006/relationships/image" Target="../media/image125.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17" Type="http://schemas.openxmlformats.org/officeDocument/2006/relationships/image" Target="../media/image124.png"/><Relationship Id="rId2" Type="http://schemas.openxmlformats.org/officeDocument/2006/relationships/image" Target="../media/image109.png"/><Relationship Id="rId16" Type="http://schemas.openxmlformats.org/officeDocument/2006/relationships/image" Target="../media/image123.png"/><Relationship Id="rId1" Type="http://schemas.openxmlformats.org/officeDocument/2006/relationships/slideLayout" Target="../slideLayouts/slideLayout5.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png"/><Relationship Id="rId10" Type="http://schemas.openxmlformats.org/officeDocument/2006/relationships/image" Target="../media/image117.png"/><Relationship Id="rId19" Type="http://schemas.openxmlformats.org/officeDocument/2006/relationships/image" Target="../media/image126.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_rels/slide1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40.png"/><Relationship Id="rId3" Type="http://schemas.openxmlformats.org/officeDocument/2006/relationships/image" Target="../media/image130.png"/><Relationship Id="rId7" Type="http://schemas.openxmlformats.org/officeDocument/2006/relationships/image" Target="../media/image134.png"/><Relationship Id="rId12" Type="http://schemas.openxmlformats.org/officeDocument/2006/relationships/image" Target="../media/image139.png"/><Relationship Id="rId2" Type="http://schemas.openxmlformats.org/officeDocument/2006/relationships/image" Target="../media/image129.png"/><Relationship Id="rId1" Type="http://schemas.openxmlformats.org/officeDocument/2006/relationships/slideLayout" Target="../slideLayouts/slideLayout3.xml"/><Relationship Id="rId6" Type="http://schemas.openxmlformats.org/officeDocument/2006/relationships/image" Target="../media/image133.png"/><Relationship Id="rId11" Type="http://schemas.openxmlformats.org/officeDocument/2006/relationships/image" Target="../media/image138.png"/><Relationship Id="rId5" Type="http://schemas.openxmlformats.org/officeDocument/2006/relationships/image" Target="../media/image132.png"/><Relationship Id="rId10" Type="http://schemas.openxmlformats.org/officeDocument/2006/relationships/image" Target="../media/image137.png"/><Relationship Id="rId4" Type="http://schemas.openxmlformats.org/officeDocument/2006/relationships/image" Target="../media/image131.png"/><Relationship Id="rId9" Type="http://schemas.openxmlformats.org/officeDocument/2006/relationships/image" Target="../media/image13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image" Target="../media/image141.png"/><Relationship Id="rId1" Type="http://schemas.openxmlformats.org/officeDocument/2006/relationships/slideLayout" Target="../slideLayouts/slideLayout5.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 Id="rId9" Type="http://schemas.openxmlformats.org/officeDocument/2006/relationships/image" Target="../media/image148.png"/></Relationships>
</file>

<file path=ppt/slides/_rels/slide21.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1.png"/><Relationship Id="rId18" Type="http://schemas.openxmlformats.org/officeDocument/2006/relationships/image" Target="../media/image166.png"/><Relationship Id="rId3" Type="http://schemas.openxmlformats.org/officeDocument/2006/relationships/image" Target="../media/image151.png"/><Relationship Id="rId21" Type="http://schemas.openxmlformats.org/officeDocument/2006/relationships/image" Target="../media/image169.png"/><Relationship Id="rId7" Type="http://schemas.openxmlformats.org/officeDocument/2006/relationships/image" Target="../media/image155.png"/><Relationship Id="rId12" Type="http://schemas.openxmlformats.org/officeDocument/2006/relationships/image" Target="../media/image160.png"/><Relationship Id="rId17" Type="http://schemas.openxmlformats.org/officeDocument/2006/relationships/image" Target="../media/image165.png"/><Relationship Id="rId2" Type="http://schemas.openxmlformats.org/officeDocument/2006/relationships/image" Target="../media/image150.jpeg"/><Relationship Id="rId16" Type="http://schemas.openxmlformats.org/officeDocument/2006/relationships/image" Target="../media/image164.png"/><Relationship Id="rId20" Type="http://schemas.openxmlformats.org/officeDocument/2006/relationships/image" Target="../media/image168.png"/><Relationship Id="rId1" Type="http://schemas.openxmlformats.org/officeDocument/2006/relationships/slideLayout" Target="../slideLayouts/slideLayout2.xml"/><Relationship Id="rId6" Type="http://schemas.openxmlformats.org/officeDocument/2006/relationships/image" Target="../media/image154.png"/><Relationship Id="rId11" Type="http://schemas.openxmlformats.org/officeDocument/2006/relationships/image" Target="../media/image159.png"/><Relationship Id="rId5" Type="http://schemas.openxmlformats.org/officeDocument/2006/relationships/image" Target="../media/image153.png"/><Relationship Id="rId15" Type="http://schemas.openxmlformats.org/officeDocument/2006/relationships/image" Target="../media/image163.png"/><Relationship Id="rId10" Type="http://schemas.openxmlformats.org/officeDocument/2006/relationships/image" Target="../media/image158.png"/><Relationship Id="rId19" Type="http://schemas.openxmlformats.org/officeDocument/2006/relationships/image" Target="../media/image167.png"/><Relationship Id="rId4" Type="http://schemas.openxmlformats.org/officeDocument/2006/relationships/image" Target="../media/image152.png"/><Relationship Id="rId9" Type="http://schemas.openxmlformats.org/officeDocument/2006/relationships/image" Target="../media/image157.png"/><Relationship Id="rId14" Type="http://schemas.openxmlformats.org/officeDocument/2006/relationships/image" Target="../media/image162.png"/></Relationships>
</file>

<file path=ppt/slides/_rels/slide23.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3" Type="http://schemas.openxmlformats.org/officeDocument/2006/relationships/image" Target="../media/image171.png"/><Relationship Id="rId7" Type="http://schemas.openxmlformats.org/officeDocument/2006/relationships/image" Target="../media/image175.png"/><Relationship Id="rId12" Type="http://schemas.openxmlformats.org/officeDocument/2006/relationships/image" Target="../media/image180.png"/><Relationship Id="rId17" Type="http://schemas.openxmlformats.org/officeDocument/2006/relationships/image" Target="../media/image185.png"/><Relationship Id="rId2" Type="http://schemas.openxmlformats.org/officeDocument/2006/relationships/image" Target="../media/image170.png"/><Relationship Id="rId16" Type="http://schemas.openxmlformats.org/officeDocument/2006/relationships/image" Target="../media/image184.png"/><Relationship Id="rId1" Type="http://schemas.openxmlformats.org/officeDocument/2006/relationships/slideLayout" Target="../slideLayouts/slideLayout2.xml"/><Relationship Id="rId6" Type="http://schemas.openxmlformats.org/officeDocument/2006/relationships/image" Target="../media/image174.png"/><Relationship Id="rId11" Type="http://schemas.openxmlformats.org/officeDocument/2006/relationships/image" Target="../media/image179.png"/><Relationship Id="rId5" Type="http://schemas.openxmlformats.org/officeDocument/2006/relationships/image" Target="../media/image173.png"/><Relationship Id="rId15" Type="http://schemas.openxmlformats.org/officeDocument/2006/relationships/image" Target="../media/image183.png"/><Relationship Id="rId10" Type="http://schemas.openxmlformats.org/officeDocument/2006/relationships/image" Target="../media/image178.png"/><Relationship Id="rId4" Type="http://schemas.openxmlformats.org/officeDocument/2006/relationships/image" Target="../media/image172.png"/><Relationship Id="rId9" Type="http://schemas.openxmlformats.org/officeDocument/2006/relationships/image" Target="../media/image177.png"/><Relationship Id="rId14" Type="http://schemas.openxmlformats.org/officeDocument/2006/relationships/image" Target="../media/image18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7.png"/><Relationship Id="rId7" Type="http://schemas.openxmlformats.org/officeDocument/2006/relationships/image" Target="../media/image191.png"/><Relationship Id="rId2" Type="http://schemas.openxmlformats.org/officeDocument/2006/relationships/image" Target="../media/image186.png"/><Relationship Id="rId1" Type="http://schemas.openxmlformats.org/officeDocument/2006/relationships/slideLayout" Target="../slideLayouts/slideLayout4.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26.xml.rels><?xml version="1.0" encoding="UTF-8" standalone="yes"?>
<Relationships xmlns="http://schemas.openxmlformats.org/package/2006/relationships"><Relationship Id="rId3" Type="http://schemas.openxmlformats.org/officeDocument/2006/relationships/image" Target="../media/image187.png"/><Relationship Id="rId7" Type="http://schemas.openxmlformats.org/officeDocument/2006/relationships/image" Target="../media/image191.png"/><Relationship Id="rId2" Type="http://schemas.openxmlformats.org/officeDocument/2006/relationships/image" Target="../media/image186.png"/><Relationship Id="rId1" Type="http://schemas.openxmlformats.org/officeDocument/2006/relationships/slideLayout" Target="../slideLayouts/slideLayout6.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27.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6"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6"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object 2"/>
          <p:cNvSpPr>
            <a:spLocks noChangeArrowheads="1"/>
          </p:cNvSpPr>
          <p:nvPr/>
        </p:nvSpPr>
        <p:spPr bwMode="auto">
          <a:xfrm>
            <a:off x="0" y="0"/>
            <a:ext cx="9144000" cy="6858000"/>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8194" name="object 3"/>
          <p:cNvSpPr>
            <a:spLocks noChangeArrowheads="1"/>
          </p:cNvSpPr>
          <p:nvPr/>
        </p:nvSpPr>
        <p:spPr bwMode="auto">
          <a:xfrm>
            <a:off x="1436688" y="2230438"/>
            <a:ext cx="6753225" cy="2970212"/>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8195" name="object 4"/>
          <p:cNvSpPr txBox="1">
            <a:spLocks noChangeArrowheads="1"/>
          </p:cNvSpPr>
          <p:nvPr/>
        </p:nvSpPr>
        <p:spPr bwMode="auto">
          <a:xfrm>
            <a:off x="762000" y="801688"/>
            <a:ext cx="7772400" cy="1373187"/>
          </a:xfrm>
          <a:prstGeom prst="rect">
            <a:avLst/>
          </a:prstGeom>
          <a:noFill/>
          <a:ln w="9525">
            <a:noFill/>
            <a:miter lim="800000"/>
            <a:headEnd/>
            <a:tailEnd/>
          </a:ln>
        </p:spPr>
        <p:txBody>
          <a:bodyPr lIns="0" tIns="0" rIns="0" bIns="0">
            <a:spAutoFit/>
          </a:bodyPr>
          <a:lstStyle/>
          <a:p>
            <a:pPr marL="531813" indent="-519113" algn="ctr"/>
            <a:r>
              <a:rPr lang="ru-RU" b="1" dirty="0">
                <a:latin typeface="Calibri" pitchFamily="34" charset="0"/>
              </a:rPr>
              <a:t>К</a:t>
            </a:r>
            <a:r>
              <a:rPr lang="ru-RU" b="1" dirty="0"/>
              <a:t> р</a:t>
            </a:r>
            <a:r>
              <a:rPr lang="ru-RU" b="1" dirty="0">
                <a:latin typeface="Calibri" pitchFamily="34" charset="0"/>
              </a:rPr>
              <a:t>ешению Совета народных депутатов Сухо-Березовского сельского  поселения Бобровского муниципального района Воронежской области   «О бюджете Сухо-Березовского сельского  поселения Бобровского муниципального района Воронежской области на </a:t>
            </a:r>
            <a:r>
              <a:rPr lang="ru-RU" b="1" dirty="0" smtClean="0">
                <a:latin typeface="Calibri" pitchFamily="34" charset="0"/>
              </a:rPr>
              <a:t>2023 </a:t>
            </a:r>
            <a:r>
              <a:rPr lang="ru-RU" b="1" dirty="0">
                <a:latin typeface="Calibri" pitchFamily="34" charset="0"/>
              </a:rPr>
              <a:t>год и на плановый период </a:t>
            </a:r>
            <a:r>
              <a:rPr lang="ru-RU" b="1" dirty="0" smtClean="0">
                <a:latin typeface="Calibri" pitchFamily="34" charset="0"/>
              </a:rPr>
              <a:t>2024 </a:t>
            </a:r>
            <a:r>
              <a:rPr lang="ru-RU" b="1" dirty="0">
                <a:latin typeface="Calibri" pitchFamily="34" charset="0"/>
              </a:rPr>
              <a:t>и </a:t>
            </a:r>
            <a:r>
              <a:rPr lang="ru-RU" b="1" dirty="0" smtClean="0">
                <a:latin typeface="Calibri" pitchFamily="34" charset="0"/>
              </a:rPr>
              <a:t>2025 </a:t>
            </a:r>
            <a:r>
              <a:rPr lang="ru-RU" b="1" dirty="0">
                <a:latin typeface="Calibri" pitchFamily="34" charset="0"/>
              </a:rPr>
              <a:t>годов</a:t>
            </a:r>
            <a:endParaRPr lang="ru-RU" dirty="0">
              <a:latin typeface="Calibri" pitchFamily="34" charset="0"/>
            </a:endParaRPr>
          </a:p>
        </p:txBody>
      </p:sp>
      <p:sp>
        <p:nvSpPr>
          <p:cNvPr id="8196" name="object 5"/>
          <p:cNvSpPr txBox="1">
            <a:spLocks noChangeArrowheads="1"/>
          </p:cNvSpPr>
          <p:nvPr/>
        </p:nvSpPr>
        <p:spPr bwMode="auto">
          <a:xfrm>
            <a:off x="3635375" y="6197600"/>
            <a:ext cx="2232025" cy="276225"/>
          </a:xfrm>
          <a:prstGeom prst="rect">
            <a:avLst/>
          </a:prstGeom>
          <a:noFill/>
          <a:ln w="9525">
            <a:noFill/>
            <a:miter lim="800000"/>
            <a:headEnd/>
            <a:tailEnd/>
          </a:ln>
        </p:spPr>
        <p:txBody>
          <a:bodyPr lIns="0" tIns="0" rIns="0" bIns="0">
            <a:spAutoFit/>
          </a:bodyPr>
          <a:lstStyle/>
          <a:p>
            <a:pPr marL="12700"/>
            <a:r>
              <a:rPr lang="ru-RU" dirty="0">
                <a:latin typeface="Calibri" pitchFamily="34" charset="0"/>
              </a:rPr>
              <a:t>  декабрь </a:t>
            </a:r>
            <a:r>
              <a:rPr lang="ru-RU" dirty="0" smtClean="0">
                <a:latin typeface="Calibri" pitchFamily="34" charset="0"/>
              </a:rPr>
              <a:t>2022 </a:t>
            </a:r>
            <a:r>
              <a:rPr lang="ru-RU" dirty="0">
                <a:latin typeface="Calibri" pitchFamily="34" charset="0"/>
              </a:rPr>
              <a:t>года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bject 2"/>
          <p:cNvSpPr txBox="1">
            <a:spLocks noChangeArrowheads="1"/>
          </p:cNvSpPr>
          <p:nvPr/>
        </p:nvSpPr>
        <p:spPr bwMode="auto">
          <a:xfrm>
            <a:off x="7604125" y="1074738"/>
            <a:ext cx="1284288" cy="276225"/>
          </a:xfrm>
          <a:prstGeom prst="rect">
            <a:avLst/>
          </a:prstGeom>
          <a:noFill/>
          <a:ln w="9525">
            <a:noFill/>
            <a:miter lim="800000"/>
            <a:headEnd/>
            <a:tailEnd/>
          </a:ln>
        </p:spPr>
        <p:txBody>
          <a:bodyPr lIns="0" tIns="0" rIns="0" bIns="0">
            <a:spAutoFit/>
          </a:bodyPr>
          <a:lstStyle/>
          <a:p>
            <a:pPr marL="12700"/>
            <a:r>
              <a:rPr lang="ru-RU" b="1" i="1">
                <a:latin typeface="Calibri" pitchFamily="34" charset="0"/>
              </a:rPr>
              <a:t>Тыс. рублей</a:t>
            </a:r>
            <a:endParaRPr lang="ru-RU">
              <a:latin typeface="Calibri" pitchFamily="34" charset="0"/>
            </a:endParaRPr>
          </a:p>
        </p:txBody>
      </p:sp>
      <p:sp>
        <p:nvSpPr>
          <p:cNvPr id="17410" name="object 3"/>
          <p:cNvSpPr>
            <a:spLocks noChangeArrowheads="1"/>
          </p:cNvSpPr>
          <p:nvPr/>
        </p:nvSpPr>
        <p:spPr bwMode="auto">
          <a:xfrm>
            <a:off x="93663" y="1368425"/>
            <a:ext cx="8997950" cy="4273550"/>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1" name="object 4"/>
          <p:cNvSpPr>
            <a:spLocks noChangeArrowheads="1"/>
          </p:cNvSpPr>
          <p:nvPr/>
        </p:nvSpPr>
        <p:spPr bwMode="auto">
          <a:xfrm>
            <a:off x="107950" y="1422400"/>
            <a:ext cx="3176588" cy="944563"/>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2" name="object 5"/>
          <p:cNvSpPr>
            <a:spLocks noChangeArrowheads="1"/>
          </p:cNvSpPr>
          <p:nvPr/>
        </p:nvSpPr>
        <p:spPr bwMode="auto">
          <a:xfrm>
            <a:off x="3284538" y="1422400"/>
            <a:ext cx="1905000" cy="944563"/>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3" name="object 6"/>
          <p:cNvSpPr>
            <a:spLocks noChangeArrowheads="1"/>
          </p:cNvSpPr>
          <p:nvPr/>
        </p:nvSpPr>
        <p:spPr bwMode="auto">
          <a:xfrm>
            <a:off x="5189538" y="1422400"/>
            <a:ext cx="1906587" cy="944563"/>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4" name="object 7"/>
          <p:cNvSpPr>
            <a:spLocks noChangeArrowheads="1"/>
          </p:cNvSpPr>
          <p:nvPr/>
        </p:nvSpPr>
        <p:spPr bwMode="auto">
          <a:xfrm>
            <a:off x="7096125" y="1422400"/>
            <a:ext cx="1905000" cy="944563"/>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5" name="object 8"/>
          <p:cNvSpPr>
            <a:spLocks noChangeArrowheads="1"/>
          </p:cNvSpPr>
          <p:nvPr/>
        </p:nvSpPr>
        <p:spPr bwMode="auto">
          <a:xfrm>
            <a:off x="107950" y="2366963"/>
            <a:ext cx="3176588" cy="509587"/>
          </a:xfrm>
          <a:prstGeom prst="rect">
            <a:avLst/>
          </a:prstGeom>
          <a:blipFill dpi="0" rotWithShape="1">
            <a:blip r:embed="rId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6" name="object 9"/>
          <p:cNvSpPr>
            <a:spLocks noChangeArrowheads="1"/>
          </p:cNvSpPr>
          <p:nvPr/>
        </p:nvSpPr>
        <p:spPr bwMode="auto">
          <a:xfrm>
            <a:off x="3284538" y="2366963"/>
            <a:ext cx="1905000" cy="509587"/>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7" name="object 10"/>
          <p:cNvSpPr>
            <a:spLocks noChangeArrowheads="1"/>
          </p:cNvSpPr>
          <p:nvPr/>
        </p:nvSpPr>
        <p:spPr bwMode="auto">
          <a:xfrm>
            <a:off x="5189538" y="2366963"/>
            <a:ext cx="1906587" cy="509587"/>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8" name="object 11"/>
          <p:cNvSpPr>
            <a:spLocks noChangeArrowheads="1"/>
          </p:cNvSpPr>
          <p:nvPr/>
        </p:nvSpPr>
        <p:spPr bwMode="auto">
          <a:xfrm>
            <a:off x="7096125" y="2366963"/>
            <a:ext cx="1905000" cy="509587"/>
          </a:xfrm>
          <a:prstGeom prst="rect">
            <a:avLst/>
          </a:prstGeom>
          <a:blipFill dpi="0" rotWithShape="1">
            <a:blip r:embed="rId8"/>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9" name="object 12"/>
          <p:cNvSpPr>
            <a:spLocks noChangeArrowheads="1"/>
          </p:cNvSpPr>
          <p:nvPr/>
        </p:nvSpPr>
        <p:spPr bwMode="auto">
          <a:xfrm>
            <a:off x="107950" y="2876550"/>
            <a:ext cx="3176588" cy="371475"/>
          </a:xfrm>
          <a:prstGeom prst="rect">
            <a:avLst/>
          </a:prstGeom>
          <a:blipFill dpi="0" rotWithShape="1">
            <a:blip r:embed="rId9"/>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0" name="object 13"/>
          <p:cNvSpPr>
            <a:spLocks noChangeArrowheads="1"/>
          </p:cNvSpPr>
          <p:nvPr/>
        </p:nvSpPr>
        <p:spPr bwMode="auto">
          <a:xfrm>
            <a:off x="3284538" y="2876550"/>
            <a:ext cx="1905000" cy="371475"/>
          </a:xfrm>
          <a:prstGeom prst="rect">
            <a:avLst/>
          </a:prstGeom>
          <a:blipFill dpi="0" rotWithShape="1">
            <a:blip r:embed="rId10"/>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1" name="object 14"/>
          <p:cNvSpPr>
            <a:spLocks noChangeArrowheads="1"/>
          </p:cNvSpPr>
          <p:nvPr/>
        </p:nvSpPr>
        <p:spPr bwMode="auto">
          <a:xfrm>
            <a:off x="5189538" y="2876550"/>
            <a:ext cx="1906587" cy="371475"/>
          </a:xfrm>
          <a:prstGeom prst="rect">
            <a:avLst/>
          </a:prstGeom>
          <a:blipFill dpi="0" rotWithShape="1">
            <a:blip r:embed="rId10"/>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2" name="object 15"/>
          <p:cNvSpPr>
            <a:spLocks noChangeArrowheads="1"/>
          </p:cNvSpPr>
          <p:nvPr/>
        </p:nvSpPr>
        <p:spPr bwMode="auto">
          <a:xfrm>
            <a:off x="7096125" y="2876550"/>
            <a:ext cx="1905000" cy="371475"/>
          </a:xfrm>
          <a:prstGeom prst="rect">
            <a:avLst/>
          </a:prstGeom>
          <a:blipFill dpi="0" rotWithShape="1">
            <a:blip r:embed="rId11"/>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3" name="object 16"/>
          <p:cNvSpPr>
            <a:spLocks noChangeArrowheads="1"/>
          </p:cNvSpPr>
          <p:nvPr/>
        </p:nvSpPr>
        <p:spPr bwMode="auto">
          <a:xfrm>
            <a:off x="107950" y="3248025"/>
            <a:ext cx="3176588" cy="774700"/>
          </a:xfrm>
          <a:prstGeom prst="rect">
            <a:avLst/>
          </a:prstGeom>
          <a:blipFill dpi="0" rotWithShape="1">
            <a:blip r:embed="rId1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4" name="object 17"/>
          <p:cNvSpPr>
            <a:spLocks noChangeArrowheads="1"/>
          </p:cNvSpPr>
          <p:nvPr/>
        </p:nvSpPr>
        <p:spPr bwMode="auto">
          <a:xfrm>
            <a:off x="3284538" y="3248025"/>
            <a:ext cx="1905000" cy="774700"/>
          </a:xfrm>
          <a:prstGeom prst="rect">
            <a:avLst/>
          </a:prstGeom>
          <a:blipFill dpi="0" rotWithShape="1">
            <a:blip r:embed="rId1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5" name="object 18"/>
          <p:cNvSpPr>
            <a:spLocks noChangeArrowheads="1"/>
          </p:cNvSpPr>
          <p:nvPr/>
        </p:nvSpPr>
        <p:spPr bwMode="auto">
          <a:xfrm>
            <a:off x="5189538" y="3248025"/>
            <a:ext cx="1906587" cy="774700"/>
          </a:xfrm>
          <a:prstGeom prst="rect">
            <a:avLst/>
          </a:prstGeom>
          <a:blipFill dpi="0" rotWithShape="1">
            <a:blip r:embed="rId1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6" name="object 19"/>
          <p:cNvSpPr>
            <a:spLocks noChangeArrowheads="1"/>
          </p:cNvSpPr>
          <p:nvPr/>
        </p:nvSpPr>
        <p:spPr bwMode="auto">
          <a:xfrm>
            <a:off x="7096125" y="3248025"/>
            <a:ext cx="1905000" cy="774700"/>
          </a:xfrm>
          <a:prstGeom prst="rect">
            <a:avLst/>
          </a:prstGeom>
          <a:blipFill dpi="0" rotWithShape="1">
            <a:blip r:embed="rId1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7" name="object 20"/>
          <p:cNvSpPr>
            <a:spLocks noChangeArrowheads="1"/>
          </p:cNvSpPr>
          <p:nvPr/>
        </p:nvSpPr>
        <p:spPr bwMode="auto">
          <a:xfrm>
            <a:off x="107950" y="4022725"/>
            <a:ext cx="3176588" cy="784225"/>
          </a:xfrm>
          <a:prstGeom prst="rect">
            <a:avLst/>
          </a:prstGeom>
          <a:blipFill dpi="0" rotWithShape="1">
            <a:blip r:embed="rId1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8" name="object 21"/>
          <p:cNvSpPr>
            <a:spLocks noChangeArrowheads="1"/>
          </p:cNvSpPr>
          <p:nvPr/>
        </p:nvSpPr>
        <p:spPr bwMode="auto">
          <a:xfrm>
            <a:off x="3284538" y="4022725"/>
            <a:ext cx="1905000" cy="784225"/>
          </a:xfrm>
          <a:prstGeom prst="rect">
            <a:avLst/>
          </a:prstGeom>
          <a:blipFill dpi="0" rotWithShape="1">
            <a:blip r:embed="rId1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9" name="object 22"/>
          <p:cNvSpPr>
            <a:spLocks noChangeArrowheads="1"/>
          </p:cNvSpPr>
          <p:nvPr/>
        </p:nvSpPr>
        <p:spPr bwMode="auto">
          <a:xfrm>
            <a:off x="5189538" y="4022725"/>
            <a:ext cx="1906587" cy="784225"/>
          </a:xfrm>
          <a:prstGeom prst="rect">
            <a:avLst/>
          </a:prstGeom>
          <a:blipFill dpi="0" rotWithShape="1">
            <a:blip r:embed="rId1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30" name="object 23"/>
          <p:cNvSpPr>
            <a:spLocks noChangeArrowheads="1"/>
          </p:cNvSpPr>
          <p:nvPr/>
        </p:nvSpPr>
        <p:spPr bwMode="auto">
          <a:xfrm>
            <a:off x="7096125" y="4022725"/>
            <a:ext cx="1905000" cy="784225"/>
          </a:xfrm>
          <a:prstGeom prst="rect">
            <a:avLst/>
          </a:prstGeom>
          <a:blipFill dpi="0" rotWithShape="1">
            <a:blip r:embed="rId1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31" name="object 24"/>
          <p:cNvSpPr>
            <a:spLocks noChangeArrowheads="1"/>
          </p:cNvSpPr>
          <p:nvPr/>
        </p:nvSpPr>
        <p:spPr bwMode="auto">
          <a:xfrm>
            <a:off x="107950" y="4806950"/>
            <a:ext cx="3176588" cy="782638"/>
          </a:xfrm>
          <a:prstGeom prst="rect">
            <a:avLst/>
          </a:prstGeom>
          <a:blipFill dpi="0" rotWithShape="1">
            <a:blip r:embed="rId18"/>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32" name="object 25"/>
          <p:cNvSpPr>
            <a:spLocks noChangeArrowheads="1"/>
          </p:cNvSpPr>
          <p:nvPr/>
        </p:nvSpPr>
        <p:spPr bwMode="auto">
          <a:xfrm>
            <a:off x="3284538" y="4806950"/>
            <a:ext cx="1905000" cy="782638"/>
          </a:xfrm>
          <a:prstGeom prst="rect">
            <a:avLst/>
          </a:prstGeom>
          <a:blipFill dpi="0" rotWithShape="1">
            <a:blip r:embed="rId19"/>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33" name="object 26"/>
          <p:cNvSpPr>
            <a:spLocks noChangeArrowheads="1"/>
          </p:cNvSpPr>
          <p:nvPr/>
        </p:nvSpPr>
        <p:spPr bwMode="auto">
          <a:xfrm>
            <a:off x="5189538" y="4806950"/>
            <a:ext cx="1906587" cy="782638"/>
          </a:xfrm>
          <a:prstGeom prst="rect">
            <a:avLst/>
          </a:prstGeom>
          <a:blipFill dpi="0" rotWithShape="1">
            <a:blip r:embed="rId19"/>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34" name="object 27"/>
          <p:cNvSpPr>
            <a:spLocks noChangeArrowheads="1"/>
          </p:cNvSpPr>
          <p:nvPr/>
        </p:nvSpPr>
        <p:spPr bwMode="auto">
          <a:xfrm>
            <a:off x="7096125" y="4806950"/>
            <a:ext cx="1905000" cy="782638"/>
          </a:xfrm>
          <a:prstGeom prst="rect">
            <a:avLst/>
          </a:prstGeom>
          <a:blipFill dpi="0" rotWithShape="1">
            <a:blip r:embed="rId20"/>
            <a:srcRect/>
            <a:stretch>
              <a:fillRect/>
            </a:stretch>
          </a:blipFill>
          <a:ln w="9525">
            <a:noFill/>
            <a:miter lim="800000"/>
            <a:headEnd/>
            <a:tailEnd/>
          </a:ln>
        </p:spPr>
        <p:txBody>
          <a:bodyPr lIns="0" tIns="0" rIns="0" bIns="0">
            <a:spAutoFit/>
          </a:bodyPr>
          <a:lstStyle/>
          <a:p>
            <a:endParaRPr lang="ru-RU">
              <a:latin typeface="Calibri" pitchFamily="34" charset="0"/>
            </a:endParaRPr>
          </a:p>
        </p:txBody>
      </p:sp>
      <p:graphicFrame>
        <p:nvGraphicFramePr>
          <p:cNvPr id="28" name="object 28"/>
          <p:cNvGraphicFramePr>
            <a:graphicFrameLocks noGrp="1"/>
          </p:cNvGraphicFramePr>
          <p:nvPr>
            <p:extLst>
              <p:ext uri="{D42A27DB-BD31-4B8C-83A1-F6EECF244321}">
                <p14:modId xmlns:p14="http://schemas.microsoft.com/office/powerpoint/2010/main" val="881870294"/>
              </p:ext>
            </p:extLst>
          </p:nvPr>
        </p:nvGraphicFramePr>
        <p:xfrm>
          <a:off x="101600" y="1416050"/>
          <a:ext cx="8893175" cy="4167189"/>
        </p:xfrm>
        <a:graphic>
          <a:graphicData uri="http://schemas.openxmlformats.org/drawingml/2006/table">
            <a:tbl>
              <a:tblPr/>
              <a:tblGrid>
                <a:gridCol w="3176588"/>
                <a:gridCol w="1905000"/>
                <a:gridCol w="1906587"/>
                <a:gridCol w="1905000"/>
              </a:tblGrid>
              <a:tr h="944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560388" marR="0" lvl="0" indent="-93663"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2023 год</a:t>
                      </a:r>
                      <a:endParaRPr kumimoji="0" lang="ru-RU" sz="1800" b="0"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560388" marR="0" lvl="0" indent="-93663"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2024 год</a:t>
                      </a:r>
                      <a:endParaRPr kumimoji="0" lang="ru-RU" sz="1800" b="0"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560388" marR="0" lvl="0" indent="-93663"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20</a:t>
                      </a:r>
                      <a:r>
                        <a:rPr kumimoji="0" lang="en-US" sz="1800" b="1" i="0" u="none" strike="noStrike" cap="none" normalizeH="0" baseline="0" dirty="0" smtClean="0">
                          <a:ln>
                            <a:noFill/>
                          </a:ln>
                          <a:solidFill>
                            <a:schemeClr val="tx1"/>
                          </a:solidFill>
                          <a:effectLst/>
                          <a:latin typeface="Calibri" pitchFamily="34" charset="0"/>
                        </a:rPr>
                        <a:t>2</a:t>
                      </a:r>
                      <a:r>
                        <a:rPr kumimoji="0" lang="ru-RU" sz="1800" b="1" i="0" u="none" strike="noStrike" cap="none" normalizeH="0" baseline="0" dirty="0" smtClean="0">
                          <a:ln>
                            <a:noFill/>
                          </a:ln>
                          <a:solidFill>
                            <a:schemeClr val="tx1"/>
                          </a:solidFill>
                          <a:effectLst/>
                          <a:latin typeface="Calibri" pitchFamily="34" charset="0"/>
                        </a:rPr>
                        <a:t>5 год</a:t>
                      </a:r>
                      <a:endParaRPr kumimoji="0" lang="ru-RU" sz="1800" b="0"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511175">
                <a:tc>
                  <a:txBody>
                    <a:bodyPr/>
                    <a:lstStyle/>
                    <a:p>
                      <a:pPr marL="72390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rPr>
                        <a:t>ДОХОДЫ, всего</a:t>
                      </a:r>
                      <a:endParaRPr kumimoji="0" lang="ru-RU" sz="20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ea typeface="+mn-ea"/>
                          <a:cs typeface="+mn-cs"/>
                        </a:rPr>
                        <a:t>6 904,5</a:t>
                      </a:r>
                      <a:endParaRPr kumimoji="0" lang="ru-RU" sz="1800" b="1"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ea typeface="+mn-ea"/>
                          <a:cs typeface="+mn-cs"/>
                        </a:rPr>
                        <a:t>3 065,4</a:t>
                      </a:r>
                      <a:endParaRPr kumimoji="0" lang="ru-RU" sz="1800" b="1"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ea typeface="+mn-ea"/>
                          <a:cs typeface="+mn-cs"/>
                        </a:rPr>
                        <a:t>3 111,1</a:t>
                      </a:r>
                      <a:endParaRPr kumimoji="0" lang="ru-RU" sz="1800" b="1"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71475">
                <a:tc>
                  <a:txBody>
                    <a:bodyPr/>
                    <a:lstStyle/>
                    <a:p>
                      <a:pPr marL="84138"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smtClean="0">
                          <a:ln>
                            <a:noFill/>
                          </a:ln>
                          <a:solidFill>
                            <a:schemeClr val="tx1"/>
                          </a:solidFill>
                          <a:effectLst/>
                          <a:latin typeface="Calibri" pitchFamily="34" charset="0"/>
                        </a:rPr>
                        <a:t>Из них:</a:t>
                      </a:r>
                      <a:endParaRPr kumimoji="0" lang="ru-RU" sz="16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74700">
                <a:tc>
                  <a:txBody>
                    <a:bodyPr/>
                    <a:lstStyle/>
                    <a:p>
                      <a:pPr marL="10795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smtClean="0">
                          <a:ln>
                            <a:noFill/>
                          </a:ln>
                          <a:solidFill>
                            <a:schemeClr val="tx1"/>
                          </a:solidFill>
                          <a:effectLst/>
                          <a:latin typeface="Calibri" pitchFamily="34" charset="0"/>
                        </a:rPr>
                        <a:t>Налоговые + неналоговые</a:t>
                      </a:r>
                      <a:endParaRPr kumimoji="0" lang="ru-RU" sz="20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800" dirty="0" smtClean="0">
                          <a:solidFill>
                            <a:schemeClr val="tx1"/>
                          </a:solidFill>
                          <a:effectLst/>
                          <a:latin typeface="+mn-lt"/>
                          <a:ea typeface="+mn-ea"/>
                          <a:cs typeface="+mn-cs"/>
                        </a:rPr>
                        <a:t>1 955,5</a:t>
                      </a:r>
                      <a:endParaRPr kumimoji="0" lang="ru-RU" sz="1800" b="1"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mn-lt"/>
                          <a:ea typeface="+mn-ea"/>
                          <a:cs typeface="+mn-cs"/>
                        </a:rPr>
                        <a:t>2 119,9</a:t>
                      </a:r>
                      <a:endParaRPr kumimoji="0" lang="ru-RU" sz="1800" b="1"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mn-lt"/>
                          <a:ea typeface="+mn-ea"/>
                          <a:cs typeface="+mn-cs"/>
                        </a:rPr>
                        <a:t>2 129,5</a:t>
                      </a:r>
                      <a:endParaRPr kumimoji="0" lang="ru-RU" sz="1800" b="1"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82638">
                <a:tc>
                  <a:txBody>
                    <a:bodyPr/>
                    <a:lstStyle/>
                    <a:p>
                      <a:pPr marL="688975"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rPr>
                        <a:t>РАСХОДЫ, всего</a:t>
                      </a:r>
                      <a:endParaRPr kumimoji="0" lang="ru-RU" sz="20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ea typeface="+mn-ea"/>
                          <a:cs typeface="+mn-cs"/>
                        </a:rPr>
                        <a:t>6 904,5</a:t>
                      </a:r>
                      <a:endParaRPr kumimoji="0" lang="ru-RU" sz="1800" b="1"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ea typeface="+mn-ea"/>
                          <a:cs typeface="+mn-cs"/>
                        </a:rPr>
                        <a:t>3 065,4</a:t>
                      </a:r>
                      <a:endParaRPr kumimoji="0" lang="ru-RU" sz="1800" b="1"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ea typeface="+mn-ea"/>
                          <a:cs typeface="+mn-cs"/>
                        </a:rPr>
                        <a:t>3 111,1</a:t>
                      </a:r>
                      <a:endParaRPr kumimoji="0" lang="ru-RU" sz="1800" b="1"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82638">
                <a:tc>
                  <a:txBody>
                    <a:bodyPr/>
                    <a:lstStyle/>
                    <a:p>
                      <a:pPr marL="936625"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rPr>
                        <a:t>Дефицит (-)</a:t>
                      </a:r>
                      <a:endParaRPr kumimoji="0" lang="ru-RU" sz="20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0,0</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0,0</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alibri" pitchFamily="34" charset="0"/>
                        </a:rPr>
                        <a:t>0,0</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7472" name="Text Box 66"/>
          <p:cNvSpPr txBox="1">
            <a:spLocks noChangeArrowheads="1"/>
          </p:cNvSpPr>
          <p:nvPr/>
        </p:nvSpPr>
        <p:spPr bwMode="auto">
          <a:xfrm>
            <a:off x="361950" y="476250"/>
            <a:ext cx="8782050" cy="396875"/>
          </a:xfrm>
          <a:prstGeom prst="rect">
            <a:avLst/>
          </a:prstGeom>
          <a:noFill/>
          <a:ln w="9525">
            <a:noFill/>
            <a:miter lim="800000"/>
            <a:headEnd/>
            <a:tailEnd/>
          </a:ln>
        </p:spPr>
        <p:txBody>
          <a:bodyPr wrap="none">
            <a:spAutoFit/>
          </a:bodyPr>
          <a:lstStyle/>
          <a:p>
            <a:r>
              <a:rPr lang="ru-RU" sz="2000"/>
              <a:t>Основные параметры бюджета Сухо-Березовского сельского поселения</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bject 2"/>
          <p:cNvSpPr>
            <a:spLocks/>
          </p:cNvSpPr>
          <p:nvPr/>
        </p:nvSpPr>
        <p:spPr bwMode="auto">
          <a:xfrm>
            <a:off x="7634288" y="3213100"/>
            <a:ext cx="0" cy="141288"/>
          </a:xfrm>
          <a:custGeom>
            <a:avLst/>
            <a:gdLst>
              <a:gd name="T0" fmla="*/ 0 w 126"/>
              <a:gd name="T1" fmla="*/ 0 h 142112"/>
              <a:gd name="T2" fmla="*/ 0 w 126"/>
              <a:gd name="T3" fmla="*/ 137240 h 142112"/>
              <a:gd name="T4" fmla="*/ 0 60000 65536"/>
              <a:gd name="T5" fmla="*/ 0 60000 65536"/>
              <a:gd name="T6" fmla="*/ 0 w 126"/>
              <a:gd name="T7" fmla="*/ 0 h 142112"/>
              <a:gd name="T8" fmla="*/ 0 w 126"/>
              <a:gd name="T9" fmla="*/ 142112 h 142112"/>
            </a:gdLst>
            <a:ahLst/>
            <a:cxnLst>
              <a:cxn ang="T4">
                <a:pos x="T0" y="T1"/>
              </a:cxn>
              <a:cxn ang="T5">
                <a:pos x="T2" y="T3"/>
              </a:cxn>
            </a:cxnLst>
            <a:rect l="T6" t="T7" r="T8" b="T9"/>
            <a:pathLst>
              <a:path w="126" h="142112">
                <a:moveTo>
                  <a:pt x="0" y="0"/>
                </a:moveTo>
                <a:lnTo>
                  <a:pt x="126" y="142112"/>
                </a:lnTo>
              </a:path>
            </a:pathLst>
          </a:custGeom>
          <a:noFill/>
          <a:ln w="9525">
            <a:solidFill>
              <a:srgbClr val="000000"/>
            </a:solidFill>
            <a:round/>
            <a:headEnd/>
            <a:tailEnd/>
          </a:ln>
        </p:spPr>
        <p:txBody>
          <a:bodyPr lIns="0" tIns="0" rIns="0" bIns="0">
            <a:spAutoFit/>
          </a:bodyPr>
          <a:lstStyle/>
          <a:p>
            <a:endParaRPr lang="ru-RU"/>
          </a:p>
        </p:txBody>
      </p:sp>
      <p:sp>
        <p:nvSpPr>
          <p:cNvPr id="18434" name="object 3"/>
          <p:cNvSpPr>
            <a:spLocks/>
          </p:cNvSpPr>
          <p:nvPr/>
        </p:nvSpPr>
        <p:spPr bwMode="auto">
          <a:xfrm>
            <a:off x="4519613" y="2303463"/>
            <a:ext cx="4762" cy="579437"/>
          </a:xfrm>
          <a:custGeom>
            <a:avLst/>
            <a:gdLst>
              <a:gd name="T0" fmla="*/ 0 w 5080"/>
              <a:gd name="T1" fmla="*/ 0 h 579119"/>
              <a:gd name="T2" fmla="*/ 3447 w 5080"/>
              <a:gd name="T3" fmla="*/ 581030 h 579119"/>
              <a:gd name="T4" fmla="*/ 0 60000 65536"/>
              <a:gd name="T5" fmla="*/ 0 60000 65536"/>
              <a:gd name="T6" fmla="*/ 0 w 5080"/>
              <a:gd name="T7" fmla="*/ 0 h 579119"/>
              <a:gd name="T8" fmla="*/ 5080 w 5080"/>
              <a:gd name="T9" fmla="*/ 579119 h 579119"/>
            </a:gdLst>
            <a:ahLst/>
            <a:cxnLst>
              <a:cxn ang="T4">
                <a:pos x="T0" y="T1"/>
              </a:cxn>
              <a:cxn ang="T5">
                <a:pos x="T2" y="T3"/>
              </a:cxn>
            </a:cxnLst>
            <a:rect l="T6" t="T7" r="T8" b="T9"/>
            <a:pathLst>
              <a:path w="5080" h="579119">
                <a:moveTo>
                  <a:pt x="0" y="0"/>
                </a:moveTo>
                <a:lnTo>
                  <a:pt x="5080" y="579119"/>
                </a:lnTo>
              </a:path>
            </a:pathLst>
          </a:custGeom>
          <a:noFill/>
          <a:ln w="9525">
            <a:solidFill>
              <a:srgbClr val="000000"/>
            </a:solidFill>
            <a:round/>
            <a:headEnd/>
            <a:tailEnd/>
          </a:ln>
        </p:spPr>
        <p:txBody>
          <a:bodyPr lIns="0" tIns="0" rIns="0" bIns="0">
            <a:spAutoFit/>
          </a:bodyPr>
          <a:lstStyle/>
          <a:p>
            <a:endParaRPr lang="ru-RU"/>
          </a:p>
        </p:txBody>
      </p:sp>
      <p:sp>
        <p:nvSpPr>
          <p:cNvPr id="18435" name="object 4"/>
          <p:cNvSpPr>
            <a:spLocks/>
          </p:cNvSpPr>
          <p:nvPr/>
        </p:nvSpPr>
        <p:spPr bwMode="auto">
          <a:xfrm>
            <a:off x="1684338" y="2216150"/>
            <a:ext cx="2840037" cy="579438"/>
          </a:xfrm>
          <a:custGeom>
            <a:avLst/>
            <a:gdLst>
              <a:gd name="T0" fmla="*/ 0 w 2840482"/>
              <a:gd name="T1" fmla="*/ 581031 h 579120"/>
              <a:gd name="T2" fmla="*/ 0 w 2840482"/>
              <a:gd name="T3" fmla="*/ 290514 h 579120"/>
              <a:gd name="T4" fmla="*/ 2837807 w 2840482"/>
              <a:gd name="T5" fmla="*/ 290514 h 579120"/>
              <a:gd name="T6" fmla="*/ 2837807 w 2840482"/>
              <a:gd name="T7" fmla="*/ 0 h 579120"/>
              <a:gd name="T8" fmla="*/ 0 60000 65536"/>
              <a:gd name="T9" fmla="*/ 0 60000 65536"/>
              <a:gd name="T10" fmla="*/ 0 60000 65536"/>
              <a:gd name="T11" fmla="*/ 0 60000 65536"/>
              <a:gd name="T12" fmla="*/ 0 w 2840482"/>
              <a:gd name="T13" fmla="*/ 0 h 579120"/>
              <a:gd name="T14" fmla="*/ 2840482 w 2840482"/>
              <a:gd name="T15" fmla="*/ 579120 h 579120"/>
            </a:gdLst>
            <a:ahLst/>
            <a:cxnLst>
              <a:cxn ang="T8">
                <a:pos x="T0" y="T1"/>
              </a:cxn>
              <a:cxn ang="T9">
                <a:pos x="T2" y="T3"/>
              </a:cxn>
              <a:cxn ang="T10">
                <a:pos x="T4" y="T5"/>
              </a:cxn>
              <a:cxn ang="T11">
                <a:pos x="T6" y="T7"/>
              </a:cxn>
            </a:cxnLst>
            <a:rect l="T12" t="T13" r="T14" b="T15"/>
            <a:pathLst>
              <a:path w="2840482" h="579120">
                <a:moveTo>
                  <a:pt x="0" y="579120"/>
                </a:moveTo>
                <a:lnTo>
                  <a:pt x="0" y="289560"/>
                </a:lnTo>
                <a:lnTo>
                  <a:pt x="2840482" y="289560"/>
                </a:lnTo>
                <a:lnTo>
                  <a:pt x="2840482" y="0"/>
                </a:lnTo>
              </a:path>
            </a:pathLst>
          </a:custGeom>
          <a:noFill/>
          <a:ln w="9525">
            <a:solidFill>
              <a:srgbClr val="000000"/>
            </a:solidFill>
            <a:round/>
            <a:headEnd/>
            <a:tailEnd/>
          </a:ln>
        </p:spPr>
        <p:txBody>
          <a:bodyPr lIns="0" tIns="0" rIns="0" bIns="0">
            <a:spAutoFit/>
          </a:bodyPr>
          <a:lstStyle/>
          <a:p>
            <a:endParaRPr lang="ru-RU"/>
          </a:p>
        </p:txBody>
      </p:sp>
      <p:sp>
        <p:nvSpPr>
          <p:cNvPr id="18436" name="object 5"/>
          <p:cNvSpPr>
            <a:spLocks/>
          </p:cNvSpPr>
          <p:nvPr/>
        </p:nvSpPr>
        <p:spPr bwMode="auto">
          <a:xfrm>
            <a:off x="4524375" y="3302000"/>
            <a:ext cx="0" cy="74613"/>
          </a:xfrm>
          <a:custGeom>
            <a:avLst/>
            <a:gdLst>
              <a:gd name="T0" fmla="*/ 0 h 73533"/>
              <a:gd name="T1" fmla="*/ 80256 h 73533"/>
              <a:gd name="T2" fmla="*/ 0 60000 65536"/>
              <a:gd name="T3" fmla="*/ 0 60000 65536"/>
              <a:gd name="T4" fmla="*/ 0 h 73533"/>
              <a:gd name="T5" fmla="*/ 73533 h 73533"/>
            </a:gdLst>
            <a:ahLst/>
            <a:cxnLst>
              <a:cxn ang="T2">
                <a:pos x="0" y="T0"/>
              </a:cxn>
              <a:cxn ang="T3">
                <a:pos x="0" y="T1"/>
              </a:cxn>
            </a:cxnLst>
            <a:rect l="0" t="T4" r="0" b="T5"/>
            <a:pathLst>
              <a:path h="73533">
                <a:moveTo>
                  <a:pt x="0" y="0"/>
                </a:moveTo>
                <a:lnTo>
                  <a:pt x="0" y="73533"/>
                </a:lnTo>
              </a:path>
            </a:pathLst>
          </a:custGeom>
          <a:noFill/>
          <a:ln w="9525">
            <a:solidFill>
              <a:srgbClr val="000000"/>
            </a:solidFill>
            <a:round/>
            <a:headEnd/>
            <a:tailEnd/>
          </a:ln>
        </p:spPr>
        <p:txBody>
          <a:bodyPr lIns="0" tIns="0" rIns="0" bIns="0">
            <a:spAutoFit/>
          </a:bodyPr>
          <a:lstStyle/>
          <a:p>
            <a:endParaRPr lang="ru-RU"/>
          </a:p>
        </p:txBody>
      </p:sp>
      <p:sp>
        <p:nvSpPr>
          <p:cNvPr id="18437" name="object 6"/>
          <p:cNvSpPr>
            <a:spLocks noChangeArrowheads="1"/>
          </p:cNvSpPr>
          <p:nvPr/>
        </p:nvSpPr>
        <p:spPr bwMode="auto">
          <a:xfrm>
            <a:off x="2325688" y="0"/>
            <a:ext cx="4751387" cy="1198563"/>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8438" name="object 7"/>
          <p:cNvSpPr>
            <a:spLocks/>
          </p:cNvSpPr>
          <p:nvPr/>
        </p:nvSpPr>
        <p:spPr bwMode="auto">
          <a:xfrm>
            <a:off x="7832725" y="3284538"/>
            <a:ext cx="0" cy="261937"/>
          </a:xfrm>
          <a:custGeom>
            <a:avLst/>
            <a:gdLst>
              <a:gd name="T0" fmla="*/ 267405 h 260857"/>
              <a:gd name="T1" fmla="*/ 0 h 260857"/>
              <a:gd name="T2" fmla="*/ 0 60000 65536"/>
              <a:gd name="T3" fmla="*/ 0 60000 65536"/>
              <a:gd name="T4" fmla="*/ 0 h 260857"/>
              <a:gd name="T5" fmla="*/ 260857 h 260857"/>
            </a:gdLst>
            <a:ahLst/>
            <a:cxnLst>
              <a:cxn ang="T2">
                <a:pos x="0" y="T0"/>
              </a:cxn>
              <a:cxn ang="T3">
                <a:pos x="0" y="T1"/>
              </a:cxn>
            </a:cxnLst>
            <a:rect l="0" t="T4" r="0" b="T5"/>
            <a:pathLst>
              <a:path h="260857">
                <a:moveTo>
                  <a:pt x="0" y="260857"/>
                </a:moveTo>
                <a:lnTo>
                  <a:pt x="0" y="0"/>
                </a:lnTo>
              </a:path>
            </a:pathLst>
          </a:custGeom>
          <a:noFill/>
          <a:ln w="9525">
            <a:solidFill>
              <a:srgbClr val="000000"/>
            </a:solidFill>
            <a:round/>
            <a:headEnd/>
            <a:tailEnd/>
          </a:ln>
        </p:spPr>
        <p:txBody>
          <a:bodyPr lIns="0" tIns="0" rIns="0" bIns="0">
            <a:spAutoFit/>
          </a:bodyPr>
          <a:lstStyle/>
          <a:p>
            <a:endParaRPr lang="ru-RU"/>
          </a:p>
        </p:txBody>
      </p:sp>
      <p:sp>
        <p:nvSpPr>
          <p:cNvPr id="18439" name="object 8"/>
          <p:cNvSpPr>
            <a:spLocks/>
          </p:cNvSpPr>
          <p:nvPr/>
        </p:nvSpPr>
        <p:spPr bwMode="auto">
          <a:xfrm>
            <a:off x="1692275" y="3040063"/>
            <a:ext cx="0" cy="533400"/>
          </a:xfrm>
          <a:custGeom>
            <a:avLst/>
            <a:gdLst>
              <a:gd name="T0" fmla="*/ 0 h 533400"/>
              <a:gd name="T1" fmla="*/ 533400 h 533400"/>
              <a:gd name="T2" fmla="*/ 0 60000 65536"/>
              <a:gd name="T3" fmla="*/ 0 60000 65536"/>
              <a:gd name="T4" fmla="*/ 0 h 533400"/>
              <a:gd name="T5" fmla="*/ 533400 h 533400"/>
            </a:gdLst>
            <a:ahLst/>
            <a:cxnLst>
              <a:cxn ang="T2">
                <a:pos x="0" y="T0"/>
              </a:cxn>
              <a:cxn ang="T3">
                <a:pos x="0" y="T1"/>
              </a:cxn>
            </a:cxnLst>
            <a:rect l="0" t="T4" r="0" b="T5"/>
            <a:pathLst>
              <a:path h="533400">
                <a:moveTo>
                  <a:pt x="0" y="0"/>
                </a:moveTo>
                <a:lnTo>
                  <a:pt x="0" y="533400"/>
                </a:lnTo>
              </a:path>
            </a:pathLst>
          </a:custGeom>
          <a:noFill/>
          <a:ln w="9525">
            <a:solidFill>
              <a:srgbClr val="000000"/>
            </a:solidFill>
            <a:round/>
            <a:headEnd/>
            <a:tailEnd/>
          </a:ln>
        </p:spPr>
        <p:txBody>
          <a:bodyPr lIns="0" tIns="0" rIns="0" bIns="0">
            <a:spAutoFit/>
          </a:bodyPr>
          <a:lstStyle/>
          <a:p>
            <a:endParaRPr lang="ru-RU"/>
          </a:p>
        </p:txBody>
      </p:sp>
      <p:sp>
        <p:nvSpPr>
          <p:cNvPr id="18440" name="object 9"/>
          <p:cNvSpPr>
            <a:spLocks noChangeArrowheads="1"/>
          </p:cNvSpPr>
          <p:nvPr/>
        </p:nvSpPr>
        <p:spPr bwMode="auto">
          <a:xfrm>
            <a:off x="3200400" y="1066800"/>
            <a:ext cx="2495550" cy="1439863"/>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8441" name="object 12"/>
          <p:cNvSpPr txBox="1">
            <a:spLocks noChangeArrowheads="1"/>
          </p:cNvSpPr>
          <p:nvPr/>
        </p:nvSpPr>
        <p:spPr bwMode="auto">
          <a:xfrm>
            <a:off x="3276600" y="1143000"/>
            <a:ext cx="2514600" cy="914400"/>
          </a:xfrm>
          <a:prstGeom prst="rect">
            <a:avLst/>
          </a:prstGeom>
          <a:noFill/>
          <a:ln w="9525">
            <a:noFill/>
            <a:miter lim="800000"/>
            <a:headEnd/>
            <a:tailEnd/>
          </a:ln>
        </p:spPr>
        <p:txBody>
          <a:bodyPr lIns="0" tIns="0" rIns="0" bIns="0">
            <a:spAutoFit/>
          </a:bodyPr>
          <a:lstStyle/>
          <a:p>
            <a:pPr marL="12700" algn="ctr"/>
            <a:r>
              <a:rPr lang="ru-RU" sz="2000" b="1">
                <a:solidFill>
                  <a:srgbClr val="002060"/>
                </a:solidFill>
                <a:latin typeface="Calibri" pitchFamily="34" charset="0"/>
              </a:rPr>
              <a:t>Доходы бюджета Сухо-Березовского сельского поселения</a:t>
            </a:r>
            <a:endParaRPr lang="ru-RU" sz="2000">
              <a:solidFill>
                <a:srgbClr val="002060"/>
              </a:solidFill>
              <a:latin typeface="Calibri" pitchFamily="34" charset="0"/>
            </a:endParaRPr>
          </a:p>
        </p:txBody>
      </p:sp>
      <p:sp>
        <p:nvSpPr>
          <p:cNvPr id="18442" name="object 15"/>
          <p:cNvSpPr>
            <a:spLocks noChangeArrowheads="1"/>
          </p:cNvSpPr>
          <p:nvPr/>
        </p:nvSpPr>
        <p:spPr bwMode="auto">
          <a:xfrm>
            <a:off x="6223000" y="2552700"/>
            <a:ext cx="2801938" cy="876300"/>
          </a:xfrm>
          <a:prstGeom prst="rect">
            <a:avLst/>
          </a:prstGeom>
          <a:blipFill dpi="0" rotWithShape="1">
            <a:blip r:embed="rId4"/>
            <a:srcRect/>
            <a:stretch>
              <a:fillRect/>
            </a:stretch>
          </a:blipFill>
          <a:ln w="9525">
            <a:noFill/>
            <a:miter lim="800000"/>
            <a:headEnd/>
            <a:tailEnd/>
          </a:ln>
        </p:spPr>
        <p:txBody>
          <a:bodyPr lIns="0" tIns="0" rIns="0" bIns="0"/>
          <a:lstStyle/>
          <a:p>
            <a:pPr algn="ctr"/>
            <a:r>
              <a:rPr lang="ru-RU" sz="2000" b="1">
                <a:latin typeface="Calibri" pitchFamily="34" charset="0"/>
              </a:rPr>
              <a:t>Безвозмездные поступления </a:t>
            </a:r>
          </a:p>
        </p:txBody>
      </p:sp>
      <p:sp>
        <p:nvSpPr>
          <p:cNvPr id="18443" name="object 24"/>
          <p:cNvSpPr>
            <a:spLocks noChangeArrowheads="1"/>
          </p:cNvSpPr>
          <p:nvPr/>
        </p:nvSpPr>
        <p:spPr bwMode="auto">
          <a:xfrm>
            <a:off x="3217863" y="2682875"/>
            <a:ext cx="2938462" cy="601663"/>
          </a:xfrm>
          <a:prstGeom prst="rect">
            <a:avLst/>
          </a:prstGeom>
          <a:blipFill dpi="0" rotWithShape="1">
            <a:blip r:embed="rId5"/>
            <a:srcRect/>
            <a:stretch>
              <a:fillRect/>
            </a:stretch>
          </a:blipFill>
          <a:ln w="9525">
            <a:noFill/>
            <a:miter lim="800000"/>
            <a:headEnd/>
            <a:tailEnd/>
          </a:ln>
        </p:spPr>
        <p:txBody>
          <a:bodyPr lIns="0" tIns="0" rIns="0" bIns="0"/>
          <a:lstStyle/>
          <a:p>
            <a:pPr algn="ctr"/>
            <a:r>
              <a:rPr lang="ru-RU" sz="2000" b="1">
                <a:latin typeface="Calibri" pitchFamily="34" charset="0"/>
              </a:rPr>
              <a:t>Неналоговые доходы</a:t>
            </a:r>
          </a:p>
        </p:txBody>
      </p:sp>
      <p:sp>
        <p:nvSpPr>
          <p:cNvPr id="18444" name="object 30"/>
          <p:cNvSpPr>
            <a:spLocks noChangeArrowheads="1"/>
          </p:cNvSpPr>
          <p:nvPr/>
        </p:nvSpPr>
        <p:spPr bwMode="auto">
          <a:xfrm>
            <a:off x="276225" y="2687638"/>
            <a:ext cx="2806700" cy="738187"/>
          </a:xfrm>
          <a:prstGeom prst="rect">
            <a:avLst/>
          </a:prstGeom>
          <a:blipFill dpi="0" rotWithShape="1">
            <a:blip r:embed="rId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8445" name="object 33"/>
          <p:cNvSpPr txBox="1">
            <a:spLocks noChangeArrowheads="1"/>
          </p:cNvSpPr>
          <p:nvPr/>
        </p:nvSpPr>
        <p:spPr bwMode="auto">
          <a:xfrm>
            <a:off x="604838" y="2636838"/>
            <a:ext cx="2149475" cy="609600"/>
          </a:xfrm>
          <a:prstGeom prst="rect">
            <a:avLst/>
          </a:prstGeom>
          <a:noFill/>
          <a:ln w="9525">
            <a:noFill/>
            <a:miter lim="800000"/>
            <a:headEnd/>
            <a:tailEnd/>
          </a:ln>
        </p:spPr>
        <p:txBody>
          <a:bodyPr lIns="0" tIns="0" rIns="0" bIns="0">
            <a:spAutoFit/>
          </a:bodyPr>
          <a:lstStyle/>
          <a:p>
            <a:pPr marL="12700" algn="ctr"/>
            <a:r>
              <a:rPr lang="ru-RU" sz="2000" b="1">
                <a:latin typeface="Calibri" pitchFamily="34" charset="0"/>
              </a:rPr>
              <a:t>Налоговые доходы</a:t>
            </a:r>
            <a:endParaRPr lang="ru-RU" sz="2000">
              <a:latin typeface="Calibri" pitchFamily="34" charset="0"/>
            </a:endParaRPr>
          </a:p>
        </p:txBody>
      </p:sp>
      <p:sp>
        <p:nvSpPr>
          <p:cNvPr id="18446" name="object 36"/>
          <p:cNvSpPr>
            <a:spLocks noChangeArrowheads="1"/>
          </p:cNvSpPr>
          <p:nvPr/>
        </p:nvSpPr>
        <p:spPr bwMode="auto">
          <a:xfrm>
            <a:off x="290513" y="3328988"/>
            <a:ext cx="2762250" cy="3529012"/>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8447" name="object 37"/>
          <p:cNvSpPr txBox="1">
            <a:spLocks noChangeArrowheads="1"/>
          </p:cNvSpPr>
          <p:nvPr/>
        </p:nvSpPr>
        <p:spPr bwMode="auto">
          <a:xfrm>
            <a:off x="579438" y="3582988"/>
            <a:ext cx="2181225" cy="984250"/>
          </a:xfrm>
          <a:prstGeom prst="rect">
            <a:avLst/>
          </a:prstGeom>
          <a:noFill/>
          <a:ln w="9525">
            <a:noFill/>
            <a:miter lim="800000"/>
            <a:headEnd/>
            <a:tailEnd/>
          </a:ln>
        </p:spPr>
        <p:txBody>
          <a:bodyPr lIns="0" tIns="0" rIns="0" bIns="0">
            <a:spAutoFit/>
          </a:bodyPr>
          <a:lstStyle/>
          <a:p>
            <a:pPr marL="12700" algn="ctr"/>
            <a:r>
              <a:rPr lang="ru-RU" sz="1600" b="1">
                <a:latin typeface="Calibri" pitchFamily="34" charset="0"/>
              </a:rPr>
              <a:t>Поступления от уплаты налогов, установленных Налоговым кодексом Российской Федерации</a:t>
            </a:r>
            <a:r>
              <a:rPr lang="ru-RU" sz="1600">
                <a:latin typeface="Calibri" pitchFamily="34" charset="0"/>
              </a:rPr>
              <a:t>, </a:t>
            </a:r>
          </a:p>
        </p:txBody>
      </p:sp>
      <p:sp>
        <p:nvSpPr>
          <p:cNvPr id="18448" name="object 38"/>
          <p:cNvSpPr txBox="1">
            <a:spLocks noChangeArrowheads="1"/>
          </p:cNvSpPr>
          <p:nvPr/>
        </p:nvSpPr>
        <p:spPr bwMode="auto">
          <a:xfrm>
            <a:off x="685800" y="4648200"/>
            <a:ext cx="1692275" cy="1846263"/>
          </a:xfrm>
          <a:prstGeom prst="rect">
            <a:avLst/>
          </a:prstGeom>
          <a:noFill/>
          <a:ln w="9525">
            <a:noFill/>
            <a:miter lim="800000"/>
            <a:headEnd/>
            <a:tailEnd/>
          </a:ln>
        </p:spPr>
        <p:txBody>
          <a:bodyPr lIns="0" tIns="0" rIns="0" bIns="0">
            <a:spAutoFit/>
          </a:bodyPr>
          <a:lstStyle/>
          <a:p>
            <a:pPr marL="227013" indent="-214313"/>
            <a:r>
              <a:rPr lang="ru-RU" sz="1500">
                <a:latin typeface="Calibri" pitchFamily="34" charset="0"/>
              </a:rPr>
              <a:t>→ налог на доходы физических лиц;</a:t>
            </a:r>
          </a:p>
          <a:p>
            <a:pPr marL="227013" indent="-214313"/>
            <a:r>
              <a:rPr lang="ru-RU" sz="1500">
                <a:latin typeface="Calibri" pitchFamily="34" charset="0"/>
              </a:rPr>
              <a:t>→налог на имущество физических лиц;</a:t>
            </a:r>
          </a:p>
          <a:p>
            <a:pPr marL="227013" indent="-214313"/>
            <a:r>
              <a:rPr lang="ru-RU" sz="1500">
                <a:latin typeface="Calibri" pitchFamily="34" charset="0"/>
              </a:rPr>
              <a:t>→земельный налог;</a:t>
            </a:r>
          </a:p>
          <a:p>
            <a:pPr marL="227013" indent="-214313"/>
            <a:r>
              <a:rPr lang="ru-RU" sz="1500">
                <a:latin typeface="Calibri" pitchFamily="34" charset="0"/>
              </a:rPr>
              <a:t>→ другие налоги.</a:t>
            </a:r>
          </a:p>
          <a:p>
            <a:pPr marL="227013" indent="-214313"/>
            <a:endParaRPr lang="ru-RU" sz="1500">
              <a:latin typeface="Calibri" pitchFamily="34" charset="0"/>
            </a:endParaRPr>
          </a:p>
        </p:txBody>
      </p:sp>
      <p:sp>
        <p:nvSpPr>
          <p:cNvPr id="18449" name="object 39"/>
          <p:cNvSpPr>
            <a:spLocks noChangeArrowheads="1"/>
          </p:cNvSpPr>
          <p:nvPr/>
        </p:nvSpPr>
        <p:spPr bwMode="auto">
          <a:xfrm>
            <a:off x="6261100" y="3333750"/>
            <a:ext cx="2730500" cy="3524250"/>
          </a:xfrm>
          <a:prstGeom prst="rect">
            <a:avLst/>
          </a:prstGeom>
          <a:blipFill dpi="0" rotWithShape="1">
            <a:blip r:embed="rId8"/>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8450" name="object 40"/>
          <p:cNvSpPr txBox="1">
            <a:spLocks noChangeArrowheads="1"/>
          </p:cNvSpPr>
          <p:nvPr/>
        </p:nvSpPr>
        <p:spPr bwMode="auto">
          <a:xfrm>
            <a:off x="6400800" y="3505200"/>
            <a:ext cx="2349500" cy="2954338"/>
          </a:xfrm>
          <a:prstGeom prst="rect">
            <a:avLst/>
          </a:prstGeom>
          <a:noFill/>
          <a:ln w="9525">
            <a:noFill/>
            <a:miter lim="800000"/>
            <a:headEnd/>
            <a:tailEnd/>
          </a:ln>
        </p:spPr>
        <p:txBody>
          <a:bodyPr lIns="0" tIns="0" rIns="0" bIns="0">
            <a:spAutoFit/>
          </a:bodyPr>
          <a:lstStyle/>
          <a:p>
            <a:pPr marL="12700" algn="ctr"/>
            <a:r>
              <a:rPr lang="ru-RU" sz="1600" b="1">
                <a:latin typeface="Calibri" pitchFamily="34" charset="0"/>
              </a:rPr>
              <a:t>Поступления от других бюджетов бюджетной системы (межбюджетные трансферты), организаций, граждан</a:t>
            </a:r>
          </a:p>
          <a:p>
            <a:pPr marL="12700"/>
            <a:r>
              <a:rPr lang="ru-RU" sz="1600">
                <a:latin typeface="Calibri" pitchFamily="34" charset="0"/>
              </a:rPr>
              <a:t>→дотации;</a:t>
            </a:r>
          </a:p>
          <a:p>
            <a:pPr marL="12700"/>
            <a:r>
              <a:rPr lang="ru-RU" sz="1600">
                <a:latin typeface="Calibri" pitchFamily="34" charset="0"/>
              </a:rPr>
              <a:t>→субсидии;</a:t>
            </a:r>
          </a:p>
          <a:p>
            <a:pPr marL="12700"/>
            <a:r>
              <a:rPr lang="ru-RU" sz="1600">
                <a:latin typeface="Calibri" pitchFamily="34" charset="0"/>
              </a:rPr>
              <a:t>→субвенци;</a:t>
            </a:r>
          </a:p>
          <a:p>
            <a:pPr marL="12700"/>
            <a:r>
              <a:rPr lang="ru-RU" sz="1600">
                <a:latin typeface="Calibri" pitchFamily="34" charset="0"/>
              </a:rPr>
              <a:t>→мебюджетные трансферты;</a:t>
            </a:r>
          </a:p>
          <a:p>
            <a:pPr marL="12700"/>
            <a:r>
              <a:rPr lang="ru-RU" sz="1600">
                <a:latin typeface="Calibri" pitchFamily="34" charset="0"/>
              </a:rPr>
              <a:t>→прочие безвозмездные поступления</a:t>
            </a:r>
          </a:p>
        </p:txBody>
      </p:sp>
      <p:sp>
        <p:nvSpPr>
          <p:cNvPr id="18451" name="object 41"/>
          <p:cNvSpPr>
            <a:spLocks/>
          </p:cNvSpPr>
          <p:nvPr/>
        </p:nvSpPr>
        <p:spPr bwMode="auto">
          <a:xfrm>
            <a:off x="4519613" y="2303463"/>
            <a:ext cx="3103562" cy="404812"/>
          </a:xfrm>
          <a:custGeom>
            <a:avLst/>
            <a:gdLst>
              <a:gd name="T0" fmla="*/ 3101342 w 3104006"/>
              <a:gd name="T1" fmla="*/ 400707 h 405638"/>
              <a:gd name="T2" fmla="*/ 3101342 w 3104006"/>
              <a:gd name="T3" fmla="*/ 200353 h 405638"/>
              <a:gd name="T4" fmla="*/ 0 w 3104006"/>
              <a:gd name="T5" fmla="*/ 200353 h 405638"/>
              <a:gd name="T6" fmla="*/ 0 w 3104006"/>
              <a:gd name="T7" fmla="*/ 0 h 405638"/>
              <a:gd name="T8" fmla="*/ 0 60000 65536"/>
              <a:gd name="T9" fmla="*/ 0 60000 65536"/>
              <a:gd name="T10" fmla="*/ 0 60000 65536"/>
              <a:gd name="T11" fmla="*/ 0 60000 65536"/>
              <a:gd name="T12" fmla="*/ 0 w 3104006"/>
              <a:gd name="T13" fmla="*/ 0 h 405638"/>
              <a:gd name="T14" fmla="*/ 3104006 w 3104006"/>
              <a:gd name="T15" fmla="*/ 405638 h 405638"/>
            </a:gdLst>
            <a:ahLst/>
            <a:cxnLst>
              <a:cxn ang="T8">
                <a:pos x="T0" y="T1"/>
              </a:cxn>
              <a:cxn ang="T9">
                <a:pos x="T2" y="T3"/>
              </a:cxn>
              <a:cxn ang="T10">
                <a:pos x="T4" y="T5"/>
              </a:cxn>
              <a:cxn ang="T11">
                <a:pos x="T6" y="T7"/>
              </a:cxn>
            </a:cxnLst>
            <a:rect l="T12" t="T13" r="T14" b="T15"/>
            <a:pathLst>
              <a:path w="3104006" h="405638">
                <a:moveTo>
                  <a:pt x="3104006" y="405638"/>
                </a:moveTo>
                <a:lnTo>
                  <a:pt x="3104006" y="202818"/>
                </a:lnTo>
                <a:lnTo>
                  <a:pt x="0" y="202818"/>
                </a:lnTo>
                <a:lnTo>
                  <a:pt x="0" y="0"/>
                </a:lnTo>
              </a:path>
            </a:pathLst>
          </a:custGeom>
          <a:noFill/>
          <a:ln w="9525">
            <a:solidFill>
              <a:srgbClr val="000000"/>
            </a:solidFill>
            <a:round/>
            <a:headEnd/>
            <a:tailEnd/>
          </a:ln>
        </p:spPr>
        <p:txBody>
          <a:bodyPr lIns="0" tIns="0" rIns="0" bIns="0">
            <a:spAutoFit/>
          </a:bodyPr>
          <a:lstStyle/>
          <a:p>
            <a:endParaRPr lang="ru-RU"/>
          </a:p>
        </p:txBody>
      </p:sp>
      <p:sp>
        <p:nvSpPr>
          <p:cNvPr id="18452" name="object 42"/>
          <p:cNvSpPr>
            <a:spLocks noGrp="1"/>
          </p:cNvSpPr>
          <p:nvPr>
            <p:ph type="title"/>
          </p:nvPr>
        </p:nvSpPr>
        <p:spPr>
          <a:xfrm>
            <a:off x="360363" y="865188"/>
            <a:ext cx="8423275" cy="338137"/>
          </a:xfrm>
        </p:spPr>
        <p:txBody>
          <a:bodyPr/>
          <a:lstStyle/>
          <a:p>
            <a:pPr marL="53975" eaLnBrk="1" hangingPunct="1"/>
            <a:r>
              <a:rPr lang="ru-RU" sz="2200" b="0" smtClean="0">
                <a:latin typeface="Calibri" pitchFamily="34" charset="0"/>
              </a:rPr>
              <a:t>.</a:t>
            </a:r>
            <a:endParaRPr lang="ru-RU" sz="2200" smtClean="0">
              <a:latin typeface="Calibri" pitchFamily="34" charset="0"/>
            </a:endParaRPr>
          </a:p>
        </p:txBody>
      </p:sp>
      <p:sp>
        <p:nvSpPr>
          <p:cNvPr id="18453" name="object 43"/>
          <p:cNvSpPr>
            <a:spLocks noChangeArrowheads="1"/>
          </p:cNvSpPr>
          <p:nvPr/>
        </p:nvSpPr>
        <p:spPr bwMode="auto">
          <a:xfrm>
            <a:off x="3186113" y="3328988"/>
            <a:ext cx="2986087" cy="3529012"/>
          </a:xfrm>
          <a:prstGeom prst="rect">
            <a:avLst/>
          </a:prstGeom>
          <a:blipFill dpi="0" rotWithShape="1">
            <a:blip r:embed="rId9"/>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8454" name="object 44"/>
          <p:cNvSpPr txBox="1">
            <a:spLocks noChangeArrowheads="1"/>
          </p:cNvSpPr>
          <p:nvPr/>
        </p:nvSpPr>
        <p:spPr bwMode="auto">
          <a:xfrm>
            <a:off x="3397250" y="3505200"/>
            <a:ext cx="2552700" cy="1816100"/>
          </a:xfrm>
          <a:prstGeom prst="rect">
            <a:avLst/>
          </a:prstGeom>
          <a:noFill/>
          <a:ln w="9525">
            <a:noFill/>
            <a:miter lim="800000"/>
            <a:headEnd/>
            <a:tailEnd/>
          </a:ln>
        </p:spPr>
        <p:txBody>
          <a:bodyPr lIns="0" tIns="0" rIns="0" bIns="0">
            <a:spAutoFit/>
          </a:bodyPr>
          <a:lstStyle/>
          <a:p>
            <a:pPr marL="20638" algn="ctr"/>
            <a:r>
              <a:rPr lang="ru-RU" sz="1600" b="1">
                <a:latin typeface="Calibri" pitchFamily="34" charset="0"/>
              </a:rPr>
              <a:t>Поступления от уплаты других пошлин и сборов, установленных законодательством,</a:t>
            </a:r>
          </a:p>
          <a:p>
            <a:pPr marL="20638" algn="ctr"/>
            <a:endParaRPr lang="ru-RU" sz="900">
              <a:latin typeface="Calibri" pitchFamily="34" charset="0"/>
            </a:endParaRPr>
          </a:p>
          <a:p>
            <a:pPr marL="20638"/>
            <a:r>
              <a:rPr lang="ru-RU" sz="1500">
                <a:latin typeface="Calibri" pitchFamily="34" charset="0"/>
              </a:rPr>
              <a:t>→ доходы от использования государственного имущества;</a:t>
            </a:r>
          </a:p>
          <a:p>
            <a:pPr marL="20638"/>
            <a:r>
              <a:rPr lang="ru-RU" sz="1500">
                <a:latin typeface="Calibri" pitchFamily="34" charset="0"/>
              </a:rPr>
              <a:t>→ другие.</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363" y="865188"/>
            <a:ext cx="8423275" cy="1231106"/>
          </a:xfrm>
          <a:solidFill>
            <a:schemeClr val="accent4">
              <a:lumMod val="40000"/>
              <a:lumOff val="60000"/>
            </a:schemeClr>
          </a:solidFill>
          <a:ln>
            <a:solidFill>
              <a:schemeClr val="accent4">
                <a:lumMod val="50000"/>
              </a:schemeClr>
            </a:solidFill>
          </a:ln>
          <a:effectLst>
            <a:outerShdw blurRad="152400" dist="317500" dir="5400000" sx="90000" sy="-19000" rotWithShape="0">
              <a:prstClr val="black">
                <a:alpha val="15000"/>
              </a:prstClr>
            </a:outerShdw>
          </a:effectLst>
          <a:scene3d>
            <a:camera prst="orthographicFront"/>
            <a:lightRig rig="threePt" dir="t"/>
          </a:scene3d>
          <a:sp3d>
            <a:bevelT/>
          </a:sp3d>
        </p:spPr>
        <p:txBody>
          <a:bodyPr/>
          <a:lstStyle/>
          <a:p>
            <a:r>
              <a:rPr lang="ru-RU" dirty="0" smtClean="0">
                <a:solidFill>
                  <a:schemeClr val="tx2"/>
                </a:solidFill>
                <a:latin typeface="Calibri" pitchFamily="34" charset="0"/>
              </a:rPr>
              <a:t>Структура налоговых и неналоговых доходов бюджета Сухо-Березовского сельского поселения Бобровского муниципального района Воронежской области на 2023 год   </a:t>
            </a:r>
            <a:r>
              <a:rPr lang="ru-RU" sz="1600" dirty="0" smtClean="0">
                <a:solidFill>
                  <a:schemeClr val="tx2"/>
                </a:solidFill>
                <a:latin typeface="Calibri" pitchFamily="34" charset="0"/>
              </a:rPr>
              <a:t>(</a:t>
            </a:r>
            <a:r>
              <a:rPr lang="ru-RU" sz="1600" dirty="0" err="1" smtClean="0">
                <a:solidFill>
                  <a:schemeClr val="tx2"/>
                </a:solidFill>
                <a:latin typeface="Calibri" pitchFamily="34" charset="0"/>
              </a:rPr>
              <a:t>тыс.руб</a:t>
            </a:r>
            <a:r>
              <a:rPr lang="ru-RU" sz="1600" dirty="0" smtClean="0">
                <a:solidFill>
                  <a:schemeClr val="tx2"/>
                </a:solidFill>
                <a:latin typeface="Calibri" pitchFamily="34" charset="0"/>
              </a:rPr>
              <a:t>.)</a:t>
            </a:r>
            <a:br>
              <a:rPr lang="ru-RU" sz="1600" dirty="0" smtClean="0">
                <a:solidFill>
                  <a:schemeClr val="tx2"/>
                </a:solidFill>
                <a:latin typeface="Calibri" pitchFamily="34" charset="0"/>
              </a:rPr>
            </a:br>
            <a:endParaRPr lang="ru-RU" dirty="0" smtClean="0">
              <a:solidFill>
                <a:schemeClr val="tx2"/>
              </a:solidFill>
              <a:latin typeface="Calibri" pitchFamily="34" charset="0"/>
            </a:endParaRPr>
          </a:p>
        </p:txBody>
      </p:sp>
      <p:sp>
        <p:nvSpPr>
          <p:cNvPr id="3" name="Текст 2"/>
          <p:cNvSpPr>
            <a:spLocks noGrp="1"/>
          </p:cNvSpPr>
          <p:nvPr>
            <p:ph type="body" idx="1"/>
          </p:nvPr>
        </p:nvSpPr>
        <p:spPr>
          <a:xfrm>
            <a:off x="474663" y="2582863"/>
            <a:ext cx="8308975" cy="2936188"/>
          </a:xfrm>
          <a:effectLst>
            <a:outerShdw blurRad="152400" dist="317500" dir="5400000" sx="90000" sy="-19000" rotWithShape="0">
              <a:prstClr val="black">
                <a:alpha val="15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lstStyle/>
          <a:p>
            <a:pPr marL="0" indent="0" algn="ctr">
              <a:buFontTx/>
              <a:buNone/>
              <a:defRPr/>
            </a:pPr>
            <a:r>
              <a:rPr lang="ru-RU" sz="1800" b="1" dirty="0" smtClean="0">
                <a:solidFill>
                  <a:srgbClr val="10253F"/>
                </a:solidFill>
              </a:rPr>
              <a:t>Налоговые и неналоговые доходы- </a:t>
            </a:r>
            <a:r>
              <a:rPr lang="ru-RU" sz="1800" dirty="0"/>
              <a:t>1 </a:t>
            </a:r>
            <a:r>
              <a:rPr lang="ru-RU" sz="1800" dirty="0" smtClean="0"/>
              <a:t>955,5</a:t>
            </a:r>
          </a:p>
          <a:p>
            <a:pPr marL="0" indent="0" algn="ctr">
              <a:buFontTx/>
              <a:buNone/>
              <a:defRPr/>
            </a:pPr>
            <a:r>
              <a:rPr lang="ru-RU" sz="1800" dirty="0" smtClean="0">
                <a:solidFill>
                  <a:srgbClr val="10253F"/>
                </a:solidFill>
              </a:rPr>
              <a:t>Налоговые доходы 1891,5                        Неналоговые доходы 64,0</a:t>
            </a:r>
          </a:p>
          <a:p>
            <a:pPr marL="0" indent="0">
              <a:buFontTx/>
              <a:buNone/>
              <a:defRPr/>
            </a:pPr>
            <a:r>
              <a:rPr lang="ru-RU" sz="1800" dirty="0" smtClean="0">
                <a:solidFill>
                  <a:srgbClr val="10253F"/>
                </a:solidFill>
              </a:rPr>
              <a:t>В том числе:</a:t>
            </a:r>
          </a:p>
          <a:p>
            <a:pPr marL="0" indent="0">
              <a:buFontTx/>
              <a:buNone/>
              <a:defRPr/>
            </a:pPr>
            <a:r>
              <a:rPr lang="ru-RU" sz="1800" dirty="0" smtClean="0">
                <a:solidFill>
                  <a:srgbClr val="10253F"/>
                </a:solidFill>
              </a:rPr>
              <a:t>НДФЛ -</a:t>
            </a:r>
            <a:r>
              <a:rPr lang="ru-RU" sz="1800" dirty="0" smtClean="0"/>
              <a:t>61,5</a:t>
            </a:r>
            <a:r>
              <a:rPr lang="ru-RU" sz="1800" dirty="0" smtClean="0">
                <a:solidFill>
                  <a:srgbClr val="10253F"/>
                </a:solidFill>
              </a:rPr>
              <a:t>                                                  доходы от использования    имущества -64,0</a:t>
            </a:r>
          </a:p>
          <a:p>
            <a:pPr marL="0" indent="0">
              <a:buFontTx/>
              <a:buNone/>
              <a:defRPr/>
            </a:pPr>
            <a:r>
              <a:rPr lang="ru-RU" sz="1800" dirty="0" smtClean="0">
                <a:solidFill>
                  <a:srgbClr val="10253F"/>
                </a:solidFill>
              </a:rPr>
              <a:t>ЕСХН - </a:t>
            </a:r>
            <a:r>
              <a:rPr lang="ru-RU" sz="1800" dirty="0"/>
              <a:t>127,0</a:t>
            </a:r>
            <a:endParaRPr lang="ru-RU" sz="1800" dirty="0" smtClean="0">
              <a:solidFill>
                <a:srgbClr val="10253F"/>
              </a:solidFill>
            </a:endParaRPr>
          </a:p>
          <a:p>
            <a:pPr marL="0" indent="0">
              <a:buFontTx/>
              <a:buNone/>
              <a:defRPr/>
            </a:pPr>
            <a:r>
              <a:rPr lang="ru-RU" sz="1800" dirty="0" smtClean="0">
                <a:solidFill>
                  <a:srgbClr val="10253F"/>
                </a:solidFill>
              </a:rPr>
              <a:t>Налог на имущество </a:t>
            </a:r>
            <a:r>
              <a:rPr lang="ru-RU" sz="1800" dirty="0" err="1" smtClean="0">
                <a:solidFill>
                  <a:srgbClr val="10253F"/>
                </a:solidFill>
              </a:rPr>
              <a:t>физ.лиц</a:t>
            </a:r>
            <a:r>
              <a:rPr lang="ru-RU" sz="1800" dirty="0" smtClean="0">
                <a:solidFill>
                  <a:srgbClr val="10253F"/>
                </a:solidFill>
              </a:rPr>
              <a:t> - 42,0          доходы от оказания  платных услуг -</a:t>
            </a:r>
            <a:r>
              <a:rPr lang="ru-RU" sz="1800" dirty="0">
                <a:solidFill>
                  <a:srgbClr val="10253F"/>
                </a:solidFill>
              </a:rPr>
              <a:t>0</a:t>
            </a:r>
            <a:r>
              <a:rPr lang="ru-RU" sz="1800" dirty="0" smtClean="0">
                <a:solidFill>
                  <a:srgbClr val="10253F"/>
                </a:solidFill>
              </a:rPr>
              <a:t>,0</a:t>
            </a:r>
          </a:p>
          <a:p>
            <a:pPr marL="0" indent="0">
              <a:buFontTx/>
              <a:buNone/>
              <a:defRPr/>
            </a:pPr>
            <a:r>
              <a:rPr lang="ru-RU" sz="1800" dirty="0" smtClean="0">
                <a:solidFill>
                  <a:srgbClr val="10253F"/>
                </a:solidFill>
              </a:rPr>
              <a:t>Земельный налог -</a:t>
            </a:r>
            <a:r>
              <a:rPr lang="ru-RU" sz="1800" dirty="0"/>
              <a:t>1 </a:t>
            </a:r>
            <a:r>
              <a:rPr lang="ru-RU" sz="1800" dirty="0" smtClean="0"/>
              <a:t>660,0</a:t>
            </a:r>
            <a:r>
              <a:rPr lang="ru-RU" sz="1800" dirty="0" smtClean="0">
                <a:solidFill>
                  <a:srgbClr val="10253F"/>
                </a:solidFill>
              </a:rPr>
              <a:t>                        </a:t>
            </a:r>
          </a:p>
          <a:p>
            <a:pPr marL="0" indent="0">
              <a:buFontTx/>
              <a:buNone/>
              <a:defRPr/>
            </a:pPr>
            <a:r>
              <a:rPr lang="ru-RU" sz="1800" dirty="0" smtClean="0">
                <a:solidFill>
                  <a:srgbClr val="10253F"/>
                </a:solidFill>
              </a:rPr>
              <a:t>Госпошлина -1,0 </a:t>
            </a:r>
          </a:p>
          <a:p>
            <a:pPr marL="0" indent="0">
              <a:buFontTx/>
              <a:buNone/>
              <a:defRPr/>
            </a:pPr>
            <a:endParaRPr lang="ru-RU" sz="1800" dirty="0" smtClean="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Текст 5"/>
          <p:cNvSpPr>
            <a:spLocks noGrp="1"/>
          </p:cNvSpPr>
          <p:nvPr>
            <p:ph type="body" idx="1"/>
          </p:nvPr>
        </p:nvSpPr>
        <p:spPr>
          <a:xfrm>
            <a:off x="474663" y="2582863"/>
            <a:ext cx="8194675" cy="276225"/>
          </a:xfrm>
        </p:spPr>
        <p:txBody>
          <a:bodyPr/>
          <a:lstStyle/>
          <a:p>
            <a:pPr marL="0" indent="0">
              <a:buFontTx/>
              <a:buNone/>
            </a:pPr>
            <a:r>
              <a:rPr lang="ru-RU" sz="1800" smtClean="0"/>
              <a:t>.</a:t>
            </a:r>
          </a:p>
        </p:txBody>
      </p:sp>
      <p:graphicFrame>
        <p:nvGraphicFramePr>
          <p:cNvPr id="19459" name="Диаграмма 7"/>
          <p:cNvGraphicFramePr>
            <a:graphicFrameLocks/>
          </p:cNvGraphicFramePr>
          <p:nvPr/>
        </p:nvGraphicFramePr>
        <p:xfrm>
          <a:off x="415925" y="1889125"/>
          <a:ext cx="8272463" cy="4398963"/>
        </p:xfrm>
        <a:graphic>
          <a:graphicData uri="http://schemas.openxmlformats.org/presentationml/2006/ole">
            <mc:AlternateContent xmlns:mc="http://schemas.openxmlformats.org/markup-compatibility/2006">
              <mc:Choice xmlns:v="urn:schemas-microsoft-com:vml" Requires="v">
                <p:oleObj spid="_x0000_s19503" name="Лист" r:id="rId4" imgW="8315325" imgH="4486275" progId="Excel.Sheet.8">
                  <p:embed/>
                </p:oleObj>
              </mc:Choice>
              <mc:Fallback>
                <p:oleObj name="Лист" r:id="rId4" imgW="8315325" imgH="4486275" progId="Excel.Sheet.8">
                  <p:embed/>
                  <p:pic>
                    <p:nvPicPr>
                      <p:cNvPr id="0" name="Диаграмма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1889125"/>
                        <a:ext cx="8272463" cy="4398963"/>
                      </a:xfrm>
                      <a:prstGeom prst="rect">
                        <a:avLst/>
                      </a:prstGeom>
                      <a:noFill/>
                    </p:spPr>
                  </p:pic>
                </p:oleObj>
              </mc:Fallback>
            </mc:AlternateContent>
          </a:graphicData>
        </a:graphic>
      </p:graphicFrame>
      <p:sp>
        <p:nvSpPr>
          <p:cNvPr id="7" name="Овал 6"/>
          <p:cNvSpPr/>
          <p:nvPr/>
        </p:nvSpPr>
        <p:spPr>
          <a:xfrm>
            <a:off x="990600" y="2281238"/>
            <a:ext cx="838200" cy="390525"/>
          </a:xfrm>
          <a:prstGeom prst="ellipse">
            <a:avLst/>
          </a:prstGeom>
          <a:solidFill>
            <a:schemeClr val="accent6"/>
          </a:solidFill>
        </p:spPr>
        <p:txBody>
          <a:bodyPr lIns="0" tIns="0" rIns="0" bIns="0" anchor="ctr">
            <a:spAutoFit/>
          </a:bodyPr>
          <a:lstStyle/>
          <a:p>
            <a:pPr algn="ctr">
              <a:defRPr/>
            </a:pPr>
            <a:r>
              <a:rPr lang="ru-RU"/>
              <a:t>1,4%</a:t>
            </a:r>
          </a:p>
        </p:txBody>
      </p:sp>
      <p:sp>
        <p:nvSpPr>
          <p:cNvPr id="10" name="Овал 9"/>
          <p:cNvSpPr/>
          <p:nvPr/>
        </p:nvSpPr>
        <p:spPr>
          <a:xfrm>
            <a:off x="1068388" y="5364163"/>
            <a:ext cx="836612" cy="776287"/>
          </a:xfrm>
          <a:prstGeom prst="ellipse">
            <a:avLst/>
          </a:prstGeom>
          <a:solidFill>
            <a:schemeClr val="accent4"/>
          </a:solidFill>
        </p:spPr>
        <p:txBody>
          <a:bodyPr lIns="0" tIns="0" rIns="0" bIns="0" anchor="ctr">
            <a:spAutoFit/>
          </a:bodyPr>
          <a:lstStyle/>
          <a:p>
            <a:pPr algn="ctr">
              <a:defRPr/>
            </a:pPr>
            <a:r>
              <a:rPr lang="ru-RU"/>
              <a:t>85,7%</a:t>
            </a:r>
          </a:p>
        </p:txBody>
      </p:sp>
      <p:sp>
        <p:nvSpPr>
          <p:cNvPr id="19463" name="Овал 11"/>
          <p:cNvSpPr>
            <a:spLocks noChangeArrowheads="1"/>
          </p:cNvSpPr>
          <p:nvPr/>
        </p:nvSpPr>
        <p:spPr bwMode="auto">
          <a:xfrm>
            <a:off x="4860925" y="3046413"/>
            <a:ext cx="836613" cy="388937"/>
          </a:xfrm>
          <a:prstGeom prst="ellipse">
            <a:avLst/>
          </a:prstGeom>
          <a:solidFill>
            <a:schemeClr val="accent2"/>
          </a:solidFill>
          <a:ln w="9525">
            <a:noFill/>
            <a:round/>
            <a:headEnd/>
            <a:tailEnd/>
          </a:ln>
        </p:spPr>
        <p:txBody>
          <a:bodyPr lIns="0" tIns="0" rIns="0" bIns="0" anchor="ctr">
            <a:spAutoFit/>
          </a:bodyPr>
          <a:lstStyle/>
          <a:p>
            <a:pPr algn="ctr"/>
            <a:r>
              <a:rPr lang="ru-RU"/>
              <a:t>5,5%</a:t>
            </a:r>
          </a:p>
        </p:txBody>
      </p:sp>
      <p:sp>
        <p:nvSpPr>
          <p:cNvPr id="15" name="Блок-схема: узел 14"/>
          <p:cNvSpPr/>
          <p:nvPr/>
        </p:nvSpPr>
        <p:spPr>
          <a:xfrm>
            <a:off x="5219700" y="4724400"/>
            <a:ext cx="685800" cy="777875"/>
          </a:xfrm>
          <a:prstGeom prst="flowChartConnector">
            <a:avLst/>
          </a:prstGeom>
          <a:solidFill>
            <a:schemeClr val="accent3"/>
          </a:solidFill>
        </p:spPr>
        <p:txBody>
          <a:bodyPr lIns="0" tIns="0" rIns="0" bIns="0" anchor="ctr">
            <a:spAutoFit/>
          </a:bodyPr>
          <a:lstStyle/>
          <a:p>
            <a:pPr algn="ctr">
              <a:defRPr/>
            </a:pPr>
            <a:r>
              <a:rPr lang="ru-RU" dirty="0"/>
              <a:t>3,4%</a:t>
            </a:r>
          </a:p>
        </p:txBody>
      </p:sp>
      <p:sp>
        <p:nvSpPr>
          <p:cNvPr id="19465" name="Овал 15"/>
          <p:cNvSpPr>
            <a:spLocks noChangeArrowheads="1"/>
          </p:cNvSpPr>
          <p:nvPr/>
        </p:nvSpPr>
        <p:spPr bwMode="auto">
          <a:xfrm>
            <a:off x="4800600" y="1817688"/>
            <a:ext cx="762000" cy="388937"/>
          </a:xfrm>
          <a:prstGeom prst="ellipse">
            <a:avLst/>
          </a:prstGeom>
          <a:solidFill>
            <a:schemeClr val="accent1"/>
          </a:solidFill>
          <a:ln w="9525">
            <a:noFill/>
            <a:round/>
            <a:headEnd/>
            <a:tailEnd/>
          </a:ln>
        </p:spPr>
        <p:txBody>
          <a:bodyPr lIns="0" tIns="0" rIns="0" bIns="0" anchor="ctr">
            <a:spAutoFit/>
          </a:bodyPr>
          <a:lstStyle/>
          <a:p>
            <a:pPr algn="ctr"/>
            <a:r>
              <a:rPr lang="ru-RU"/>
              <a:t>4%</a:t>
            </a:r>
          </a:p>
        </p:txBody>
      </p:sp>
      <p:sp>
        <p:nvSpPr>
          <p:cNvPr id="19466" name="Text Box 12"/>
          <p:cNvSpPr txBox="1">
            <a:spLocks noChangeArrowheads="1"/>
          </p:cNvSpPr>
          <p:nvPr/>
        </p:nvSpPr>
        <p:spPr bwMode="auto">
          <a:xfrm>
            <a:off x="242637" y="620713"/>
            <a:ext cx="8915902" cy="646331"/>
          </a:xfrm>
          <a:prstGeom prst="rect">
            <a:avLst/>
          </a:prstGeom>
          <a:noFill/>
          <a:ln w="9525">
            <a:noFill/>
            <a:miter lim="800000"/>
            <a:headEnd/>
            <a:tailEnd/>
          </a:ln>
        </p:spPr>
        <p:txBody>
          <a:bodyPr wrap="none">
            <a:spAutoFit/>
          </a:bodyPr>
          <a:lstStyle/>
          <a:p>
            <a:pPr algn="ctr"/>
            <a:r>
              <a:rPr lang="ru-RU" b="1" dirty="0"/>
              <a:t>Структура налоговых и неналоговых доходов бюджета Сухо-Березовского </a:t>
            </a:r>
          </a:p>
          <a:p>
            <a:pPr algn="ctr"/>
            <a:r>
              <a:rPr lang="ru-RU" b="1" dirty="0"/>
              <a:t>сельского поселения на </a:t>
            </a:r>
            <a:r>
              <a:rPr lang="ru-RU" b="1" dirty="0" smtClean="0"/>
              <a:t>2023 </a:t>
            </a:r>
            <a:r>
              <a:rPr lang="ru-RU" b="1" dirty="0"/>
              <a:t>год</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object 2"/>
          <p:cNvSpPr txBox="1">
            <a:spLocks noChangeArrowheads="1"/>
          </p:cNvSpPr>
          <p:nvPr/>
        </p:nvSpPr>
        <p:spPr bwMode="auto">
          <a:xfrm>
            <a:off x="504825" y="33338"/>
            <a:ext cx="8128000" cy="244475"/>
          </a:xfrm>
          <a:prstGeom prst="rect">
            <a:avLst/>
          </a:prstGeom>
          <a:noFill/>
          <a:ln w="9525">
            <a:noFill/>
            <a:miter lim="800000"/>
            <a:headEnd/>
            <a:tailEnd/>
          </a:ln>
        </p:spPr>
        <p:txBody>
          <a:bodyPr lIns="0" tIns="0" rIns="0" bIns="0">
            <a:spAutoFit/>
          </a:bodyPr>
          <a:lstStyle/>
          <a:p>
            <a:pPr marL="12700"/>
            <a:r>
              <a:rPr lang="ru-RU" sz="1400" b="1">
                <a:latin typeface="Calibri" pitchFamily="34" charset="0"/>
              </a:rPr>
              <a:t>Нормативы зачисления налогов в бюджет на территории Сухо-Березовского сельского поселения</a:t>
            </a:r>
            <a:r>
              <a:rPr lang="ru-RU" sz="1600" b="1">
                <a:latin typeface="Calibri" pitchFamily="34" charset="0"/>
              </a:rPr>
              <a:t> </a:t>
            </a:r>
            <a:endParaRPr lang="ru-RU" sz="1600">
              <a:latin typeface="Calibri" pitchFamily="34" charset="0"/>
            </a:endParaRPr>
          </a:p>
        </p:txBody>
      </p:sp>
      <p:sp>
        <p:nvSpPr>
          <p:cNvPr id="22530" name="object 3"/>
          <p:cNvSpPr>
            <a:spLocks/>
          </p:cNvSpPr>
          <p:nvPr/>
        </p:nvSpPr>
        <p:spPr bwMode="auto">
          <a:xfrm>
            <a:off x="0" y="333375"/>
            <a:ext cx="4859338" cy="673100"/>
          </a:xfrm>
          <a:custGeom>
            <a:avLst/>
            <a:gdLst>
              <a:gd name="T0" fmla="*/ 0 w 4860036"/>
              <a:gd name="T1" fmla="*/ 670760 h 673569"/>
              <a:gd name="T2" fmla="*/ 4855839 w 4860036"/>
              <a:gd name="T3" fmla="*/ 670760 h 673569"/>
              <a:gd name="T4" fmla="*/ 4855839 w 4860036"/>
              <a:gd name="T5" fmla="*/ 0 h 673569"/>
              <a:gd name="T6" fmla="*/ 0 w 4860036"/>
              <a:gd name="T7" fmla="*/ 0 h 673569"/>
              <a:gd name="T8" fmla="*/ 0 w 4860036"/>
              <a:gd name="T9" fmla="*/ 670760 h 673569"/>
              <a:gd name="T10" fmla="*/ 0 60000 65536"/>
              <a:gd name="T11" fmla="*/ 0 60000 65536"/>
              <a:gd name="T12" fmla="*/ 0 60000 65536"/>
              <a:gd name="T13" fmla="*/ 0 60000 65536"/>
              <a:gd name="T14" fmla="*/ 0 60000 65536"/>
              <a:gd name="T15" fmla="*/ 0 w 4860036"/>
              <a:gd name="T16" fmla="*/ 0 h 673569"/>
              <a:gd name="T17" fmla="*/ 4860036 w 4860036"/>
              <a:gd name="T18" fmla="*/ 673569 h 673569"/>
            </a:gdLst>
            <a:ahLst/>
            <a:cxnLst>
              <a:cxn ang="T10">
                <a:pos x="T0" y="T1"/>
              </a:cxn>
              <a:cxn ang="T11">
                <a:pos x="T2" y="T3"/>
              </a:cxn>
              <a:cxn ang="T12">
                <a:pos x="T4" y="T5"/>
              </a:cxn>
              <a:cxn ang="T13">
                <a:pos x="T6" y="T7"/>
              </a:cxn>
              <a:cxn ang="T14">
                <a:pos x="T8" y="T9"/>
              </a:cxn>
            </a:cxnLst>
            <a:rect l="T15" t="T16" r="T17" b="T18"/>
            <a:pathLst>
              <a:path w="4860036" h="673569">
                <a:moveTo>
                  <a:pt x="0" y="673569"/>
                </a:moveTo>
                <a:lnTo>
                  <a:pt x="4860036" y="673569"/>
                </a:lnTo>
                <a:lnTo>
                  <a:pt x="4860036" y="0"/>
                </a:lnTo>
                <a:lnTo>
                  <a:pt x="0" y="0"/>
                </a:lnTo>
                <a:lnTo>
                  <a:pt x="0" y="673569"/>
                </a:lnTo>
                <a:close/>
              </a:path>
            </a:pathLst>
          </a:custGeom>
          <a:solidFill>
            <a:srgbClr val="C0504D"/>
          </a:solidFill>
          <a:ln w="9525">
            <a:noFill/>
            <a:round/>
            <a:headEnd/>
            <a:tailEnd/>
          </a:ln>
        </p:spPr>
        <p:txBody>
          <a:bodyPr lIns="0" tIns="0" rIns="0" bIns="0">
            <a:spAutoFit/>
          </a:bodyPr>
          <a:lstStyle/>
          <a:p>
            <a:endParaRPr lang="ru-RU"/>
          </a:p>
        </p:txBody>
      </p:sp>
      <p:sp>
        <p:nvSpPr>
          <p:cNvPr id="22531" name="object 4"/>
          <p:cNvSpPr>
            <a:spLocks/>
          </p:cNvSpPr>
          <p:nvPr/>
        </p:nvSpPr>
        <p:spPr bwMode="auto">
          <a:xfrm>
            <a:off x="4859338" y="333375"/>
            <a:ext cx="1728787" cy="673100"/>
          </a:xfrm>
          <a:custGeom>
            <a:avLst/>
            <a:gdLst>
              <a:gd name="T0" fmla="*/ 0 w 1728215"/>
              <a:gd name="T1" fmla="*/ 670760 h 673569"/>
              <a:gd name="T2" fmla="*/ 1731650 w 1728215"/>
              <a:gd name="T3" fmla="*/ 670760 h 673569"/>
              <a:gd name="T4" fmla="*/ 1731650 w 1728215"/>
              <a:gd name="T5" fmla="*/ 0 h 673569"/>
              <a:gd name="T6" fmla="*/ 0 w 1728215"/>
              <a:gd name="T7" fmla="*/ 0 h 673569"/>
              <a:gd name="T8" fmla="*/ 0 w 1728215"/>
              <a:gd name="T9" fmla="*/ 670760 h 673569"/>
              <a:gd name="T10" fmla="*/ 0 60000 65536"/>
              <a:gd name="T11" fmla="*/ 0 60000 65536"/>
              <a:gd name="T12" fmla="*/ 0 60000 65536"/>
              <a:gd name="T13" fmla="*/ 0 60000 65536"/>
              <a:gd name="T14" fmla="*/ 0 60000 65536"/>
              <a:gd name="T15" fmla="*/ 0 w 1728215"/>
              <a:gd name="T16" fmla="*/ 0 h 673569"/>
              <a:gd name="T17" fmla="*/ 1728215 w 1728215"/>
              <a:gd name="T18" fmla="*/ 673569 h 673569"/>
            </a:gdLst>
            <a:ahLst/>
            <a:cxnLst>
              <a:cxn ang="T10">
                <a:pos x="T0" y="T1"/>
              </a:cxn>
              <a:cxn ang="T11">
                <a:pos x="T2" y="T3"/>
              </a:cxn>
              <a:cxn ang="T12">
                <a:pos x="T4" y="T5"/>
              </a:cxn>
              <a:cxn ang="T13">
                <a:pos x="T6" y="T7"/>
              </a:cxn>
              <a:cxn ang="T14">
                <a:pos x="T8" y="T9"/>
              </a:cxn>
            </a:cxnLst>
            <a:rect l="T15" t="T16" r="T17" b="T18"/>
            <a:pathLst>
              <a:path w="1728215" h="673569">
                <a:moveTo>
                  <a:pt x="0" y="673569"/>
                </a:moveTo>
                <a:lnTo>
                  <a:pt x="1728215" y="673569"/>
                </a:lnTo>
                <a:lnTo>
                  <a:pt x="1728215" y="0"/>
                </a:lnTo>
                <a:lnTo>
                  <a:pt x="0" y="0"/>
                </a:lnTo>
                <a:lnTo>
                  <a:pt x="0" y="673569"/>
                </a:lnTo>
                <a:close/>
              </a:path>
            </a:pathLst>
          </a:custGeom>
          <a:solidFill>
            <a:srgbClr val="C0504D"/>
          </a:solidFill>
          <a:ln w="9525">
            <a:noFill/>
            <a:round/>
            <a:headEnd/>
            <a:tailEnd/>
          </a:ln>
        </p:spPr>
        <p:txBody>
          <a:bodyPr lIns="0" tIns="0" rIns="0" bIns="0">
            <a:spAutoFit/>
          </a:bodyPr>
          <a:lstStyle/>
          <a:p>
            <a:endParaRPr lang="ru-RU"/>
          </a:p>
        </p:txBody>
      </p:sp>
      <p:sp>
        <p:nvSpPr>
          <p:cNvPr id="22532" name="object 5"/>
          <p:cNvSpPr>
            <a:spLocks/>
          </p:cNvSpPr>
          <p:nvPr/>
        </p:nvSpPr>
        <p:spPr bwMode="auto">
          <a:xfrm>
            <a:off x="6588125" y="333375"/>
            <a:ext cx="2555875" cy="647700"/>
          </a:xfrm>
          <a:custGeom>
            <a:avLst/>
            <a:gdLst>
              <a:gd name="T0" fmla="*/ 0 w 792086"/>
              <a:gd name="T1" fmla="*/ 532517 h 673569"/>
              <a:gd name="T2" fmla="*/ 894078032 w 792086"/>
              <a:gd name="T3" fmla="*/ 532517 h 673569"/>
              <a:gd name="T4" fmla="*/ 894078032 w 792086"/>
              <a:gd name="T5" fmla="*/ 0 h 673569"/>
              <a:gd name="T6" fmla="*/ 0 w 792086"/>
              <a:gd name="T7" fmla="*/ 0 h 673569"/>
              <a:gd name="T8" fmla="*/ 0 w 792086"/>
              <a:gd name="T9" fmla="*/ 532517 h 673569"/>
              <a:gd name="T10" fmla="*/ 0 60000 65536"/>
              <a:gd name="T11" fmla="*/ 0 60000 65536"/>
              <a:gd name="T12" fmla="*/ 0 60000 65536"/>
              <a:gd name="T13" fmla="*/ 0 60000 65536"/>
              <a:gd name="T14" fmla="*/ 0 60000 65536"/>
              <a:gd name="T15" fmla="*/ 0 w 792086"/>
              <a:gd name="T16" fmla="*/ 0 h 673569"/>
              <a:gd name="T17" fmla="*/ 792086 w 792086"/>
              <a:gd name="T18" fmla="*/ 673569 h 673569"/>
            </a:gdLst>
            <a:ahLst/>
            <a:cxnLst>
              <a:cxn ang="T10">
                <a:pos x="T0" y="T1"/>
              </a:cxn>
              <a:cxn ang="T11">
                <a:pos x="T2" y="T3"/>
              </a:cxn>
              <a:cxn ang="T12">
                <a:pos x="T4" y="T5"/>
              </a:cxn>
              <a:cxn ang="T13">
                <a:pos x="T6" y="T7"/>
              </a:cxn>
              <a:cxn ang="T14">
                <a:pos x="T8" y="T9"/>
              </a:cxn>
            </a:cxnLst>
            <a:rect l="T15" t="T16" r="T17" b="T18"/>
            <a:pathLst>
              <a:path w="792086" h="673569">
                <a:moveTo>
                  <a:pt x="0" y="673569"/>
                </a:moveTo>
                <a:lnTo>
                  <a:pt x="792086" y="673569"/>
                </a:lnTo>
                <a:lnTo>
                  <a:pt x="792086" y="0"/>
                </a:lnTo>
                <a:lnTo>
                  <a:pt x="0" y="0"/>
                </a:lnTo>
                <a:lnTo>
                  <a:pt x="0" y="673569"/>
                </a:lnTo>
                <a:close/>
              </a:path>
            </a:pathLst>
          </a:custGeom>
          <a:solidFill>
            <a:srgbClr val="C0504D"/>
          </a:solidFill>
          <a:ln w="9525">
            <a:noFill/>
            <a:round/>
            <a:headEnd/>
            <a:tailEnd/>
          </a:ln>
        </p:spPr>
        <p:txBody>
          <a:bodyPr lIns="0" tIns="0" rIns="0" bIns="0">
            <a:spAutoFit/>
          </a:bodyPr>
          <a:lstStyle/>
          <a:p>
            <a:endParaRPr lang="ru-RU"/>
          </a:p>
        </p:txBody>
      </p:sp>
      <p:sp>
        <p:nvSpPr>
          <p:cNvPr id="22533" name="object 8"/>
          <p:cNvSpPr>
            <a:spLocks/>
          </p:cNvSpPr>
          <p:nvPr/>
        </p:nvSpPr>
        <p:spPr bwMode="auto">
          <a:xfrm>
            <a:off x="0" y="1006475"/>
            <a:ext cx="755650" cy="4122738"/>
          </a:xfrm>
          <a:custGeom>
            <a:avLst/>
            <a:gdLst>
              <a:gd name="T0" fmla="*/ 0 w 755573"/>
              <a:gd name="T1" fmla="*/ 4119259 h 4123435"/>
              <a:gd name="T2" fmla="*/ 756035 w 755573"/>
              <a:gd name="T3" fmla="*/ 4119259 h 4123435"/>
              <a:gd name="T4" fmla="*/ 756035 w 755573"/>
              <a:gd name="T5" fmla="*/ 0 h 4123435"/>
              <a:gd name="T6" fmla="*/ 0 w 755573"/>
              <a:gd name="T7" fmla="*/ 0 h 4123435"/>
              <a:gd name="T8" fmla="*/ 0 w 755573"/>
              <a:gd name="T9" fmla="*/ 4119259 h 4123435"/>
              <a:gd name="T10" fmla="*/ 0 60000 65536"/>
              <a:gd name="T11" fmla="*/ 0 60000 65536"/>
              <a:gd name="T12" fmla="*/ 0 60000 65536"/>
              <a:gd name="T13" fmla="*/ 0 60000 65536"/>
              <a:gd name="T14" fmla="*/ 0 60000 65536"/>
              <a:gd name="T15" fmla="*/ 0 w 755573"/>
              <a:gd name="T16" fmla="*/ 0 h 4123435"/>
              <a:gd name="T17" fmla="*/ 755573 w 755573"/>
              <a:gd name="T18" fmla="*/ 4123435 h 4123435"/>
            </a:gdLst>
            <a:ahLst/>
            <a:cxnLst>
              <a:cxn ang="T10">
                <a:pos x="T0" y="T1"/>
              </a:cxn>
              <a:cxn ang="T11">
                <a:pos x="T2" y="T3"/>
              </a:cxn>
              <a:cxn ang="T12">
                <a:pos x="T4" y="T5"/>
              </a:cxn>
              <a:cxn ang="T13">
                <a:pos x="T6" y="T7"/>
              </a:cxn>
              <a:cxn ang="T14">
                <a:pos x="T8" y="T9"/>
              </a:cxn>
            </a:cxnLst>
            <a:rect l="T15" t="T16" r="T17" b="T18"/>
            <a:pathLst>
              <a:path w="755573" h="4123435">
                <a:moveTo>
                  <a:pt x="0" y="4123435"/>
                </a:moveTo>
                <a:lnTo>
                  <a:pt x="755573" y="4123435"/>
                </a:lnTo>
                <a:lnTo>
                  <a:pt x="755573" y="0"/>
                </a:lnTo>
                <a:lnTo>
                  <a:pt x="0" y="0"/>
                </a:lnTo>
                <a:lnTo>
                  <a:pt x="0" y="4123435"/>
                </a:lnTo>
                <a:close/>
              </a:path>
            </a:pathLst>
          </a:custGeom>
          <a:solidFill>
            <a:srgbClr val="E8D0D0"/>
          </a:solidFill>
          <a:ln w="9525">
            <a:noFill/>
            <a:round/>
            <a:headEnd/>
            <a:tailEnd/>
          </a:ln>
        </p:spPr>
        <p:txBody>
          <a:bodyPr lIns="0" tIns="0" rIns="0" bIns="0">
            <a:spAutoFit/>
          </a:bodyPr>
          <a:lstStyle/>
          <a:p>
            <a:endParaRPr lang="ru-RU"/>
          </a:p>
        </p:txBody>
      </p:sp>
      <p:sp>
        <p:nvSpPr>
          <p:cNvPr id="22534" name="object 14"/>
          <p:cNvSpPr>
            <a:spLocks/>
          </p:cNvSpPr>
          <p:nvPr/>
        </p:nvSpPr>
        <p:spPr bwMode="auto">
          <a:xfrm>
            <a:off x="762000" y="990600"/>
            <a:ext cx="4114800" cy="755650"/>
          </a:xfrm>
          <a:custGeom>
            <a:avLst/>
            <a:gdLst>
              <a:gd name="T0" fmla="*/ 0 w 4104512"/>
              <a:gd name="T1" fmla="*/ 6567599 h 490347"/>
              <a:gd name="T2" fmla="*/ 4166630 w 4104512"/>
              <a:gd name="T3" fmla="*/ 6567599 h 490347"/>
              <a:gd name="T4" fmla="*/ 4166630 w 4104512"/>
              <a:gd name="T5" fmla="*/ 0 h 490347"/>
              <a:gd name="T6" fmla="*/ 0 w 4104512"/>
              <a:gd name="T7" fmla="*/ 0 h 490347"/>
              <a:gd name="T8" fmla="*/ 0 w 4104512"/>
              <a:gd name="T9" fmla="*/ 6567599 h 490347"/>
              <a:gd name="T10" fmla="*/ 0 60000 65536"/>
              <a:gd name="T11" fmla="*/ 0 60000 65536"/>
              <a:gd name="T12" fmla="*/ 0 60000 65536"/>
              <a:gd name="T13" fmla="*/ 0 60000 65536"/>
              <a:gd name="T14" fmla="*/ 0 60000 65536"/>
              <a:gd name="T15" fmla="*/ 0 w 4104512"/>
              <a:gd name="T16" fmla="*/ 0 h 490347"/>
              <a:gd name="T17" fmla="*/ 4104512 w 4104512"/>
              <a:gd name="T18" fmla="*/ 490347 h 490347"/>
            </a:gdLst>
            <a:ahLst/>
            <a:cxnLst>
              <a:cxn ang="T10">
                <a:pos x="T0" y="T1"/>
              </a:cxn>
              <a:cxn ang="T11">
                <a:pos x="T2" y="T3"/>
              </a:cxn>
              <a:cxn ang="T12">
                <a:pos x="T4" y="T5"/>
              </a:cxn>
              <a:cxn ang="T13">
                <a:pos x="T6" y="T7"/>
              </a:cxn>
              <a:cxn ang="T14">
                <a:pos x="T8" y="T9"/>
              </a:cxn>
            </a:cxnLst>
            <a:rect l="T15" t="T16" r="T17" b="T18"/>
            <a:pathLst>
              <a:path w="4104512" h="490347">
                <a:moveTo>
                  <a:pt x="0" y="490347"/>
                </a:moveTo>
                <a:lnTo>
                  <a:pt x="4104512" y="490347"/>
                </a:lnTo>
                <a:lnTo>
                  <a:pt x="4104512" y="0"/>
                </a:lnTo>
                <a:lnTo>
                  <a:pt x="0" y="0"/>
                </a:lnTo>
                <a:lnTo>
                  <a:pt x="0" y="490347"/>
                </a:lnTo>
                <a:close/>
              </a:path>
            </a:pathLst>
          </a:custGeom>
          <a:solidFill>
            <a:srgbClr val="F4E9E9"/>
          </a:solidFill>
          <a:ln w="9525">
            <a:noFill/>
            <a:round/>
            <a:headEnd/>
            <a:tailEnd/>
          </a:ln>
        </p:spPr>
        <p:txBody>
          <a:bodyPr lIns="0" tIns="0" rIns="0" bIns="0">
            <a:spAutoFit/>
          </a:bodyPr>
          <a:lstStyle/>
          <a:p>
            <a:endParaRPr lang="ru-RU"/>
          </a:p>
        </p:txBody>
      </p:sp>
      <p:sp>
        <p:nvSpPr>
          <p:cNvPr id="22535" name="object 15"/>
          <p:cNvSpPr>
            <a:spLocks/>
          </p:cNvSpPr>
          <p:nvPr/>
        </p:nvSpPr>
        <p:spPr bwMode="auto">
          <a:xfrm>
            <a:off x="4876800" y="990600"/>
            <a:ext cx="1728788" cy="755650"/>
          </a:xfrm>
          <a:custGeom>
            <a:avLst/>
            <a:gdLst>
              <a:gd name="T0" fmla="*/ 0 w 1728215"/>
              <a:gd name="T1" fmla="*/ 6567599 h 490347"/>
              <a:gd name="T2" fmla="*/ 1731656 w 1728215"/>
              <a:gd name="T3" fmla="*/ 6567599 h 490347"/>
              <a:gd name="T4" fmla="*/ 1731656 w 1728215"/>
              <a:gd name="T5" fmla="*/ 0 h 490347"/>
              <a:gd name="T6" fmla="*/ 0 w 1728215"/>
              <a:gd name="T7" fmla="*/ 0 h 490347"/>
              <a:gd name="T8" fmla="*/ 0 w 1728215"/>
              <a:gd name="T9" fmla="*/ 6567599 h 490347"/>
              <a:gd name="T10" fmla="*/ 0 60000 65536"/>
              <a:gd name="T11" fmla="*/ 0 60000 65536"/>
              <a:gd name="T12" fmla="*/ 0 60000 65536"/>
              <a:gd name="T13" fmla="*/ 0 60000 65536"/>
              <a:gd name="T14" fmla="*/ 0 60000 65536"/>
              <a:gd name="T15" fmla="*/ 0 w 1728215"/>
              <a:gd name="T16" fmla="*/ 0 h 490347"/>
              <a:gd name="T17" fmla="*/ 1728215 w 1728215"/>
              <a:gd name="T18" fmla="*/ 490347 h 490347"/>
            </a:gdLst>
            <a:ahLst/>
            <a:cxnLst>
              <a:cxn ang="T10">
                <a:pos x="T0" y="T1"/>
              </a:cxn>
              <a:cxn ang="T11">
                <a:pos x="T2" y="T3"/>
              </a:cxn>
              <a:cxn ang="T12">
                <a:pos x="T4" y="T5"/>
              </a:cxn>
              <a:cxn ang="T13">
                <a:pos x="T6" y="T7"/>
              </a:cxn>
              <a:cxn ang="T14">
                <a:pos x="T8" y="T9"/>
              </a:cxn>
            </a:cxnLst>
            <a:rect l="T15" t="T16" r="T17" b="T18"/>
            <a:pathLst>
              <a:path w="1728215" h="490347">
                <a:moveTo>
                  <a:pt x="0" y="490347"/>
                </a:moveTo>
                <a:lnTo>
                  <a:pt x="1728215" y="490347"/>
                </a:lnTo>
                <a:lnTo>
                  <a:pt x="1728215" y="0"/>
                </a:lnTo>
                <a:lnTo>
                  <a:pt x="0" y="0"/>
                </a:lnTo>
                <a:lnTo>
                  <a:pt x="0" y="490347"/>
                </a:lnTo>
                <a:close/>
              </a:path>
            </a:pathLst>
          </a:custGeom>
          <a:solidFill>
            <a:srgbClr val="F4E9E9"/>
          </a:solidFill>
          <a:ln w="9525">
            <a:noFill/>
            <a:round/>
            <a:headEnd/>
            <a:tailEnd/>
          </a:ln>
        </p:spPr>
        <p:txBody>
          <a:bodyPr lIns="0" tIns="0" rIns="0" bIns="0">
            <a:spAutoFit/>
          </a:bodyPr>
          <a:lstStyle/>
          <a:p>
            <a:endParaRPr lang="ru-RU"/>
          </a:p>
        </p:txBody>
      </p:sp>
      <p:sp>
        <p:nvSpPr>
          <p:cNvPr id="22536" name="object 16"/>
          <p:cNvSpPr>
            <a:spLocks/>
          </p:cNvSpPr>
          <p:nvPr/>
        </p:nvSpPr>
        <p:spPr bwMode="auto">
          <a:xfrm>
            <a:off x="6588125" y="990600"/>
            <a:ext cx="2555875" cy="755650"/>
          </a:xfrm>
          <a:custGeom>
            <a:avLst/>
            <a:gdLst>
              <a:gd name="T0" fmla="*/ 0 w 792086"/>
              <a:gd name="T1" fmla="*/ 6567599 h 490347"/>
              <a:gd name="T2" fmla="*/ 894078032 w 792086"/>
              <a:gd name="T3" fmla="*/ 6567599 h 490347"/>
              <a:gd name="T4" fmla="*/ 894078032 w 792086"/>
              <a:gd name="T5" fmla="*/ 0 h 490347"/>
              <a:gd name="T6" fmla="*/ 0 w 792086"/>
              <a:gd name="T7" fmla="*/ 0 h 490347"/>
              <a:gd name="T8" fmla="*/ 0 w 792086"/>
              <a:gd name="T9" fmla="*/ 6567599 h 490347"/>
              <a:gd name="T10" fmla="*/ 0 60000 65536"/>
              <a:gd name="T11" fmla="*/ 0 60000 65536"/>
              <a:gd name="T12" fmla="*/ 0 60000 65536"/>
              <a:gd name="T13" fmla="*/ 0 60000 65536"/>
              <a:gd name="T14" fmla="*/ 0 60000 65536"/>
              <a:gd name="T15" fmla="*/ 0 w 792086"/>
              <a:gd name="T16" fmla="*/ 0 h 490347"/>
              <a:gd name="T17" fmla="*/ 792086 w 792086"/>
              <a:gd name="T18" fmla="*/ 490347 h 490347"/>
            </a:gdLst>
            <a:ahLst/>
            <a:cxnLst>
              <a:cxn ang="T10">
                <a:pos x="T0" y="T1"/>
              </a:cxn>
              <a:cxn ang="T11">
                <a:pos x="T2" y="T3"/>
              </a:cxn>
              <a:cxn ang="T12">
                <a:pos x="T4" y="T5"/>
              </a:cxn>
              <a:cxn ang="T13">
                <a:pos x="T6" y="T7"/>
              </a:cxn>
              <a:cxn ang="T14">
                <a:pos x="T8" y="T9"/>
              </a:cxn>
            </a:cxnLst>
            <a:rect l="T15" t="T16" r="T17" b="T18"/>
            <a:pathLst>
              <a:path w="792086" h="490347">
                <a:moveTo>
                  <a:pt x="0" y="490347"/>
                </a:moveTo>
                <a:lnTo>
                  <a:pt x="792086" y="490347"/>
                </a:lnTo>
                <a:lnTo>
                  <a:pt x="792086" y="0"/>
                </a:lnTo>
                <a:lnTo>
                  <a:pt x="0" y="0"/>
                </a:lnTo>
                <a:lnTo>
                  <a:pt x="0" y="490347"/>
                </a:lnTo>
                <a:close/>
              </a:path>
            </a:pathLst>
          </a:custGeom>
          <a:solidFill>
            <a:srgbClr val="F4E9E9"/>
          </a:solidFill>
          <a:ln w="9525">
            <a:noFill/>
            <a:round/>
            <a:headEnd/>
            <a:tailEnd/>
          </a:ln>
        </p:spPr>
        <p:txBody>
          <a:bodyPr lIns="0" tIns="0" rIns="0" bIns="0">
            <a:spAutoFit/>
          </a:bodyPr>
          <a:lstStyle/>
          <a:p>
            <a:endParaRPr lang="ru-RU"/>
          </a:p>
        </p:txBody>
      </p:sp>
      <p:sp>
        <p:nvSpPr>
          <p:cNvPr id="22537" name="object 34"/>
          <p:cNvSpPr>
            <a:spLocks/>
          </p:cNvSpPr>
          <p:nvPr/>
        </p:nvSpPr>
        <p:spPr bwMode="auto">
          <a:xfrm>
            <a:off x="762000" y="1752600"/>
            <a:ext cx="4105275" cy="936625"/>
          </a:xfrm>
          <a:custGeom>
            <a:avLst/>
            <a:gdLst>
              <a:gd name="T0" fmla="*/ 0 w 4104512"/>
              <a:gd name="T1" fmla="*/ 256637013 h 304800"/>
              <a:gd name="T2" fmla="*/ 4109088 w 4104512"/>
              <a:gd name="T3" fmla="*/ 256637013 h 304800"/>
              <a:gd name="T4" fmla="*/ 4109088 w 4104512"/>
              <a:gd name="T5" fmla="*/ 0 h 304800"/>
              <a:gd name="T6" fmla="*/ 0 w 4104512"/>
              <a:gd name="T7" fmla="*/ 0 h 304800"/>
              <a:gd name="T8" fmla="*/ 0 w 4104512"/>
              <a:gd name="T9" fmla="*/ 256637013 h 304800"/>
              <a:gd name="T10" fmla="*/ 0 60000 65536"/>
              <a:gd name="T11" fmla="*/ 0 60000 65536"/>
              <a:gd name="T12" fmla="*/ 0 60000 65536"/>
              <a:gd name="T13" fmla="*/ 0 60000 65536"/>
              <a:gd name="T14" fmla="*/ 0 60000 65536"/>
              <a:gd name="T15" fmla="*/ 0 w 4104512"/>
              <a:gd name="T16" fmla="*/ 0 h 304800"/>
              <a:gd name="T17" fmla="*/ 4104512 w 4104512"/>
              <a:gd name="T18" fmla="*/ 304800 h 304800"/>
            </a:gdLst>
            <a:ahLst/>
            <a:cxnLst>
              <a:cxn ang="T10">
                <a:pos x="T0" y="T1"/>
              </a:cxn>
              <a:cxn ang="T11">
                <a:pos x="T2" y="T3"/>
              </a:cxn>
              <a:cxn ang="T12">
                <a:pos x="T4" y="T5"/>
              </a:cxn>
              <a:cxn ang="T13">
                <a:pos x="T6" y="T7"/>
              </a:cxn>
              <a:cxn ang="T14">
                <a:pos x="T8" y="T9"/>
              </a:cxn>
            </a:cxnLst>
            <a:rect l="T15" t="T16" r="T17" b="T18"/>
            <a:pathLst>
              <a:path w="4104512" h="304800">
                <a:moveTo>
                  <a:pt x="0" y="304800"/>
                </a:moveTo>
                <a:lnTo>
                  <a:pt x="4104512" y="304800"/>
                </a:lnTo>
                <a:lnTo>
                  <a:pt x="4104512" y="0"/>
                </a:lnTo>
                <a:lnTo>
                  <a:pt x="0" y="0"/>
                </a:lnTo>
                <a:lnTo>
                  <a:pt x="0" y="304800"/>
                </a:lnTo>
                <a:close/>
              </a:path>
            </a:pathLst>
          </a:custGeom>
          <a:solidFill>
            <a:srgbClr val="F4E9E9"/>
          </a:solidFill>
          <a:ln w="9525">
            <a:noFill/>
            <a:round/>
            <a:headEnd/>
            <a:tailEnd/>
          </a:ln>
        </p:spPr>
        <p:txBody>
          <a:bodyPr lIns="0" tIns="0" rIns="0" bIns="0">
            <a:spAutoFit/>
          </a:bodyPr>
          <a:lstStyle/>
          <a:p>
            <a:endParaRPr lang="ru-RU"/>
          </a:p>
        </p:txBody>
      </p:sp>
      <p:sp>
        <p:nvSpPr>
          <p:cNvPr id="22538" name="object 35"/>
          <p:cNvSpPr>
            <a:spLocks/>
          </p:cNvSpPr>
          <p:nvPr/>
        </p:nvSpPr>
        <p:spPr bwMode="auto">
          <a:xfrm>
            <a:off x="4876800" y="1752600"/>
            <a:ext cx="1728788" cy="936625"/>
          </a:xfrm>
          <a:custGeom>
            <a:avLst/>
            <a:gdLst>
              <a:gd name="T0" fmla="*/ 0 w 1728215"/>
              <a:gd name="T1" fmla="*/ 256637013 h 304800"/>
              <a:gd name="T2" fmla="*/ 1731656 w 1728215"/>
              <a:gd name="T3" fmla="*/ 256637013 h 304800"/>
              <a:gd name="T4" fmla="*/ 1731656 w 1728215"/>
              <a:gd name="T5" fmla="*/ 0 h 304800"/>
              <a:gd name="T6" fmla="*/ 0 w 1728215"/>
              <a:gd name="T7" fmla="*/ 0 h 304800"/>
              <a:gd name="T8" fmla="*/ 0 w 1728215"/>
              <a:gd name="T9" fmla="*/ 256637013 h 304800"/>
              <a:gd name="T10" fmla="*/ 0 60000 65536"/>
              <a:gd name="T11" fmla="*/ 0 60000 65536"/>
              <a:gd name="T12" fmla="*/ 0 60000 65536"/>
              <a:gd name="T13" fmla="*/ 0 60000 65536"/>
              <a:gd name="T14" fmla="*/ 0 60000 65536"/>
              <a:gd name="T15" fmla="*/ 0 w 1728215"/>
              <a:gd name="T16" fmla="*/ 0 h 304800"/>
              <a:gd name="T17" fmla="*/ 1728215 w 1728215"/>
              <a:gd name="T18" fmla="*/ 304800 h 304800"/>
            </a:gdLst>
            <a:ahLst/>
            <a:cxnLst>
              <a:cxn ang="T10">
                <a:pos x="T0" y="T1"/>
              </a:cxn>
              <a:cxn ang="T11">
                <a:pos x="T2" y="T3"/>
              </a:cxn>
              <a:cxn ang="T12">
                <a:pos x="T4" y="T5"/>
              </a:cxn>
              <a:cxn ang="T13">
                <a:pos x="T6" y="T7"/>
              </a:cxn>
              <a:cxn ang="T14">
                <a:pos x="T8" y="T9"/>
              </a:cxn>
            </a:cxnLst>
            <a:rect l="T15" t="T16" r="T17" b="T18"/>
            <a:pathLst>
              <a:path w="1728215" h="304800">
                <a:moveTo>
                  <a:pt x="0" y="304800"/>
                </a:moveTo>
                <a:lnTo>
                  <a:pt x="1728215" y="304800"/>
                </a:lnTo>
                <a:lnTo>
                  <a:pt x="1728215" y="0"/>
                </a:lnTo>
                <a:lnTo>
                  <a:pt x="0" y="0"/>
                </a:lnTo>
                <a:lnTo>
                  <a:pt x="0" y="304800"/>
                </a:lnTo>
                <a:close/>
              </a:path>
            </a:pathLst>
          </a:custGeom>
          <a:solidFill>
            <a:srgbClr val="F4E9E9"/>
          </a:solidFill>
          <a:ln w="9525">
            <a:noFill/>
            <a:round/>
            <a:headEnd/>
            <a:tailEnd/>
          </a:ln>
        </p:spPr>
        <p:txBody>
          <a:bodyPr lIns="0" tIns="0" rIns="0" bIns="0">
            <a:spAutoFit/>
          </a:bodyPr>
          <a:lstStyle/>
          <a:p>
            <a:endParaRPr lang="ru-RU"/>
          </a:p>
        </p:txBody>
      </p:sp>
      <p:sp>
        <p:nvSpPr>
          <p:cNvPr id="22539" name="object 44"/>
          <p:cNvSpPr>
            <a:spLocks/>
          </p:cNvSpPr>
          <p:nvPr/>
        </p:nvSpPr>
        <p:spPr bwMode="auto">
          <a:xfrm>
            <a:off x="6629400" y="1752600"/>
            <a:ext cx="2484438" cy="936625"/>
          </a:xfrm>
          <a:custGeom>
            <a:avLst/>
            <a:gdLst>
              <a:gd name="T0" fmla="*/ 0 w 792086"/>
              <a:gd name="T1" fmla="*/ 256636030 h 304800"/>
              <a:gd name="T2" fmla="*/ 754234797 w 792086"/>
              <a:gd name="T3" fmla="*/ 256636030 h 304800"/>
              <a:gd name="T4" fmla="*/ 754234797 w 792086"/>
              <a:gd name="T5" fmla="*/ 0 h 304800"/>
              <a:gd name="T6" fmla="*/ 0 w 792086"/>
              <a:gd name="T7" fmla="*/ 0 h 304800"/>
              <a:gd name="T8" fmla="*/ 0 w 792086"/>
              <a:gd name="T9" fmla="*/ 256636030 h 304800"/>
              <a:gd name="T10" fmla="*/ 0 60000 65536"/>
              <a:gd name="T11" fmla="*/ 0 60000 65536"/>
              <a:gd name="T12" fmla="*/ 0 60000 65536"/>
              <a:gd name="T13" fmla="*/ 0 60000 65536"/>
              <a:gd name="T14" fmla="*/ 0 60000 65536"/>
              <a:gd name="T15" fmla="*/ 0 w 792086"/>
              <a:gd name="T16" fmla="*/ 0 h 304800"/>
              <a:gd name="T17" fmla="*/ 792086 w 792086"/>
              <a:gd name="T18" fmla="*/ 304800 h 304800"/>
            </a:gdLst>
            <a:ahLst/>
            <a:cxnLst>
              <a:cxn ang="T10">
                <a:pos x="T0" y="T1"/>
              </a:cxn>
              <a:cxn ang="T11">
                <a:pos x="T2" y="T3"/>
              </a:cxn>
              <a:cxn ang="T12">
                <a:pos x="T4" y="T5"/>
              </a:cxn>
              <a:cxn ang="T13">
                <a:pos x="T6" y="T7"/>
              </a:cxn>
              <a:cxn ang="T14">
                <a:pos x="T8" y="T9"/>
              </a:cxn>
            </a:cxnLst>
            <a:rect l="T15" t="T16" r="T17" b="T18"/>
            <a:pathLst>
              <a:path w="792086" h="304800">
                <a:moveTo>
                  <a:pt x="0" y="304799"/>
                </a:moveTo>
                <a:lnTo>
                  <a:pt x="792086" y="304799"/>
                </a:lnTo>
                <a:lnTo>
                  <a:pt x="792086" y="0"/>
                </a:lnTo>
                <a:lnTo>
                  <a:pt x="0" y="0"/>
                </a:lnTo>
                <a:lnTo>
                  <a:pt x="0" y="304799"/>
                </a:lnTo>
                <a:close/>
              </a:path>
            </a:pathLst>
          </a:custGeom>
          <a:solidFill>
            <a:srgbClr val="F4E9E9"/>
          </a:solidFill>
          <a:ln w="9525">
            <a:noFill/>
            <a:round/>
            <a:headEnd/>
            <a:tailEnd/>
          </a:ln>
        </p:spPr>
        <p:txBody>
          <a:bodyPr lIns="0" tIns="0" rIns="0" bIns="0">
            <a:spAutoFit/>
          </a:bodyPr>
          <a:lstStyle/>
          <a:p>
            <a:endParaRPr lang="ru-RU"/>
          </a:p>
        </p:txBody>
      </p:sp>
      <p:sp>
        <p:nvSpPr>
          <p:cNvPr id="22540" name="object 47"/>
          <p:cNvSpPr>
            <a:spLocks/>
          </p:cNvSpPr>
          <p:nvPr/>
        </p:nvSpPr>
        <p:spPr bwMode="auto">
          <a:xfrm>
            <a:off x="720725" y="2667000"/>
            <a:ext cx="4105275" cy="1368425"/>
          </a:xfrm>
          <a:custGeom>
            <a:avLst/>
            <a:gdLst>
              <a:gd name="T0" fmla="*/ 0 w 4104512"/>
              <a:gd name="T1" fmla="*/ 2147483647 h 216369"/>
              <a:gd name="T2" fmla="*/ 4109088 w 4104512"/>
              <a:gd name="T3" fmla="*/ 2147483647 h 216369"/>
              <a:gd name="T4" fmla="*/ 4109088 w 4104512"/>
              <a:gd name="T5" fmla="*/ 0 h 216369"/>
              <a:gd name="T6" fmla="*/ 0 w 4104512"/>
              <a:gd name="T7" fmla="*/ 0 h 216369"/>
              <a:gd name="T8" fmla="*/ 0 w 4104512"/>
              <a:gd name="T9" fmla="*/ 2147483647 h 216369"/>
              <a:gd name="T10" fmla="*/ 0 60000 65536"/>
              <a:gd name="T11" fmla="*/ 0 60000 65536"/>
              <a:gd name="T12" fmla="*/ 0 60000 65536"/>
              <a:gd name="T13" fmla="*/ 0 60000 65536"/>
              <a:gd name="T14" fmla="*/ 0 60000 65536"/>
              <a:gd name="T15" fmla="*/ 0 w 4104512"/>
              <a:gd name="T16" fmla="*/ 0 h 216369"/>
              <a:gd name="T17" fmla="*/ 4104512 w 4104512"/>
              <a:gd name="T18" fmla="*/ 216369 h 216369"/>
            </a:gdLst>
            <a:ahLst/>
            <a:cxnLst>
              <a:cxn ang="T10">
                <a:pos x="T0" y="T1"/>
              </a:cxn>
              <a:cxn ang="T11">
                <a:pos x="T2" y="T3"/>
              </a:cxn>
              <a:cxn ang="T12">
                <a:pos x="T4" y="T5"/>
              </a:cxn>
              <a:cxn ang="T13">
                <a:pos x="T6" y="T7"/>
              </a:cxn>
              <a:cxn ang="T14">
                <a:pos x="T8" y="T9"/>
              </a:cxn>
            </a:cxnLst>
            <a:rect l="T15" t="T16" r="T17" b="T18"/>
            <a:pathLst>
              <a:path w="4104512" h="216369">
                <a:moveTo>
                  <a:pt x="0" y="216369"/>
                </a:moveTo>
                <a:lnTo>
                  <a:pt x="4104512" y="216369"/>
                </a:lnTo>
                <a:lnTo>
                  <a:pt x="4104512" y="0"/>
                </a:lnTo>
                <a:lnTo>
                  <a:pt x="0" y="0"/>
                </a:lnTo>
                <a:lnTo>
                  <a:pt x="0" y="216369"/>
                </a:lnTo>
                <a:close/>
              </a:path>
            </a:pathLst>
          </a:custGeom>
          <a:solidFill>
            <a:srgbClr val="E8D0D0"/>
          </a:solidFill>
          <a:ln w="9525">
            <a:noFill/>
            <a:round/>
            <a:headEnd/>
            <a:tailEnd/>
          </a:ln>
        </p:spPr>
        <p:txBody>
          <a:bodyPr lIns="0" tIns="0" rIns="0" bIns="0">
            <a:spAutoFit/>
          </a:bodyPr>
          <a:lstStyle/>
          <a:p>
            <a:endParaRPr lang="ru-RU"/>
          </a:p>
        </p:txBody>
      </p:sp>
      <p:sp>
        <p:nvSpPr>
          <p:cNvPr id="22541" name="object 48"/>
          <p:cNvSpPr>
            <a:spLocks/>
          </p:cNvSpPr>
          <p:nvPr/>
        </p:nvSpPr>
        <p:spPr bwMode="auto">
          <a:xfrm>
            <a:off x="4876800" y="2667000"/>
            <a:ext cx="1728788" cy="1331913"/>
          </a:xfrm>
          <a:custGeom>
            <a:avLst/>
            <a:gdLst>
              <a:gd name="T0" fmla="*/ 0 w 1728215"/>
              <a:gd name="T1" fmla="*/ 2147483647 h 216369"/>
              <a:gd name="T2" fmla="*/ 1731656 w 1728215"/>
              <a:gd name="T3" fmla="*/ 2147483647 h 216369"/>
              <a:gd name="T4" fmla="*/ 1731656 w 1728215"/>
              <a:gd name="T5" fmla="*/ 0 h 216369"/>
              <a:gd name="T6" fmla="*/ 0 w 1728215"/>
              <a:gd name="T7" fmla="*/ 0 h 216369"/>
              <a:gd name="T8" fmla="*/ 0 w 1728215"/>
              <a:gd name="T9" fmla="*/ 2147483647 h 216369"/>
              <a:gd name="T10" fmla="*/ 0 60000 65536"/>
              <a:gd name="T11" fmla="*/ 0 60000 65536"/>
              <a:gd name="T12" fmla="*/ 0 60000 65536"/>
              <a:gd name="T13" fmla="*/ 0 60000 65536"/>
              <a:gd name="T14" fmla="*/ 0 60000 65536"/>
              <a:gd name="T15" fmla="*/ 0 w 1728215"/>
              <a:gd name="T16" fmla="*/ 0 h 216369"/>
              <a:gd name="T17" fmla="*/ 1728215 w 1728215"/>
              <a:gd name="T18" fmla="*/ 216369 h 216369"/>
            </a:gdLst>
            <a:ahLst/>
            <a:cxnLst>
              <a:cxn ang="T10">
                <a:pos x="T0" y="T1"/>
              </a:cxn>
              <a:cxn ang="T11">
                <a:pos x="T2" y="T3"/>
              </a:cxn>
              <a:cxn ang="T12">
                <a:pos x="T4" y="T5"/>
              </a:cxn>
              <a:cxn ang="T13">
                <a:pos x="T6" y="T7"/>
              </a:cxn>
              <a:cxn ang="T14">
                <a:pos x="T8" y="T9"/>
              </a:cxn>
            </a:cxnLst>
            <a:rect l="T15" t="T16" r="T17" b="T18"/>
            <a:pathLst>
              <a:path w="1728215" h="216369">
                <a:moveTo>
                  <a:pt x="0" y="216369"/>
                </a:moveTo>
                <a:lnTo>
                  <a:pt x="1728215" y="216369"/>
                </a:lnTo>
                <a:lnTo>
                  <a:pt x="1728215" y="0"/>
                </a:lnTo>
                <a:lnTo>
                  <a:pt x="0" y="0"/>
                </a:lnTo>
                <a:lnTo>
                  <a:pt x="0" y="216369"/>
                </a:lnTo>
                <a:close/>
              </a:path>
            </a:pathLst>
          </a:custGeom>
          <a:solidFill>
            <a:srgbClr val="E8D0D0"/>
          </a:solidFill>
          <a:ln w="9525">
            <a:noFill/>
            <a:round/>
            <a:headEnd/>
            <a:tailEnd/>
          </a:ln>
        </p:spPr>
        <p:txBody>
          <a:bodyPr lIns="0" tIns="0" rIns="0" bIns="0">
            <a:spAutoFit/>
          </a:bodyPr>
          <a:lstStyle/>
          <a:p>
            <a:endParaRPr lang="ru-RU"/>
          </a:p>
        </p:txBody>
      </p:sp>
      <p:sp>
        <p:nvSpPr>
          <p:cNvPr id="22542" name="object 49"/>
          <p:cNvSpPr>
            <a:spLocks/>
          </p:cNvSpPr>
          <p:nvPr/>
        </p:nvSpPr>
        <p:spPr bwMode="auto">
          <a:xfrm>
            <a:off x="6553200" y="2667000"/>
            <a:ext cx="2592388" cy="1331913"/>
          </a:xfrm>
          <a:custGeom>
            <a:avLst/>
            <a:gdLst>
              <a:gd name="T0" fmla="*/ 0 w 792086"/>
              <a:gd name="T1" fmla="*/ 2147483647 h 216369"/>
              <a:gd name="T2" fmla="*/ 973505257 w 792086"/>
              <a:gd name="T3" fmla="*/ 2147483647 h 216369"/>
              <a:gd name="T4" fmla="*/ 973505257 w 792086"/>
              <a:gd name="T5" fmla="*/ 0 h 216369"/>
              <a:gd name="T6" fmla="*/ 0 w 792086"/>
              <a:gd name="T7" fmla="*/ 0 h 216369"/>
              <a:gd name="T8" fmla="*/ 0 w 792086"/>
              <a:gd name="T9" fmla="*/ 2147483647 h 216369"/>
              <a:gd name="T10" fmla="*/ 0 60000 65536"/>
              <a:gd name="T11" fmla="*/ 0 60000 65536"/>
              <a:gd name="T12" fmla="*/ 0 60000 65536"/>
              <a:gd name="T13" fmla="*/ 0 60000 65536"/>
              <a:gd name="T14" fmla="*/ 0 60000 65536"/>
              <a:gd name="T15" fmla="*/ 0 w 792086"/>
              <a:gd name="T16" fmla="*/ 0 h 216369"/>
              <a:gd name="T17" fmla="*/ 792086 w 792086"/>
              <a:gd name="T18" fmla="*/ 216369 h 216369"/>
            </a:gdLst>
            <a:ahLst/>
            <a:cxnLst>
              <a:cxn ang="T10">
                <a:pos x="T0" y="T1"/>
              </a:cxn>
              <a:cxn ang="T11">
                <a:pos x="T2" y="T3"/>
              </a:cxn>
              <a:cxn ang="T12">
                <a:pos x="T4" y="T5"/>
              </a:cxn>
              <a:cxn ang="T13">
                <a:pos x="T6" y="T7"/>
              </a:cxn>
              <a:cxn ang="T14">
                <a:pos x="T8" y="T9"/>
              </a:cxn>
            </a:cxnLst>
            <a:rect l="T15" t="T16" r="T17" b="T18"/>
            <a:pathLst>
              <a:path w="792086" h="216369">
                <a:moveTo>
                  <a:pt x="0" y="216369"/>
                </a:moveTo>
                <a:lnTo>
                  <a:pt x="792086" y="216369"/>
                </a:lnTo>
                <a:lnTo>
                  <a:pt x="792086" y="0"/>
                </a:lnTo>
                <a:lnTo>
                  <a:pt x="0" y="0"/>
                </a:lnTo>
                <a:lnTo>
                  <a:pt x="0" y="216369"/>
                </a:lnTo>
                <a:close/>
              </a:path>
            </a:pathLst>
          </a:custGeom>
          <a:solidFill>
            <a:srgbClr val="E8D0D0"/>
          </a:solidFill>
          <a:ln w="9525">
            <a:noFill/>
            <a:round/>
            <a:headEnd/>
            <a:tailEnd/>
          </a:ln>
        </p:spPr>
        <p:txBody>
          <a:bodyPr lIns="0" tIns="0" rIns="0" bIns="0">
            <a:spAutoFit/>
          </a:bodyPr>
          <a:lstStyle/>
          <a:p>
            <a:endParaRPr lang="ru-RU"/>
          </a:p>
        </p:txBody>
      </p:sp>
      <p:sp>
        <p:nvSpPr>
          <p:cNvPr id="22543" name="object 52"/>
          <p:cNvSpPr>
            <a:spLocks/>
          </p:cNvSpPr>
          <p:nvPr/>
        </p:nvSpPr>
        <p:spPr bwMode="auto">
          <a:xfrm>
            <a:off x="754063" y="4044950"/>
            <a:ext cx="4105275" cy="215900"/>
          </a:xfrm>
          <a:custGeom>
            <a:avLst/>
            <a:gdLst>
              <a:gd name="T0" fmla="*/ 0 w 4104512"/>
              <a:gd name="T1" fmla="*/ 2712 h 518159"/>
              <a:gd name="T2" fmla="*/ 4109088 w 4104512"/>
              <a:gd name="T3" fmla="*/ 2712 h 518159"/>
              <a:gd name="T4" fmla="*/ 4109088 w 4104512"/>
              <a:gd name="T5" fmla="*/ 0 h 518159"/>
              <a:gd name="T6" fmla="*/ 0 w 4104512"/>
              <a:gd name="T7" fmla="*/ 0 h 518159"/>
              <a:gd name="T8" fmla="*/ 0 w 4104512"/>
              <a:gd name="T9" fmla="*/ 2712 h 518159"/>
              <a:gd name="T10" fmla="*/ 0 60000 65536"/>
              <a:gd name="T11" fmla="*/ 0 60000 65536"/>
              <a:gd name="T12" fmla="*/ 0 60000 65536"/>
              <a:gd name="T13" fmla="*/ 0 60000 65536"/>
              <a:gd name="T14" fmla="*/ 0 60000 65536"/>
              <a:gd name="T15" fmla="*/ 0 w 4104512"/>
              <a:gd name="T16" fmla="*/ 0 h 518159"/>
              <a:gd name="T17" fmla="*/ 4104512 w 4104512"/>
              <a:gd name="T18" fmla="*/ 518159 h 518159"/>
            </a:gdLst>
            <a:ahLst/>
            <a:cxnLst>
              <a:cxn ang="T10">
                <a:pos x="T0" y="T1"/>
              </a:cxn>
              <a:cxn ang="T11">
                <a:pos x="T2" y="T3"/>
              </a:cxn>
              <a:cxn ang="T12">
                <a:pos x="T4" y="T5"/>
              </a:cxn>
              <a:cxn ang="T13">
                <a:pos x="T6" y="T7"/>
              </a:cxn>
              <a:cxn ang="T14">
                <a:pos x="T8" y="T9"/>
              </a:cxn>
            </a:cxnLst>
            <a:rect l="T15" t="T16" r="T17" b="T18"/>
            <a:pathLst>
              <a:path w="4104512" h="518159">
                <a:moveTo>
                  <a:pt x="0" y="518159"/>
                </a:moveTo>
                <a:lnTo>
                  <a:pt x="4104512" y="518159"/>
                </a:lnTo>
                <a:lnTo>
                  <a:pt x="4104512" y="0"/>
                </a:lnTo>
                <a:lnTo>
                  <a:pt x="0" y="0"/>
                </a:lnTo>
                <a:lnTo>
                  <a:pt x="0" y="518159"/>
                </a:lnTo>
                <a:close/>
              </a:path>
            </a:pathLst>
          </a:custGeom>
          <a:solidFill>
            <a:srgbClr val="F4E9E9"/>
          </a:solidFill>
          <a:ln w="9525">
            <a:noFill/>
            <a:round/>
            <a:headEnd/>
            <a:tailEnd/>
          </a:ln>
        </p:spPr>
        <p:txBody>
          <a:bodyPr lIns="0" tIns="0" rIns="0" bIns="0">
            <a:spAutoFit/>
          </a:bodyPr>
          <a:lstStyle/>
          <a:p>
            <a:r>
              <a:rPr lang="ru-RU" sz="1400" b="1">
                <a:latin typeface="Times New Roman" pitchFamily="18" charset="0"/>
                <a:cs typeface="Times New Roman" pitchFamily="18" charset="0"/>
              </a:rPr>
              <a:t>Государственная пошлина (по видам)</a:t>
            </a:r>
          </a:p>
        </p:txBody>
      </p:sp>
      <p:sp>
        <p:nvSpPr>
          <p:cNvPr id="22544" name="object 53"/>
          <p:cNvSpPr>
            <a:spLocks/>
          </p:cNvSpPr>
          <p:nvPr/>
        </p:nvSpPr>
        <p:spPr bwMode="auto">
          <a:xfrm>
            <a:off x="4859338" y="4002088"/>
            <a:ext cx="1728787" cy="517525"/>
          </a:xfrm>
          <a:custGeom>
            <a:avLst/>
            <a:gdLst>
              <a:gd name="T0" fmla="*/ 0 w 1728215"/>
              <a:gd name="T1" fmla="*/ 514367 h 518159"/>
              <a:gd name="T2" fmla="*/ 1731650 w 1728215"/>
              <a:gd name="T3" fmla="*/ 514367 h 518159"/>
              <a:gd name="T4" fmla="*/ 1731650 w 1728215"/>
              <a:gd name="T5" fmla="*/ 0 h 518159"/>
              <a:gd name="T6" fmla="*/ 0 w 1728215"/>
              <a:gd name="T7" fmla="*/ 0 h 518159"/>
              <a:gd name="T8" fmla="*/ 0 w 1728215"/>
              <a:gd name="T9" fmla="*/ 514367 h 518159"/>
              <a:gd name="T10" fmla="*/ 0 60000 65536"/>
              <a:gd name="T11" fmla="*/ 0 60000 65536"/>
              <a:gd name="T12" fmla="*/ 0 60000 65536"/>
              <a:gd name="T13" fmla="*/ 0 60000 65536"/>
              <a:gd name="T14" fmla="*/ 0 60000 65536"/>
              <a:gd name="T15" fmla="*/ 0 w 1728215"/>
              <a:gd name="T16" fmla="*/ 0 h 518159"/>
              <a:gd name="T17" fmla="*/ 1728215 w 1728215"/>
              <a:gd name="T18" fmla="*/ 518159 h 518159"/>
            </a:gdLst>
            <a:ahLst/>
            <a:cxnLst>
              <a:cxn ang="T10">
                <a:pos x="T0" y="T1"/>
              </a:cxn>
              <a:cxn ang="T11">
                <a:pos x="T2" y="T3"/>
              </a:cxn>
              <a:cxn ang="T12">
                <a:pos x="T4" y="T5"/>
              </a:cxn>
              <a:cxn ang="T13">
                <a:pos x="T6" y="T7"/>
              </a:cxn>
              <a:cxn ang="T14">
                <a:pos x="T8" y="T9"/>
              </a:cxn>
            </a:cxnLst>
            <a:rect l="T15" t="T16" r="T17" b="T18"/>
            <a:pathLst>
              <a:path w="1728215" h="518159">
                <a:moveTo>
                  <a:pt x="0" y="518159"/>
                </a:moveTo>
                <a:lnTo>
                  <a:pt x="1728215" y="518159"/>
                </a:lnTo>
                <a:lnTo>
                  <a:pt x="1728215" y="0"/>
                </a:lnTo>
                <a:lnTo>
                  <a:pt x="0" y="0"/>
                </a:lnTo>
                <a:lnTo>
                  <a:pt x="0" y="518159"/>
                </a:lnTo>
                <a:close/>
              </a:path>
            </a:pathLst>
          </a:custGeom>
          <a:solidFill>
            <a:srgbClr val="F4E9E9"/>
          </a:solidFill>
          <a:ln w="9525">
            <a:noFill/>
            <a:round/>
            <a:headEnd/>
            <a:tailEnd/>
          </a:ln>
        </p:spPr>
        <p:txBody>
          <a:bodyPr lIns="0" tIns="0" rIns="0" bIns="0">
            <a:spAutoFit/>
          </a:bodyPr>
          <a:lstStyle/>
          <a:p>
            <a:endParaRPr lang="ru-RU"/>
          </a:p>
        </p:txBody>
      </p:sp>
      <p:sp>
        <p:nvSpPr>
          <p:cNvPr id="22545" name="object 54"/>
          <p:cNvSpPr>
            <a:spLocks/>
          </p:cNvSpPr>
          <p:nvPr/>
        </p:nvSpPr>
        <p:spPr bwMode="auto">
          <a:xfrm>
            <a:off x="6588125" y="4002088"/>
            <a:ext cx="2555875" cy="215900"/>
          </a:xfrm>
          <a:custGeom>
            <a:avLst/>
            <a:gdLst>
              <a:gd name="T0" fmla="*/ 0 w 792086"/>
              <a:gd name="T1" fmla="*/ 2712 h 518159"/>
              <a:gd name="T2" fmla="*/ 894078032 w 792086"/>
              <a:gd name="T3" fmla="*/ 2712 h 518159"/>
              <a:gd name="T4" fmla="*/ 894078032 w 792086"/>
              <a:gd name="T5" fmla="*/ 0 h 518159"/>
              <a:gd name="T6" fmla="*/ 0 w 792086"/>
              <a:gd name="T7" fmla="*/ 0 h 518159"/>
              <a:gd name="T8" fmla="*/ 0 w 792086"/>
              <a:gd name="T9" fmla="*/ 2712 h 518159"/>
              <a:gd name="T10" fmla="*/ 0 60000 65536"/>
              <a:gd name="T11" fmla="*/ 0 60000 65536"/>
              <a:gd name="T12" fmla="*/ 0 60000 65536"/>
              <a:gd name="T13" fmla="*/ 0 60000 65536"/>
              <a:gd name="T14" fmla="*/ 0 60000 65536"/>
              <a:gd name="T15" fmla="*/ 0 w 792086"/>
              <a:gd name="T16" fmla="*/ 0 h 518159"/>
              <a:gd name="T17" fmla="*/ 792086 w 792086"/>
              <a:gd name="T18" fmla="*/ 518159 h 518159"/>
            </a:gdLst>
            <a:ahLst/>
            <a:cxnLst>
              <a:cxn ang="T10">
                <a:pos x="T0" y="T1"/>
              </a:cxn>
              <a:cxn ang="T11">
                <a:pos x="T2" y="T3"/>
              </a:cxn>
              <a:cxn ang="T12">
                <a:pos x="T4" y="T5"/>
              </a:cxn>
              <a:cxn ang="T13">
                <a:pos x="T6" y="T7"/>
              </a:cxn>
              <a:cxn ang="T14">
                <a:pos x="T8" y="T9"/>
              </a:cxn>
            </a:cxnLst>
            <a:rect l="T15" t="T16" r="T17" b="T18"/>
            <a:pathLst>
              <a:path w="792086" h="518159">
                <a:moveTo>
                  <a:pt x="0" y="518159"/>
                </a:moveTo>
                <a:lnTo>
                  <a:pt x="792086" y="518159"/>
                </a:lnTo>
                <a:lnTo>
                  <a:pt x="792086" y="0"/>
                </a:lnTo>
                <a:lnTo>
                  <a:pt x="0" y="0"/>
                </a:lnTo>
                <a:lnTo>
                  <a:pt x="0" y="518159"/>
                </a:lnTo>
                <a:close/>
              </a:path>
            </a:pathLst>
          </a:custGeom>
          <a:solidFill>
            <a:srgbClr val="F4E9E9"/>
          </a:solidFill>
          <a:ln w="9525">
            <a:noFill/>
            <a:round/>
            <a:headEnd/>
            <a:tailEnd/>
          </a:ln>
        </p:spPr>
        <p:txBody>
          <a:bodyPr lIns="0" tIns="0" rIns="0" bIns="0">
            <a:spAutoFit/>
          </a:bodyPr>
          <a:lstStyle/>
          <a:p>
            <a:pPr algn="ctr"/>
            <a:r>
              <a:rPr lang="ru-RU" sz="1400" b="1">
                <a:latin typeface="Times New Roman" pitchFamily="18" charset="0"/>
                <a:cs typeface="Times New Roman" pitchFamily="18" charset="0"/>
              </a:rPr>
              <a:t>100%</a:t>
            </a:r>
          </a:p>
        </p:txBody>
      </p:sp>
      <p:sp>
        <p:nvSpPr>
          <p:cNvPr id="22546" name="object 57"/>
          <p:cNvSpPr>
            <a:spLocks/>
          </p:cNvSpPr>
          <p:nvPr/>
        </p:nvSpPr>
        <p:spPr bwMode="auto">
          <a:xfrm>
            <a:off x="755650" y="4519613"/>
            <a:ext cx="4103688" cy="304800"/>
          </a:xfrm>
          <a:custGeom>
            <a:avLst/>
            <a:gdLst>
              <a:gd name="T0" fmla="*/ 0 w 4104512"/>
              <a:gd name="T1" fmla="*/ 304800 h 304800"/>
              <a:gd name="T2" fmla="*/ 4099569 w 4104512"/>
              <a:gd name="T3" fmla="*/ 304800 h 304800"/>
              <a:gd name="T4" fmla="*/ 4099569 w 4104512"/>
              <a:gd name="T5" fmla="*/ 0 h 304800"/>
              <a:gd name="T6" fmla="*/ 0 w 4104512"/>
              <a:gd name="T7" fmla="*/ 0 h 304800"/>
              <a:gd name="T8" fmla="*/ 0 w 4104512"/>
              <a:gd name="T9" fmla="*/ 304800 h 304800"/>
              <a:gd name="T10" fmla="*/ 0 60000 65536"/>
              <a:gd name="T11" fmla="*/ 0 60000 65536"/>
              <a:gd name="T12" fmla="*/ 0 60000 65536"/>
              <a:gd name="T13" fmla="*/ 0 60000 65536"/>
              <a:gd name="T14" fmla="*/ 0 60000 65536"/>
              <a:gd name="T15" fmla="*/ 0 w 4104512"/>
              <a:gd name="T16" fmla="*/ 0 h 304800"/>
              <a:gd name="T17" fmla="*/ 4104512 w 4104512"/>
              <a:gd name="T18" fmla="*/ 304800 h 304800"/>
            </a:gdLst>
            <a:ahLst/>
            <a:cxnLst>
              <a:cxn ang="T10">
                <a:pos x="T0" y="T1"/>
              </a:cxn>
              <a:cxn ang="T11">
                <a:pos x="T2" y="T3"/>
              </a:cxn>
              <a:cxn ang="T12">
                <a:pos x="T4" y="T5"/>
              </a:cxn>
              <a:cxn ang="T13">
                <a:pos x="T6" y="T7"/>
              </a:cxn>
              <a:cxn ang="T14">
                <a:pos x="T8" y="T9"/>
              </a:cxn>
            </a:cxnLst>
            <a:rect l="T15" t="T16" r="T17" b="T18"/>
            <a:pathLst>
              <a:path w="4104512" h="304800">
                <a:moveTo>
                  <a:pt x="0" y="304800"/>
                </a:moveTo>
                <a:lnTo>
                  <a:pt x="4104512" y="304800"/>
                </a:lnTo>
                <a:lnTo>
                  <a:pt x="4104512" y="0"/>
                </a:lnTo>
                <a:lnTo>
                  <a:pt x="0" y="0"/>
                </a:lnTo>
                <a:lnTo>
                  <a:pt x="0" y="304800"/>
                </a:lnTo>
                <a:close/>
              </a:path>
            </a:pathLst>
          </a:custGeom>
          <a:solidFill>
            <a:srgbClr val="E8D0D0"/>
          </a:solidFill>
          <a:ln w="9525">
            <a:noFill/>
            <a:round/>
            <a:headEnd/>
            <a:tailEnd/>
          </a:ln>
        </p:spPr>
        <p:txBody>
          <a:bodyPr lIns="0" tIns="0" rIns="0" bIns="0">
            <a:spAutoFit/>
          </a:bodyPr>
          <a:lstStyle/>
          <a:p>
            <a:endParaRPr lang="ru-RU"/>
          </a:p>
        </p:txBody>
      </p:sp>
      <p:sp>
        <p:nvSpPr>
          <p:cNvPr id="22547" name="object 58"/>
          <p:cNvSpPr>
            <a:spLocks/>
          </p:cNvSpPr>
          <p:nvPr/>
        </p:nvSpPr>
        <p:spPr bwMode="auto">
          <a:xfrm>
            <a:off x="4859338" y="4519613"/>
            <a:ext cx="1728787" cy="288925"/>
          </a:xfrm>
          <a:custGeom>
            <a:avLst/>
            <a:gdLst>
              <a:gd name="T0" fmla="*/ 0 w 1728215"/>
              <a:gd name="T1" fmla="*/ 221124 h 304800"/>
              <a:gd name="T2" fmla="*/ 1731650 w 1728215"/>
              <a:gd name="T3" fmla="*/ 221124 h 304800"/>
              <a:gd name="T4" fmla="*/ 1731650 w 1728215"/>
              <a:gd name="T5" fmla="*/ 0 h 304800"/>
              <a:gd name="T6" fmla="*/ 0 w 1728215"/>
              <a:gd name="T7" fmla="*/ 0 h 304800"/>
              <a:gd name="T8" fmla="*/ 0 w 1728215"/>
              <a:gd name="T9" fmla="*/ 221124 h 304800"/>
              <a:gd name="T10" fmla="*/ 0 60000 65536"/>
              <a:gd name="T11" fmla="*/ 0 60000 65536"/>
              <a:gd name="T12" fmla="*/ 0 60000 65536"/>
              <a:gd name="T13" fmla="*/ 0 60000 65536"/>
              <a:gd name="T14" fmla="*/ 0 60000 65536"/>
              <a:gd name="T15" fmla="*/ 0 w 1728215"/>
              <a:gd name="T16" fmla="*/ 0 h 304800"/>
              <a:gd name="T17" fmla="*/ 1728215 w 1728215"/>
              <a:gd name="T18" fmla="*/ 304800 h 304800"/>
            </a:gdLst>
            <a:ahLst/>
            <a:cxnLst>
              <a:cxn ang="T10">
                <a:pos x="T0" y="T1"/>
              </a:cxn>
              <a:cxn ang="T11">
                <a:pos x="T2" y="T3"/>
              </a:cxn>
              <a:cxn ang="T12">
                <a:pos x="T4" y="T5"/>
              </a:cxn>
              <a:cxn ang="T13">
                <a:pos x="T6" y="T7"/>
              </a:cxn>
              <a:cxn ang="T14">
                <a:pos x="T8" y="T9"/>
              </a:cxn>
            </a:cxnLst>
            <a:rect l="T15" t="T16" r="T17" b="T18"/>
            <a:pathLst>
              <a:path w="1728215" h="304800">
                <a:moveTo>
                  <a:pt x="0" y="304800"/>
                </a:moveTo>
                <a:lnTo>
                  <a:pt x="1728215" y="304800"/>
                </a:lnTo>
                <a:lnTo>
                  <a:pt x="1728215" y="0"/>
                </a:lnTo>
                <a:lnTo>
                  <a:pt x="0" y="0"/>
                </a:lnTo>
                <a:lnTo>
                  <a:pt x="0" y="304800"/>
                </a:lnTo>
                <a:close/>
              </a:path>
            </a:pathLst>
          </a:custGeom>
          <a:solidFill>
            <a:srgbClr val="E8D0D0"/>
          </a:solidFill>
          <a:ln w="9525">
            <a:noFill/>
            <a:round/>
            <a:headEnd/>
            <a:tailEnd/>
          </a:ln>
        </p:spPr>
        <p:txBody>
          <a:bodyPr lIns="0" tIns="0" rIns="0" bIns="0">
            <a:spAutoFit/>
          </a:bodyPr>
          <a:lstStyle/>
          <a:p>
            <a:endParaRPr lang="ru-RU"/>
          </a:p>
        </p:txBody>
      </p:sp>
      <p:sp>
        <p:nvSpPr>
          <p:cNvPr id="22548" name="object 59"/>
          <p:cNvSpPr>
            <a:spLocks/>
          </p:cNvSpPr>
          <p:nvPr/>
        </p:nvSpPr>
        <p:spPr bwMode="auto">
          <a:xfrm>
            <a:off x="6588125" y="4519613"/>
            <a:ext cx="2555875" cy="304800"/>
          </a:xfrm>
          <a:custGeom>
            <a:avLst/>
            <a:gdLst>
              <a:gd name="T0" fmla="*/ 0 w 792086"/>
              <a:gd name="T1" fmla="*/ 304800 h 304800"/>
              <a:gd name="T2" fmla="*/ 894078032 w 792086"/>
              <a:gd name="T3" fmla="*/ 304800 h 304800"/>
              <a:gd name="T4" fmla="*/ 894078032 w 792086"/>
              <a:gd name="T5" fmla="*/ 0 h 304800"/>
              <a:gd name="T6" fmla="*/ 0 w 792086"/>
              <a:gd name="T7" fmla="*/ 0 h 304800"/>
              <a:gd name="T8" fmla="*/ 0 w 792086"/>
              <a:gd name="T9" fmla="*/ 304800 h 304800"/>
              <a:gd name="T10" fmla="*/ 0 60000 65536"/>
              <a:gd name="T11" fmla="*/ 0 60000 65536"/>
              <a:gd name="T12" fmla="*/ 0 60000 65536"/>
              <a:gd name="T13" fmla="*/ 0 60000 65536"/>
              <a:gd name="T14" fmla="*/ 0 60000 65536"/>
              <a:gd name="T15" fmla="*/ 0 w 792086"/>
              <a:gd name="T16" fmla="*/ 0 h 304800"/>
              <a:gd name="T17" fmla="*/ 792086 w 792086"/>
              <a:gd name="T18" fmla="*/ 304800 h 304800"/>
            </a:gdLst>
            <a:ahLst/>
            <a:cxnLst>
              <a:cxn ang="T10">
                <a:pos x="T0" y="T1"/>
              </a:cxn>
              <a:cxn ang="T11">
                <a:pos x="T2" y="T3"/>
              </a:cxn>
              <a:cxn ang="T12">
                <a:pos x="T4" y="T5"/>
              </a:cxn>
              <a:cxn ang="T13">
                <a:pos x="T6" y="T7"/>
              </a:cxn>
              <a:cxn ang="T14">
                <a:pos x="T8" y="T9"/>
              </a:cxn>
            </a:cxnLst>
            <a:rect l="T15" t="T16" r="T17" b="T18"/>
            <a:pathLst>
              <a:path w="792086" h="304800">
                <a:moveTo>
                  <a:pt x="0" y="304800"/>
                </a:moveTo>
                <a:lnTo>
                  <a:pt x="792086" y="304800"/>
                </a:lnTo>
                <a:lnTo>
                  <a:pt x="792086" y="0"/>
                </a:lnTo>
                <a:lnTo>
                  <a:pt x="0" y="0"/>
                </a:lnTo>
                <a:lnTo>
                  <a:pt x="0" y="304800"/>
                </a:lnTo>
                <a:close/>
              </a:path>
            </a:pathLst>
          </a:custGeom>
          <a:solidFill>
            <a:srgbClr val="E8D0D0"/>
          </a:solidFill>
          <a:ln w="9525">
            <a:noFill/>
            <a:round/>
            <a:headEnd/>
            <a:tailEnd/>
          </a:ln>
        </p:spPr>
        <p:txBody>
          <a:bodyPr lIns="0" tIns="0" rIns="0" bIns="0">
            <a:spAutoFit/>
          </a:bodyPr>
          <a:lstStyle/>
          <a:p>
            <a:endParaRPr lang="ru-RU"/>
          </a:p>
        </p:txBody>
      </p:sp>
      <p:sp>
        <p:nvSpPr>
          <p:cNvPr id="22549" name="object 62"/>
          <p:cNvSpPr>
            <a:spLocks/>
          </p:cNvSpPr>
          <p:nvPr/>
        </p:nvSpPr>
        <p:spPr bwMode="auto">
          <a:xfrm>
            <a:off x="755650" y="4824413"/>
            <a:ext cx="4103688" cy="304800"/>
          </a:xfrm>
          <a:custGeom>
            <a:avLst/>
            <a:gdLst>
              <a:gd name="T0" fmla="*/ 0 w 4104512"/>
              <a:gd name="T1" fmla="*/ 304800 h 304800"/>
              <a:gd name="T2" fmla="*/ 4099569 w 4104512"/>
              <a:gd name="T3" fmla="*/ 304800 h 304800"/>
              <a:gd name="T4" fmla="*/ 4099569 w 4104512"/>
              <a:gd name="T5" fmla="*/ 0 h 304800"/>
              <a:gd name="T6" fmla="*/ 0 w 4104512"/>
              <a:gd name="T7" fmla="*/ 0 h 304800"/>
              <a:gd name="T8" fmla="*/ 0 w 4104512"/>
              <a:gd name="T9" fmla="*/ 304800 h 304800"/>
              <a:gd name="T10" fmla="*/ 0 60000 65536"/>
              <a:gd name="T11" fmla="*/ 0 60000 65536"/>
              <a:gd name="T12" fmla="*/ 0 60000 65536"/>
              <a:gd name="T13" fmla="*/ 0 60000 65536"/>
              <a:gd name="T14" fmla="*/ 0 60000 65536"/>
              <a:gd name="T15" fmla="*/ 0 w 4104512"/>
              <a:gd name="T16" fmla="*/ 0 h 304800"/>
              <a:gd name="T17" fmla="*/ 4104512 w 4104512"/>
              <a:gd name="T18" fmla="*/ 304800 h 304800"/>
            </a:gdLst>
            <a:ahLst/>
            <a:cxnLst>
              <a:cxn ang="T10">
                <a:pos x="T0" y="T1"/>
              </a:cxn>
              <a:cxn ang="T11">
                <a:pos x="T2" y="T3"/>
              </a:cxn>
              <a:cxn ang="T12">
                <a:pos x="T4" y="T5"/>
              </a:cxn>
              <a:cxn ang="T13">
                <a:pos x="T6" y="T7"/>
              </a:cxn>
              <a:cxn ang="T14">
                <a:pos x="T8" y="T9"/>
              </a:cxn>
            </a:cxnLst>
            <a:rect l="T15" t="T16" r="T17" b="T18"/>
            <a:pathLst>
              <a:path w="4104512" h="304800">
                <a:moveTo>
                  <a:pt x="0" y="304800"/>
                </a:moveTo>
                <a:lnTo>
                  <a:pt x="4104512" y="304800"/>
                </a:lnTo>
                <a:lnTo>
                  <a:pt x="4104512" y="0"/>
                </a:lnTo>
                <a:lnTo>
                  <a:pt x="0" y="0"/>
                </a:lnTo>
                <a:lnTo>
                  <a:pt x="0" y="304800"/>
                </a:lnTo>
                <a:close/>
              </a:path>
            </a:pathLst>
          </a:custGeom>
          <a:solidFill>
            <a:srgbClr val="F4E9E9"/>
          </a:solidFill>
          <a:ln w="9525">
            <a:noFill/>
            <a:round/>
            <a:headEnd/>
            <a:tailEnd/>
          </a:ln>
        </p:spPr>
        <p:txBody>
          <a:bodyPr lIns="0" tIns="0" rIns="0" bIns="0">
            <a:spAutoFit/>
          </a:bodyPr>
          <a:lstStyle/>
          <a:p>
            <a:endParaRPr lang="ru-RU"/>
          </a:p>
        </p:txBody>
      </p:sp>
      <p:sp>
        <p:nvSpPr>
          <p:cNvPr id="22550" name="object 63"/>
          <p:cNvSpPr>
            <a:spLocks/>
          </p:cNvSpPr>
          <p:nvPr/>
        </p:nvSpPr>
        <p:spPr bwMode="auto">
          <a:xfrm>
            <a:off x="4859338" y="4824413"/>
            <a:ext cx="1728787" cy="304800"/>
          </a:xfrm>
          <a:custGeom>
            <a:avLst/>
            <a:gdLst>
              <a:gd name="T0" fmla="*/ 0 w 1728215"/>
              <a:gd name="T1" fmla="*/ 304800 h 304800"/>
              <a:gd name="T2" fmla="*/ 1731650 w 1728215"/>
              <a:gd name="T3" fmla="*/ 304800 h 304800"/>
              <a:gd name="T4" fmla="*/ 1731650 w 1728215"/>
              <a:gd name="T5" fmla="*/ 0 h 304800"/>
              <a:gd name="T6" fmla="*/ 0 w 1728215"/>
              <a:gd name="T7" fmla="*/ 0 h 304800"/>
              <a:gd name="T8" fmla="*/ 0 w 1728215"/>
              <a:gd name="T9" fmla="*/ 304800 h 304800"/>
              <a:gd name="T10" fmla="*/ 0 60000 65536"/>
              <a:gd name="T11" fmla="*/ 0 60000 65536"/>
              <a:gd name="T12" fmla="*/ 0 60000 65536"/>
              <a:gd name="T13" fmla="*/ 0 60000 65536"/>
              <a:gd name="T14" fmla="*/ 0 60000 65536"/>
              <a:gd name="T15" fmla="*/ 0 w 1728215"/>
              <a:gd name="T16" fmla="*/ 0 h 304800"/>
              <a:gd name="T17" fmla="*/ 1728215 w 1728215"/>
              <a:gd name="T18" fmla="*/ 304800 h 304800"/>
            </a:gdLst>
            <a:ahLst/>
            <a:cxnLst>
              <a:cxn ang="T10">
                <a:pos x="T0" y="T1"/>
              </a:cxn>
              <a:cxn ang="T11">
                <a:pos x="T2" y="T3"/>
              </a:cxn>
              <a:cxn ang="T12">
                <a:pos x="T4" y="T5"/>
              </a:cxn>
              <a:cxn ang="T13">
                <a:pos x="T6" y="T7"/>
              </a:cxn>
              <a:cxn ang="T14">
                <a:pos x="T8" y="T9"/>
              </a:cxn>
            </a:cxnLst>
            <a:rect l="T15" t="T16" r="T17" b="T18"/>
            <a:pathLst>
              <a:path w="1728215" h="304800">
                <a:moveTo>
                  <a:pt x="0" y="304800"/>
                </a:moveTo>
                <a:lnTo>
                  <a:pt x="1728215" y="304800"/>
                </a:lnTo>
                <a:lnTo>
                  <a:pt x="1728215" y="0"/>
                </a:lnTo>
                <a:lnTo>
                  <a:pt x="0" y="0"/>
                </a:lnTo>
                <a:lnTo>
                  <a:pt x="0" y="304800"/>
                </a:lnTo>
                <a:close/>
              </a:path>
            </a:pathLst>
          </a:custGeom>
          <a:solidFill>
            <a:srgbClr val="F4E9E9"/>
          </a:solidFill>
          <a:ln w="9525">
            <a:noFill/>
            <a:round/>
            <a:headEnd/>
            <a:tailEnd/>
          </a:ln>
        </p:spPr>
        <p:txBody>
          <a:bodyPr lIns="0" tIns="0" rIns="0" bIns="0">
            <a:spAutoFit/>
          </a:bodyPr>
          <a:lstStyle/>
          <a:p>
            <a:endParaRPr lang="ru-RU"/>
          </a:p>
        </p:txBody>
      </p:sp>
      <p:sp>
        <p:nvSpPr>
          <p:cNvPr id="22551" name="object 64"/>
          <p:cNvSpPr>
            <a:spLocks/>
          </p:cNvSpPr>
          <p:nvPr/>
        </p:nvSpPr>
        <p:spPr bwMode="auto">
          <a:xfrm>
            <a:off x="6588125" y="4824413"/>
            <a:ext cx="2555875" cy="304800"/>
          </a:xfrm>
          <a:custGeom>
            <a:avLst/>
            <a:gdLst>
              <a:gd name="T0" fmla="*/ 0 w 792086"/>
              <a:gd name="T1" fmla="*/ 304800 h 304800"/>
              <a:gd name="T2" fmla="*/ 894078032 w 792086"/>
              <a:gd name="T3" fmla="*/ 304800 h 304800"/>
              <a:gd name="T4" fmla="*/ 894078032 w 792086"/>
              <a:gd name="T5" fmla="*/ 0 h 304800"/>
              <a:gd name="T6" fmla="*/ 0 w 792086"/>
              <a:gd name="T7" fmla="*/ 0 h 304800"/>
              <a:gd name="T8" fmla="*/ 0 w 792086"/>
              <a:gd name="T9" fmla="*/ 304800 h 304800"/>
              <a:gd name="T10" fmla="*/ 0 60000 65536"/>
              <a:gd name="T11" fmla="*/ 0 60000 65536"/>
              <a:gd name="T12" fmla="*/ 0 60000 65536"/>
              <a:gd name="T13" fmla="*/ 0 60000 65536"/>
              <a:gd name="T14" fmla="*/ 0 60000 65536"/>
              <a:gd name="T15" fmla="*/ 0 w 792086"/>
              <a:gd name="T16" fmla="*/ 0 h 304800"/>
              <a:gd name="T17" fmla="*/ 792086 w 792086"/>
              <a:gd name="T18" fmla="*/ 304800 h 304800"/>
            </a:gdLst>
            <a:ahLst/>
            <a:cxnLst>
              <a:cxn ang="T10">
                <a:pos x="T0" y="T1"/>
              </a:cxn>
              <a:cxn ang="T11">
                <a:pos x="T2" y="T3"/>
              </a:cxn>
              <a:cxn ang="T12">
                <a:pos x="T4" y="T5"/>
              </a:cxn>
              <a:cxn ang="T13">
                <a:pos x="T6" y="T7"/>
              </a:cxn>
              <a:cxn ang="T14">
                <a:pos x="T8" y="T9"/>
              </a:cxn>
            </a:cxnLst>
            <a:rect l="T15" t="T16" r="T17" b="T18"/>
            <a:pathLst>
              <a:path w="792086" h="304800">
                <a:moveTo>
                  <a:pt x="0" y="304800"/>
                </a:moveTo>
                <a:lnTo>
                  <a:pt x="792086" y="304800"/>
                </a:lnTo>
                <a:lnTo>
                  <a:pt x="792086" y="0"/>
                </a:lnTo>
                <a:lnTo>
                  <a:pt x="0" y="0"/>
                </a:lnTo>
                <a:lnTo>
                  <a:pt x="0" y="304800"/>
                </a:lnTo>
                <a:close/>
              </a:path>
            </a:pathLst>
          </a:custGeom>
          <a:solidFill>
            <a:srgbClr val="F4E9E9"/>
          </a:solidFill>
          <a:ln w="9525">
            <a:noFill/>
            <a:round/>
            <a:headEnd/>
            <a:tailEnd/>
          </a:ln>
        </p:spPr>
        <p:txBody>
          <a:bodyPr lIns="0" tIns="0" rIns="0" bIns="0">
            <a:spAutoFit/>
          </a:bodyPr>
          <a:lstStyle/>
          <a:p>
            <a:endParaRPr lang="ru-RU"/>
          </a:p>
        </p:txBody>
      </p:sp>
      <p:sp>
        <p:nvSpPr>
          <p:cNvPr id="22552" name="object 83"/>
          <p:cNvSpPr>
            <a:spLocks/>
          </p:cNvSpPr>
          <p:nvPr/>
        </p:nvSpPr>
        <p:spPr bwMode="auto">
          <a:xfrm>
            <a:off x="0" y="5105400"/>
            <a:ext cx="755650" cy="1728788"/>
          </a:xfrm>
          <a:custGeom>
            <a:avLst/>
            <a:gdLst>
              <a:gd name="T0" fmla="*/ 0 w 755573"/>
              <a:gd name="T1" fmla="*/ 85410550 h 792479"/>
              <a:gd name="T2" fmla="*/ 756035 w 755573"/>
              <a:gd name="T3" fmla="*/ 85410550 h 792479"/>
              <a:gd name="T4" fmla="*/ 756035 w 755573"/>
              <a:gd name="T5" fmla="*/ 0 h 792479"/>
              <a:gd name="T6" fmla="*/ 0 w 755573"/>
              <a:gd name="T7" fmla="*/ 0 h 792479"/>
              <a:gd name="T8" fmla="*/ 0 w 755573"/>
              <a:gd name="T9" fmla="*/ 85410550 h 792479"/>
              <a:gd name="T10" fmla="*/ 0 60000 65536"/>
              <a:gd name="T11" fmla="*/ 0 60000 65536"/>
              <a:gd name="T12" fmla="*/ 0 60000 65536"/>
              <a:gd name="T13" fmla="*/ 0 60000 65536"/>
              <a:gd name="T14" fmla="*/ 0 60000 65536"/>
              <a:gd name="T15" fmla="*/ 0 w 755573"/>
              <a:gd name="T16" fmla="*/ 0 h 792479"/>
              <a:gd name="T17" fmla="*/ 755573 w 755573"/>
              <a:gd name="T18" fmla="*/ 792479 h 792479"/>
            </a:gdLst>
            <a:ahLst/>
            <a:cxnLst>
              <a:cxn ang="T10">
                <a:pos x="T0" y="T1"/>
              </a:cxn>
              <a:cxn ang="T11">
                <a:pos x="T2" y="T3"/>
              </a:cxn>
              <a:cxn ang="T12">
                <a:pos x="T4" y="T5"/>
              </a:cxn>
              <a:cxn ang="T13">
                <a:pos x="T6" y="T7"/>
              </a:cxn>
              <a:cxn ang="T14">
                <a:pos x="T8" y="T9"/>
              </a:cxn>
            </a:cxnLst>
            <a:rect l="T15" t="T16" r="T17" b="T18"/>
            <a:pathLst>
              <a:path w="755573" h="792479">
                <a:moveTo>
                  <a:pt x="0" y="792480"/>
                </a:moveTo>
                <a:lnTo>
                  <a:pt x="755573" y="792480"/>
                </a:lnTo>
                <a:lnTo>
                  <a:pt x="755573" y="0"/>
                </a:lnTo>
                <a:lnTo>
                  <a:pt x="0" y="0"/>
                </a:lnTo>
                <a:lnTo>
                  <a:pt x="0" y="792480"/>
                </a:lnTo>
                <a:close/>
              </a:path>
            </a:pathLst>
          </a:custGeom>
          <a:solidFill>
            <a:srgbClr val="E6DFEB"/>
          </a:solidFill>
          <a:ln w="9525">
            <a:noFill/>
            <a:round/>
            <a:headEnd/>
            <a:tailEnd/>
          </a:ln>
        </p:spPr>
        <p:txBody>
          <a:bodyPr lIns="0" tIns="0" rIns="0" bIns="0">
            <a:spAutoFit/>
          </a:bodyPr>
          <a:lstStyle/>
          <a:p>
            <a:endParaRPr lang="ru-RU"/>
          </a:p>
        </p:txBody>
      </p:sp>
      <p:sp>
        <p:nvSpPr>
          <p:cNvPr id="22553" name="object 84"/>
          <p:cNvSpPr>
            <a:spLocks/>
          </p:cNvSpPr>
          <p:nvPr/>
        </p:nvSpPr>
        <p:spPr bwMode="auto">
          <a:xfrm>
            <a:off x="762000" y="5105400"/>
            <a:ext cx="4105275" cy="396875"/>
          </a:xfrm>
          <a:custGeom>
            <a:avLst/>
            <a:gdLst>
              <a:gd name="T0" fmla="*/ 0 w 4104512"/>
              <a:gd name="T1" fmla="*/ 400071 h 396239"/>
              <a:gd name="T2" fmla="*/ 4109088 w 4104512"/>
              <a:gd name="T3" fmla="*/ 400071 h 396239"/>
              <a:gd name="T4" fmla="*/ 4109088 w 4104512"/>
              <a:gd name="T5" fmla="*/ 0 h 396239"/>
              <a:gd name="T6" fmla="*/ 0 w 4104512"/>
              <a:gd name="T7" fmla="*/ 0 h 396239"/>
              <a:gd name="T8" fmla="*/ 0 w 4104512"/>
              <a:gd name="T9" fmla="*/ 400071 h 396239"/>
              <a:gd name="T10" fmla="*/ 0 60000 65536"/>
              <a:gd name="T11" fmla="*/ 0 60000 65536"/>
              <a:gd name="T12" fmla="*/ 0 60000 65536"/>
              <a:gd name="T13" fmla="*/ 0 60000 65536"/>
              <a:gd name="T14" fmla="*/ 0 60000 65536"/>
              <a:gd name="T15" fmla="*/ 0 w 4104512"/>
              <a:gd name="T16" fmla="*/ 0 h 396239"/>
              <a:gd name="T17" fmla="*/ 4104512 w 4104512"/>
              <a:gd name="T18" fmla="*/ 396239 h 396239"/>
            </a:gdLst>
            <a:ahLst/>
            <a:cxnLst>
              <a:cxn ang="T10">
                <a:pos x="T0" y="T1"/>
              </a:cxn>
              <a:cxn ang="T11">
                <a:pos x="T2" y="T3"/>
              </a:cxn>
              <a:cxn ang="T12">
                <a:pos x="T4" y="T5"/>
              </a:cxn>
              <a:cxn ang="T13">
                <a:pos x="T6" y="T7"/>
              </a:cxn>
              <a:cxn ang="T14">
                <a:pos x="T8" y="T9"/>
              </a:cxn>
            </a:cxnLst>
            <a:rect l="T15" t="T16" r="T17" b="T18"/>
            <a:pathLst>
              <a:path w="4104512" h="396239">
                <a:moveTo>
                  <a:pt x="0" y="396240"/>
                </a:moveTo>
                <a:lnTo>
                  <a:pt x="4104512" y="396240"/>
                </a:lnTo>
                <a:lnTo>
                  <a:pt x="4104512" y="0"/>
                </a:lnTo>
                <a:lnTo>
                  <a:pt x="0" y="0"/>
                </a:lnTo>
                <a:lnTo>
                  <a:pt x="0" y="396240"/>
                </a:lnTo>
                <a:close/>
              </a:path>
            </a:pathLst>
          </a:custGeom>
          <a:solidFill>
            <a:srgbClr val="CCC1DA"/>
          </a:solidFill>
          <a:ln w="9525">
            <a:noFill/>
            <a:round/>
            <a:headEnd/>
            <a:tailEnd/>
          </a:ln>
        </p:spPr>
        <p:txBody>
          <a:bodyPr lIns="0" tIns="0" rIns="0" bIns="0">
            <a:spAutoFit/>
          </a:bodyPr>
          <a:lstStyle/>
          <a:p>
            <a:endParaRPr lang="ru-RU"/>
          </a:p>
        </p:txBody>
      </p:sp>
      <p:sp>
        <p:nvSpPr>
          <p:cNvPr id="22554" name="object 85"/>
          <p:cNvSpPr>
            <a:spLocks/>
          </p:cNvSpPr>
          <p:nvPr/>
        </p:nvSpPr>
        <p:spPr bwMode="auto">
          <a:xfrm>
            <a:off x="4876800" y="5105400"/>
            <a:ext cx="1728788" cy="396875"/>
          </a:xfrm>
          <a:custGeom>
            <a:avLst/>
            <a:gdLst>
              <a:gd name="T0" fmla="*/ 0 w 1728215"/>
              <a:gd name="T1" fmla="*/ 400071 h 396239"/>
              <a:gd name="T2" fmla="*/ 1731656 w 1728215"/>
              <a:gd name="T3" fmla="*/ 400071 h 396239"/>
              <a:gd name="T4" fmla="*/ 1731656 w 1728215"/>
              <a:gd name="T5" fmla="*/ 0 h 396239"/>
              <a:gd name="T6" fmla="*/ 0 w 1728215"/>
              <a:gd name="T7" fmla="*/ 0 h 396239"/>
              <a:gd name="T8" fmla="*/ 0 w 1728215"/>
              <a:gd name="T9" fmla="*/ 400071 h 396239"/>
              <a:gd name="T10" fmla="*/ 0 60000 65536"/>
              <a:gd name="T11" fmla="*/ 0 60000 65536"/>
              <a:gd name="T12" fmla="*/ 0 60000 65536"/>
              <a:gd name="T13" fmla="*/ 0 60000 65536"/>
              <a:gd name="T14" fmla="*/ 0 60000 65536"/>
              <a:gd name="T15" fmla="*/ 0 w 1728215"/>
              <a:gd name="T16" fmla="*/ 0 h 396239"/>
              <a:gd name="T17" fmla="*/ 1728215 w 1728215"/>
              <a:gd name="T18" fmla="*/ 396239 h 396239"/>
            </a:gdLst>
            <a:ahLst/>
            <a:cxnLst>
              <a:cxn ang="T10">
                <a:pos x="T0" y="T1"/>
              </a:cxn>
              <a:cxn ang="T11">
                <a:pos x="T2" y="T3"/>
              </a:cxn>
              <a:cxn ang="T12">
                <a:pos x="T4" y="T5"/>
              </a:cxn>
              <a:cxn ang="T13">
                <a:pos x="T6" y="T7"/>
              </a:cxn>
              <a:cxn ang="T14">
                <a:pos x="T8" y="T9"/>
              </a:cxn>
            </a:cxnLst>
            <a:rect l="T15" t="T16" r="T17" b="T18"/>
            <a:pathLst>
              <a:path w="1728215" h="396239">
                <a:moveTo>
                  <a:pt x="0" y="396240"/>
                </a:moveTo>
                <a:lnTo>
                  <a:pt x="1728215" y="396240"/>
                </a:lnTo>
                <a:lnTo>
                  <a:pt x="1728215" y="0"/>
                </a:lnTo>
                <a:lnTo>
                  <a:pt x="0" y="0"/>
                </a:lnTo>
                <a:lnTo>
                  <a:pt x="0" y="396240"/>
                </a:lnTo>
                <a:close/>
              </a:path>
            </a:pathLst>
          </a:custGeom>
          <a:solidFill>
            <a:srgbClr val="CCC1DA"/>
          </a:solidFill>
          <a:ln w="9525">
            <a:noFill/>
            <a:round/>
            <a:headEnd/>
            <a:tailEnd/>
          </a:ln>
        </p:spPr>
        <p:txBody>
          <a:bodyPr lIns="0" tIns="0" rIns="0" bIns="0">
            <a:spAutoFit/>
          </a:bodyPr>
          <a:lstStyle/>
          <a:p>
            <a:endParaRPr lang="ru-RU"/>
          </a:p>
        </p:txBody>
      </p:sp>
      <p:sp>
        <p:nvSpPr>
          <p:cNvPr id="22555" name="object 86"/>
          <p:cNvSpPr>
            <a:spLocks/>
          </p:cNvSpPr>
          <p:nvPr/>
        </p:nvSpPr>
        <p:spPr bwMode="auto">
          <a:xfrm>
            <a:off x="6553200" y="5105400"/>
            <a:ext cx="2592388" cy="396875"/>
          </a:xfrm>
          <a:custGeom>
            <a:avLst/>
            <a:gdLst>
              <a:gd name="T0" fmla="*/ 0 w 792086"/>
              <a:gd name="T1" fmla="*/ 400071 h 396239"/>
              <a:gd name="T2" fmla="*/ 973505257 w 792086"/>
              <a:gd name="T3" fmla="*/ 400071 h 396239"/>
              <a:gd name="T4" fmla="*/ 973505257 w 792086"/>
              <a:gd name="T5" fmla="*/ 0 h 396239"/>
              <a:gd name="T6" fmla="*/ 0 w 792086"/>
              <a:gd name="T7" fmla="*/ 0 h 396239"/>
              <a:gd name="T8" fmla="*/ 0 w 792086"/>
              <a:gd name="T9" fmla="*/ 400071 h 396239"/>
              <a:gd name="T10" fmla="*/ 0 60000 65536"/>
              <a:gd name="T11" fmla="*/ 0 60000 65536"/>
              <a:gd name="T12" fmla="*/ 0 60000 65536"/>
              <a:gd name="T13" fmla="*/ 0 60000 65536"/>
              <a:gd name="T14" fmla="*/ 0 60000 65536"/>
              <a:gd name="T15" fmla="*/ 0 w 792086"/>
              <a:gd name="T16" fmla="*/ 0 h 396239"/>
              <a:gd name="T17" fmla="*/ 792086 w 792086"/>
              <a:gd name="T18" fmla="*/ 396239 h 396239"/>
            </a:gdLst>
            <a:ahLst/>
            <a:cxnLst>
              <a:cxn ang="T10">
                <a:pos x="T0" y="T1"/>
              </a:cxn>
              <a:cxn ang="T11">
                <a:pos x="T2" y="T3"/>
              </a:cxn>
              <a:cxn ang="T12">
                <a:pos x="T4" y="T5"/>
              </a:cxn>
              <a:cxn ang="T13">
                <a:pos x="T6" y="T7"/>
              </a:cxn>
              <a:cxn ang="T14">
                <a:pos x="T8" y="T9"/>
              </a:cxn>
            </a:cxnLst>
            <a:rect l="T15" t="T16" r="T17" b="T18"/>
            <a:pathLst>
              <a:path w="792086" h="396239">
                <a:moveTo>
                  <a:pt x="0" y="396240"/>
                </a:moveTo>
                <a:lnTo>
                  <a:pt x="792086" y="396240"/>
                </a:lnTo>
                <a:lnTo>
                  <a:pt x="792086" y="0"/>
                </a:lnTo>
                <a:lnTo>
                  <a:pt x="0" y="0"/>
                </a:lnTo>
                <a:lnTo>
                  <a:pt x="0" y="396240"/>
                </a:lnTo>
                <a:close/>
              </a:path>
            </a:pathLst>
          </a:custGeom>
          <a:solidFill>
            <a:srgbClr val="CCC1DA"/>
          </a:solidFill>
          <a:ln w="9525">
            <a:noFill/>
            <a:round/>
            <a:headEnd/>
            <a:tailEnd/>
          </a:ln>
        </p:spPr>
        <p:txBody>
          <a:bodyPr lIns="0" tIns="0" rIns="0" bIns="0">
            <a:spAutoFit/>
          </a:bodyPr>
          <a:lstStyle/>
          <a:p>
            <a:endParaRPr lang="ru-RU"/>
          </a:p>
        </p:txBody>
      </p:sp>
      <p:sp>
        <p:nvSpPr>
          <p:cNvPr id="22556" name="object 89"/>
          <p:cNvSpPr>
            <a:spLocks/>
          </p:cNvSpPr>
          <p:nvPr/>
        </p:nvSpPr>
        <p:spPr bwMode="auto">
          <a:xfrm>
            <a:off x="762000" y="5486400"/>
            <a:ext cx="4105275" cy="396875"/>
          </a:xfrm>
          <a:custGeom>
            <a:avLst/>
            <a:gdLst>
              <a:gd name="T0" fmla="*/ 0 w 4104512"/>
              <a:gd name="T1" fmla="*/ 400065 h 396240"/>
              <a:gd name="T2" fmla="*/ 4109088 w 4104512"/>
              <a:gd name="T3" fmla="*/ 400065 h 396240"/>
              <a:gd name="T4" fmla="*/ 4109088 w 4104512"/>
              <a:gd name="T5" fmla="*/ 0 h 396240"/>
              <a:gd name="T6" fmla="*/ 0 w 4104512"/>
              <a:gd name="T7" fmla="*/ 0 h 396240"/>
              <a:gd name="T8" fmla="*/ 0 w 4104512"/>
              <a:gd name="T9" fmla="*/ 400065 h 396240"/>
              <a:gd name="T10" fmla="*/ 0 60000 65536"/>
              <a:gd name="T11" fmla="*/ 0 60000 65536"/>
              <a:gd name="T12" fmla="*/ 0 60000 65536"/>
              <a:gd name="T13" fmla="*/ 0 60000 65536"/>
              <a:gd name="T14" fmla="*/ 0 60000 65536"/>
              <a:gd name="T15" fmla="*/ 0 w 4104512"/>
              <a:gd name="T16" fmla="*/ 0 h 396240"/>
              <a:gd name="T17" fmla="*/ 4104512 w 4104512"/>
              <a:gd name="T18" fmla="*/ 396240 h 396240"/>
            </a:gdLst>
            <a:ahLst/>
            <a:cxnLst>
              <a:cxn ang="T10">
                <a:pos x="T0" y="T1"/>
              </a:cxn>
              <a:cxn ang="T11">
                <a:pos x="T2" y="T3"/>
              </a:cxn>
              <a:cxn ang="T12">
                <a:pos x="T4" y="T5"/>
              </a:cxn>
              <a:cxn ang="T13">
                <a:pos x="T6" y="T7"/>
              </a:cxn>
              <a:cxn ang="T14">
                <a:pos x="T8" y="T9"/>
              </a:cxn>
            </a:cxnLst>
            <a:rect l="T15" t="T16" r="T17" b="T18"/>
            <a:pathLst>
              <a:path w="4104512" h="396240">
                <a:moveTo>
                  <a:pt x="0" y="396240"/>
                </a:moveTo>
                <a:lnTo>
                  <a:pt x="4104512" y="396240"/>
                </a:lnTo>
                <a:lnTo>
                  <a:pt x="4104512" y="0"/>
                </a:lnTo>
                <a:lnTo>
                  <a:pt x="0" y="0"/>
                </a:lnTo>
                <a:lnTo>
                  <a:pt x="0" y="396240"/>
                </a:lnTo>
                <a:close/>
              </a:path>
            </a:pathLst>
          </a:custGeom>
          <a:solidFill>
            <a:srgbClr val="E6DFEB"/>
          </a:solidFill>
          <a:ln w="9525">
            <a:noFill/>
            <a:round/>
            <a:headEnd/>
            <a:tailEnd/>
          </a:ln>
        </p:spPr>
        <p:txBody>
          <a:bodyPr lIns="0" tIns="0" rIns="0" bIns="0">
            <a:spAutoFit/>
          </a:bodyPr>
          <a:lstStyle/>
          <a:p>
            <a:endParaRPr lang="ru-RU"/>
          </a:p>
        </p:txBody>
      </p:sp>
      <p:sp>
        <p:nvSpPr>
          <p:cNvPr id="22557" name="object 90"/>
          <p:cNvSpPr>
            <a:spLocks/>
          </p:cNvSpPr>
          <p:nvPr/>
        </p:nvSpPr>
        <p:spPr bwMode="auto">
          <a:xfrm>
            <a:off x="4876800" y="5486400"/>
            <a:ext cx="1728788" cy="396875"/>
          </a:xfrm>
          <a:custGeom>
            <a:avLst/>
            <a:gdLst>
              <a:gd name="T0" fmla="*/ 0 w 1728215"/>
              <a:gd name="T1" fmla="*/ 400065 h 396240"/>
              <a:gd name="T2" fmla="*/ 1731656 w 1728215"/>
              <a:gd name="T3" fmla="*/ 400065 h 396240"/>
              <a:gd name="T4" fmla="*/ 1731656 w 1728215"/>
              <a:gd name="T5" fmla="*/ 0 h 396240"/>
              <a:gd name="T6" fmla="*/ 0 w 1728215"/>
              <a:gd name="T7" fmla="*/ 0 h 396240"/>
              <a:gd name="T8" fmla="*/ 0 w 1728215"/>
              <a:gd name="T9" fmla="*/ 400065 h 396240"/>
              <a:gd name="T10" fmla="*/ 0 60000 65536"/>
              <a:gd name="T11" fmla="*/ 0 60000 65536"/>
              <a:gd name="T12" fmla="*/ 0 60000 65536"/>
              <a:gd name="T13" fmla="*/ 0 60000 65536"/>
              <a:gd name="T14" fmla="*/ 0 60000 65536"/>
              <a:gd name="T15" fmla="*/ 0 w 1728215"/>
              <a:gd name="T16" fmla="*/ 0 h 396240"/>
              <a:gd name="T17" fmla="*/ 1728215 w 1728215"/>
              <a:gd name="T18" fmla="*/ 396240 h 396240"/>
            </a:gdLst>
            <a:ahLst/>
            <a:cxnLst>
              <a:cxn ang="T10">
                <a:pos x="T0" y="T1"/>
              </a:cxn>
              <a:cxn ang="T11">
                <a:pos x="T2" y="T3"/>
              </a:cxn>
              <a:cxn ang="T12">
                <a:pos x="T4" y="T5"/>
              </a:cxn>
              <a:cxn ang="T13">
                <a:pos x="T6" y="T7"/>
              </a:cxn>
              <a:cxn ang="T14">
                <a:pos x="T8" y="T9"/>
              </a:cxn>
            </a:cxnLst>
            <a:rect l="T15" t="T16" r="T17" b="T18"/>
            <a:pathLst>
              <a:path w="1728215" h="396240">
                <a:moveTo>
                  <a:pt x="0" y="396240"/>
                </a:moveTo>
                <a:lnTo>
                  <a:pt x="1728215" y="396240"/>
                </a:lnTo>
                <a:lnTo>
                  <a:pt x="1728215" y="0"/>
                </a:lnTo>
                <a:lnTo>
                  <a:pt x="0" y="0"/>
                </a:lnTo>
                <a:lnTo>
                  <a:pt x="0" y="396240"/>
                </a:lnTo>
                <a:close/>
              </a:path>
            </a:pathLst>
          </a:custGeom>
          <a:solidFill>
            <a:srgbClr val="E6DFEB"/>
          </a:solidFill>
          <a:ln w="9525">
            <a:noFill/>
            <a:round/>
            <a:headEnd/>
            <a:tailEnd/>
          </a:ln>
        </p:spPr>
        <p:txBody>
          <a:bodyPr lIns="0" tIns="0" rIns="0" bIns="0">
            <a:spAutoFit/>
          </a:bodyPr>
          <a:lstStyle/>
          <a:p>
            <a:endParaRPr lang="ru-RU"/>
          </a:p>
        </p:txBody>
      </p:sp>
      <p:sp>
        <p:nvSpPr>
          <p:cNvPr id="22558" name="object 91"/>
          <p:cNvSpPr>
            <a:spLocks/>
          </p:cNvSpPr>
          <p:nvPr/>
        </p:nvSpPr>
        <p:spPr bwMode="auto">
          <a:xfrm>
            <a:off x="6553200" y="5486400"/>
            <a:ext cx="2592388" cy="396875"/>
          </a:xfrm>
          <a:custGeom>
            <a:avLst/>
            <a:gdLst>
              <a:gd name="T0" fmla="*/ 0 w 792086"/>
              <a:gd name="T1" fmla="*/ 400065 h 396240"/>
              <a:gd name="T2" fmla="*/ 973505257 w 792086"/>
              <a:gd name="T3" fmla="*/ 400065 h 396240"/>
              <a:gd name="T4" fmla="*/ 973505257 w 792086"/>
              <a:gd name="T5" fmla="*/ 0 h 396240"/>
              <a:gd name="T6" fmla="*/ 0 w 792086"/>
              <a:gd name="T7" fmla="*/ 0 h 396240"/>
              <a:gd name="T8" fmla="*/ 0 w 792086"/>
              <a:gd name="T9" fmla="*/ 400065 h 396240"/>
              <a:gd name="T10" fmla="*/ 0 60000 65536"/>
              <a:gd name="T11" fmla="*/ 0 60000 65536"/>
              <a:gd name="T12" fmla="*/ 0 60000 65536"/>
              <a:gd name="T13" fmla="*/ 0 60000 65536"/>
              <a:gd name="T14" fmla="*/ 0 60000 65536"/>
              <a:gd name="T15" fmla="*/ 0 w 792086"/>
              <a:gd name="T16" fmla="*/ 0 h 396240"/>
              <a:gd name="T17" fmla="*/ 792086 w 792086"/>
              <a:gd name="T18" fmla="*/ 396240 h 396240"/>
            </a:gdLst>
            <a:ahLst/>
            <a:cxnLst>
              <a:cxn ang="T10">
                <a:pos x="T0" y="T1"/>
              </a:cxn>
              <a:cxn ang="T11">
                <a:pos x="T2" y="T3"/>
              </a:cxn>
              <a:cxn ang="T12">
                <a:pos x="T4" y="T5"/>
              </a:cxn>
              <a:cxn ang="T13">
                <a:pos x="T6" y="T7"/>
              </a:cxn>
              <a:cxn ang="T14">
                <a:pos x="T8" y="T9"/>
              </a:cxn>
            </a:cxnLst>
            <a:rect l="T15" t="T16" r="T17" b="T18"/>
            <a:pathLst>
              <a:path w="792086" h="396240">
                <a:moveTo>
                  <a:pt x="0" y="396240"/>
                </a:moveTo>
                <a:lnTo>
                  <a:pt x="792086" y="396240"/>
                </a:lnTo>
                <a:lnTo>
                  <a:pt x="792086" y="0"/>
                </a:lnTo>
                <a:lnTo>
                  <a:pt x="0" y="0"/>
                </a:lnTo>
                <a:lnTo>
                  <a:pt x="0" y="396240"/>
                </a:lnTo>
                <a:close/>
              </a:path>
            </a:pathLst>
          </a:custGeom>
          <a:solidFill>
            <a:srgbClr val="E6DFEB"/>
          </a:solidFill>
          <a:ln w="9525">
            <a:noFill/>
            <a:round/>
            <a:headEnd/>
            <a:tailEnd/>
          </a:ln>
        </p:spPr>
        <p:txBody>
          <a:bodyPr lIns="0" tIns="0" rIns="0" bIns="0">
            <a:spAutoFit/>
          </a:bodyPr>
          <a:lstStyle/>
          <a:p>
            <a:endParaRPr lang="ru-RU"/>
          </a:p>
        </p:txBody>
      </p:sp>
      <p:sp>
        <p:nvSpPr>
          <p:cNvPr id="22559" name="object 94"/>
          <p:cNvSpPr>
            <a:spLocks/>
          </p:cNvSpPr>
          <p:nvPr/>
        </p:nvSpPr>
        <p:spPr bwMode="auto">
          <a:xfrm>
            <a:off x="755650" y="987425"/>
            <a:ext cx="0" cy="5856288"/>
          </a:xfrm>
          <a:custGeom>
            <a:avLst/>
            <a:gdLst>
              <a:gd name="T0" fmla="*/ 0 h 5855769"/>
              <a:gd name="T1" fmla="*/ 5858888 h 5855769"/>
              <a:gd name="T2" fmla="*/ 0 60000 65536"/>
              <a:gd name="T3" fmla="*/ 0 60000 65536"/>
              <a:gd name="T4" fmla="*/ 0 h 5855769"/>
              <a:gd name="T5" fmla="*/ 5855769 h 5855769"/>
            </a:gdLst>
            <a:ahLst/>
            <a:cxnLst>
              <a:cxn ang="T2">
                <a:pos x="0" y="T0"/>
              </a:cxn>
              <a:cxn ang="T3">
                <a:pos x="0" y="T1"/>
              </a:cxn>
            </a:cxnLst>
            <a:rect l="0" t="T4" r="0" b="T5"/>
            <a:pathLst>
              <a:path h="5855769">
                <a:moveTo>
                  <a:pt x="0" y="0"/>
                </a:moveTo>
                <a:lnTo>
                  <a:pt x="0" y="5855769"/>
                </a:lnTo>
              </a:path>
            </a:pathLst>
          </a:custGeom>
          <a:noFill/>
          <a:ln w="12700">
            <a:solidFill>
              <a:srgbClr val="FFFFFF"/>
            </a:solidFill>
            <a:round/>
            <a:headEnd/>
            <a:tailEnd/>
          </a:ln>
        </p:spPr>
        <p:txBody>
          <a:bodyPr lIns="0" tIns="0" rIns="0" bIns="0">
            <a:spAutoFit/>
          </a:bodyPr>
          <a:lstStyle/>
          <a:p>
            <a:endParaRPr lang="ru-RU"/>
          </a:p>
        </p:txBody>
      </p:sp>
      <p:sp>
        <p:nvSpPr>
          <p:cNvPr id="22560" name="object 95"/>
          <p:cNvSpPr>
            <a:spLocks/>
          </p:cNvSpPr>
          <p:nvPr/>
        </p:nvSpPr>
        <p:spPr bwMode="auto">
          <a:xfrm>
            <a:off x="4859338" y="327025"/>
            <a:ext cx="0" cy="6516688"/>
          </a:xfrm>
          <a:custGeom>
            <a:avLst/>
            <a:gdLst>
              <a:gd name="T0" fmla="*/ 0 h 6516677"/>
              <a:gd name="T1" fmla="*/ 6516748 h 6516677"/>
              <a:gd name="T2" fmla="*/ 0 60000 65536"/>
              <a:gd name="T3" fmla="*/ 0 60000 65536"/>
              <a:gd name="T4" fmla="*/ 0 h 6516677"/>
              <a:gd name="T5" fmla="*/ 6516677 h 6516677"/>
            </a:gdLst>
            <a:ahLst/>
            <a:cxnLst>
              <a:cxn ang="T2">
                <a:pos x="0" y="T0"/>
              </a:cxn>
              <a:cxn ang="T3">
                <a:pos x="0" y="T1"/>
              </a:cxn>
            </a:cxnLst>
            <a:rect l="0" t="T4" r="0" b="T5"/>
            <a:pathLst>
              <a:path h="6516677">
                <a:moveTo>
                  <a:pt x="0" y="0"/>
                </a:moveTo>
                <a:lnTo>
                  <a:pt x="0" y="6516677"/>
                </a:lnTo>
              </a:path>
            </a:pathLst>
          </a:custGeom>
          <a:noFill/>
          <a:ln w="12700">
            <a:solidFill>
              <a:srgbClr val="FFFFFF"/>
            </a:solidFill>
            <a:round/>
            <a:headEnd/>
            <a:tailEnd/>
          </a:ln>
        </p:spPr>
        <p:txBody>
          <a:bodyPr lIns="0" tIns="0" rIns="0" bIns="0">
            <a:spAutoFit/>
          </a:bodyPr>
          <a:lstStyle/>
          <a:p>
            <a:endParaRPr lang="ru-RU"/>
          </a:p>
        </p:txBody>
      </p:sp>
      <p:sp>
        <p:nvSpPr>
          <p:cNvPr id="22561" name="object 96"/>
          <p:cNvSpPr>
            <a:spLocks/>
          </p:cNvSpPr>
          <p:nvPr/>
        </p:nvSpPr>
        <p:spPr bwMode="auto">
          <a:xfrm>
            <a:off x="6588125" y="327025"/>
            <a:ext cx="0" cy="6516688"/>
          </a:xfrm>
          <a:custGeom>
            <a:avLst/>
            <a:gdLst>
              <a:gd name="T0" fmla="*/ 0 h 6516677"/>
              <a:gd name="T1" fmla="*/ 6516748 h 6516677"/>
              <a:gd name="T2" fmla="*/ 0 60000 65536"/>
              <a:gd name="T3" fmla="*/ 0 60000 65536"/>
              <a:gd name="T4" fmla="*/ 0 h 6516677"/>
              <a:gd name="T5" fmla="*/ 6516677 h 6516677"/>
            </a:gdLst>
            <a:ahLst/>
            <a:cxnLst>
              <a:cxn ang="T2">
                <a:pos x="0" y="T0"/>
              </a:cxn>
              <a:cxn ang="T3">
                <a:pos x="0" y="T1"/>
              </a:cxn>
            </a:cxnLst>
            <a:rect l="0" t="T4" r="0" b="T5"/>
            <a:pathLst>
              <a:path h="6516677">
                <a:moveTo>
                  <a:pt x="0" y="0"/>
                </a:moveTo>
                <a:lnTo>
                  <a:pt x="0" y="6516677"/>
                </a:lnTo>
              </a:path>
            </a:pathLst>
          </a:custGeom>
          <a:noFill/>
          <a:ln w="12700">
            <a:solidFill>
              <a:srgbClr val="FFFFFF"/>
            </a:solidFill>
            <a:round/>
            <a:headEnd/>
            <a:tailEnd/>
          </a:ln>
        </p:spPr>
        <p:txBody>
          <a:bodyPr lIns="0" tIns="0" rIns="0" bIns="0">
            <a:spAutoFit/>
          </a:bodyPr>
          <a:lstStyle/>
          <a:p>
            <a:endParaRPr lang="ru-RU"/>
          </a:p>
        </p:txBody>
      </p:sp>
      <p:sp>
        <p:nvSpPr>
          <p:cNvPr id="22562" name="object 101"/>
          <p:cNvSpPr>
            <a:spLocks/>
          </p:cNvSpPr>
          <p:nvPr/>
        </p:nvSpPr>
        <p:spPr bwMode="auto">
          <a:xfrm>
            <a:off x="0" y="1006475"/>
            <a:ext cx="9115425" cy="0"/>
          </a:xfrm>
          <a:custGeom>
            <a:avLst/>
            <a:gdLst>
              <a:gd name="T0" fmla="*/ 0 w 9114790"/>
              <a:gd name="T1" fmla="*/ 9118625 w 9114790"/>
              <a:gd name="T2" fmla="*/ 0 60000 65536"/>
              <a:gd name="T3" fmla="*/ 0 60000 65536"/>
              <a:gd name="T4" fmla="*/ 0 w 9114790"/>
              <a:gd name="T5" fmla="*/ 9114790 w 9114790"/>
            </a:gdLst>
            <a:ahLst/>
            <a:cxnLst>
              <a:cxn ang="T2">
                <a:pos x="T0" y="0"/>
              </a:cxn>
              <a:cxn ang="T3">
                <a:pos x="T1" y="0"/>
              </a:cxn>
            </a:cxnLst>
            <a:rect l="T4" t="0" r="T5" b="0"/>
            <a:pathLst>
              <a:path w="9114790">
                <a:moveTo>
                  <a:pt x="0" y="0"/>
                </a:moveTo>
                <a:lnTo>
                  <a:pt x="9114790" y="0"/>
                </a:lnTo>
              </a:path>
            </a:pathLst>
          </a:custGeom>
          <a:noFill/>
          <a:ln w="38100">
            <a:solidFill>
              <a:srgbClr val="FFFFFF"/>
            </a:solidFill>
            <a:round/>
            <a:headEnd/>
            <a:tailEnd/>
          </a:ln>
        </p:spPr>
        <p:txBody>
          <a:bodyPr lIns="0" tIns="0" rIns="0" bIns="0">
            <a:spAutoFit/>
          </a:bodyPr>
          <a:lstStyle/>
          <a:p>
            <a:endParaRPr lang="ru-RU"/>
          </a:p>
        </p:txBody>
      </p:sp>
      <p:sp>
        <p:nvSpPr>
          <p:cNvPr id="22563" name="object 103"/>
          <p:cNvSpPr>
            <a:spLocks/>
          </p:cNvSpPr>
          <p:nvPr/>
        </p:nvSpPr>
        <p:spPr bwMode="auto">
          <a:xfrm>
            <a:off x="749300" y="1743075"/>
            <a:ext cx="8366125" cy="0"/>
          </a:xfrm>
          <a:custGeom>
            <a:avLst/>
            <a:gdLst>
              <a:gd name="T0" fmla="*/ 0 w 8365566"/>
              <a:gd name="T1" fmla="*/ 8368925 w 8365566"/>
              <a:gd name="T2" fmla="*/ 0 60000 65536"/>
              <a:gd name="T3" fmla="*/ 0 60000 65536"/>
              <a:gd name="T4" fmla="*/ 0 w 8365566"/>
              <a:gd name="T5" fmla="*/ 8365566 w 8365566"/>
            </a:gdLst>
            <a:ahLst/>
            <a:cxnLst>
              <a:cxn ang="T2">
                <a:pos x="T0" y="0"/>
              </a:cxn>
              <a:cxn ang="T3">
                <a:pos x="T1" y="0"/>
              </a:cxn>
            </a:cxnLst>
            <a:rect l="T4" t="0" r="T5" b="0"/>
            <a:pathLst>
              <a:path w="8365566">
                <a:moveTo>
                  <a:pt x="0" y="0"/>
                </a:moveTo>
                <a:lnTo>
                  <a:pt x="8365566" y="0"/>
                </a:lnTo>
              </a:path>
            </a:pathLst>
          </a:custGeom>
          <a:noFill/>
          <a:ln w="12700">
            <a:solidFill>
              <a:srgbClr val="FFFFFF"/>
            </a:solidFill>
            <a:round/>
            <a:headEnd/>
            <a:tailEnd/>
          </a:ln>
        </p:spPr>
        <p:txBody>
          <a:bodyPr lIns="0" tIns="0" rIns="0" bIns="0">
            <a:spAutoFit/>
          </a:bodyPr>
          <a:lstStyle/>
          <a:p>
            <a:endParaRPr lang="ru-RU"/>
          </a:p>
        </p:txBody>
      </p:sp>
      <p:sp>
        <p:nvSpPr>
          <p:cNvPr id="22564" name="object 106"/>
          <p:cNvSpPr>
            <a:spLocks/>
          </p:cNvSpPr>
          <p:nvPr/>
        </p:nvSpPr>
        <p:spPr bwMode="auto">
          <a:xfrm>
            <a:off x="777875" y="2667000"/>
            <a:ext cx="8366125" cy="0"/>
          </a:xfrm>
          <a:custGeom>
            <a:avLst/>
            <a:gdLst>
              <a:gd name="T0" fmla="*/ 0 w 8365566"/>
              <a:gd name="T1" fmla="*/ 8368925 w 8365566"/>
              <a:gd name="T2" fmla="*/ 0 60000 65536"/>
              <a:gd name="T3" fmla="*/ 0 60000 65536"/>
              <a:gd name="T4" fmla="*/ 0 w 8365566"/>
              <a:gd name="T5" fmla="*/ 8365566 w 8365566"/>
            </a:gdLst>
            <a:ahLst/>
            <a:cxnLst>
              <a:cxn ang="T2">
                <a:pos x="T0" y="0"/>
              </a:cxn>
              <a:cxn ang="T3">
                <a:pos x="T1" y="0"/>
              </a:cxn>
            </a:cxnLst>
            <a:rect l="T4" t="0" r="T5" b="0"/>
            <a:pathLst>
              <a:path w="8365566">
                <a:moveTo>
                  <a:pt x="0" y="0"/>
                </a:moveTo>
                <a:lnTo>
                  <a:pt x="8365566" y="0"/>
                </a:lnTo>
              </a:path>
            </a:pathLst>
          </a:custGeom>
          <a:noFill/>
          <a:ln w="12700">
            <a:solidFill>
              <a:srgbClr val="FFFFFF"/>
            </a:solidFill>
            <a:round/>
            <a:headEnd/>
            <a:tailEnd/>
          </a:ln>
        </p:spPr>
        <p:txBody>
          <a:bodyPr lIns="0" tIns="0" rIns="0" bIns="0">
            <a:spAutoFit/>
          </a:bodyPr>
          <a:lstStyle/>
          <a:p>
            <a:endParaRPr lang="ru-RU"/>
          </a:p>
        </p:txBody>
      </p:sp>
      <p:sp>
        <p:nvSpPr>
          <p:cNvPr id="22565" name="object 110"/>
          <p:cNvSpPr>
            <a:spLocks/>
          </p:cNvSpPr>
          <p:nvPr/>
        </p:nvSpPr>
        <p:spPr bwMode="auto">
          <a:xfrm>
            <a:off x="749300" y="4002088"/>
            <a:ext cx="8366125" cy="0"/>
          </a:xfrm>
          <a:custGeom>
            <a:avLst/>
            <a:gdLst>
              <a:gd name="T0" fmla="*/ 0 w 8365566"/>
              <a:gd name="T1" fmla="*/ 8368925 w 8365566"/>
              <a:gd name="T2" fmla="*/ 0 60000 65536"/>
              <a:gd name="T3" fmla="*/ 0 60000 65536"/>
              <a:gd name="T4" fmla="*/ 0 w 8365566"/>
              <a:gd name="T5" fmla="*/ 8365566 w 8365566"/>
            </a:gdLst>
            <a:ahLst/>
            <a:cxnLst>
              <a:cxn ang="T2">
                <a:pos x="T0" y="0"/>
              </a:cxn>
              <a:cxn ang="T3">
                <a:pos x="T1" y="0"/>
              </a:cxn>
            </a:cxnLst>
            <a:rect l="T4" t="0" r="T5" b="0"/>
            <a:pathLst>
              <a:path w="8365566">
                <a:moveTo>
                  <a:pt x="0" y="0"/>
                </a:moveTo>
                <a:lnTo>
                  <a:pt x="8365566" y="0"/>
                </a:lnTo>
              </a:path>
            </a:pathLst>
          </a:custGeom>
          <a:noFill/>
          <a:ln w="12700">
            <a:solidFill>
              <a:srgbClr val="FFFFFF"/>
            </a:solidFill>
            <a:round/>
            <a:headEnd/>
            <a:tailEnd/>
          </a:ln>
        </p:spPr>
        <p:txBody>
          <a:bodyPr lIns="0" tIns="0" rIns="0" bIns="0">
            <a:spAutoFit/>
          </a:bodyPr>
          <a:lstStyle/>
          <a:p>
            <a:endParaRPr lang="ru-RU"/>
          </a:p>
        </p:txBody>
      </p:sp>
      <p:sp>
        <p:nvSpPr>
          <p:cNvPr id="22566" name="object 111"/>
          <p:cNvSpPr>
            <a:spLocks/>
          </p:cNvSpPr>
          <p:nvPr/>
        </p:nvSpPr>
        <p:spPr bwMode="auto">
          <a:xfrm>
            <a:off x="749300" y="4519613"/>
            <a:ext cx="8366125" cy="0"/>
          </a:xfrm>
          <a:custGeom>
            <a:avLst/>
            <a:gdLst>
              <a:gd name="T0" fmla="*/ 0 w 8365566"/>
              <a:gd name="T1" fmla="*/ 8368925 w 8365566"/>
              <a:gd name="T2" fmla="*/ 0 60000 65536"/>
              <a:gd name="T3" fmla="*/ 0 60000 65536"/>
              <a:gd name="T4" fmla="*/ 0 w 8365566"/>
              <a:gd name="T5" fmla="*/ 8365566 w 8365566"/>
            </a:gdLst>
            <a:ahLst/>
            <a:cxnLst>
              <a:cxn ang="T2">
                <a:pos x="T0" y="0"/>
              </a:cxn>
              <a:cxn ang="T3">
                <a:pos x="T1" y="0"/>
              </a:cxn>
            </a:cxnLst>
            <a:rect l="T4" t="0" r="T5" b="0"/>
            <a:pathLst>
              <a:path w="8365566">
                <a:moveTo>
                  <a:pt x="0" y="0"/>
                </a:moveTo>
                <a:lnTo>
                  <a:pt x="8365566" y="0"/>
                </a:lnTo>
              </a:path>
            </a:pathLst>
          </a:custGeom>
          <a:noFill/>
          <a:ln w="12700">
            <a:solidFill>
              <a:srgbClr val="FFFFFF"/>
            </a:solidFill>
            <a:round/>
            <a:headEnd/>
            <a:tailEnd/>
          </a:ln>
        </p:spPr>
        <p:txBody>
          <a:bodyPr lIns="0" tIns="0" rIns="0" bIns="0">
            <a:spAutoFit/>
          </a:bodyPr>
          <a:lstStyle/>
          <a:p>
            <a:endParaRPr lang="ru-RU"/>
          </a:p>
        </p:txBody>
      </p:sp>
      <p:sp>
        <p:nvSpPr>
          <p:cNvPr id="22567" name="object 112"/>
          <p:cNvSpPr>
            <a:spLocks/>
          </p:cNvSpPr>
          <p:nvPr/>
        </p:nvSpPr>
        <p:spPr bwMode="auto">
          <a:xfrm>
            <a:off x="749300" y="4824413"/>
            <a:ext cx="8366125" cy="0"/>
          </a:xfrm>
          <a:custGeom>
            <a:avLst/>
            <a:gdLst>
              <a:gd name="T0" fmla="*/ 0 w 8365566"/>
              <a:gd name="T1" fmla="*/ 8368925 w 8365566"/>
              <a:gd name="T2" fmla="*/ 0 60000 65536"/>
              <a:gd name="T3" fmla="*/ 0 60000 65536"/>
              <a:gd name="T4" fmla="*/ 0 w 8365566"/>
              <a:gd name="T5" fmla="*/ 8365566 w 8365566"/>
            </a:gdLst>
            <a:ahLst/>
            <a:cxnLst>
              <a:cxn ang="T2">
                <a:pos x="T0" y="0"/>
              </a:cxn>
              <a:cxn ang="T3">
                <a:pos x="T1" y="0"/>
              </a:cxn>
            </a:cxnLst>
            <a:rect l="T4" t="0" r="T5" b="0"/>
            <a:pathLst>
              <a:path w="8365566">
                <a:moveTo>
                  <a:pt x="0" y="0"/>
                </a:moveTo>
                <a:lnTo>
                  <a:pt x="8365566" y="0"/>
                </a:lnTo>
              </a:path>
            </a:pathLst>
          </a:custGeom>
          <a:noFill/>
          <a:ln w="12700">
            <a:solidFill>
              <a:srgbClr val="FFFFFF"/>
            </a:solidFill>
            <a:round/>
            <a:headEnd/>
            <a:tailEnd/>
          </a:ln>
        </p:spPr>
        <p:txBody>
          <a:bodyPr lIns="0" tIns="0" rIns="0" bIns="0">
            <a:spAutoFit/>
          </a:bodyPr>
          <a:lstStyle/>
          <a:p>
            <a:endParaRPr lang="ru-RU"/>
          </a:p>
        </p:txBody>
      </p:sp>
      <p:sp>
        <p:nvSpPr>
          <p:cNvPr id="22568" name="object 113"/>
          <p:cNvSpPr>
            <a:spLocks/>
          </p:cNvSpPr>
          <p:nvPr/>
        </p:nvSpPr>
        <p:spPr bwMode="auto">
          <a:xfrm>
            <a:off x="0" y="5129213"/>
            <a:ext cx="9115425" cy="0"/>
          </a:xfrm>
          <a:custGeom>
            <a:avLst/>
            <a:gdLst>
              <a:gd name="T0" fmla="*/ 0 w 9114790"/>
              <a:gd name="T1" fmla="*/ 9118625 w 9114790"/>
              <a:gd name="T2" fmla="*/ 0 60000 65536"/>
              <a:gd name="T3" fmla="*/ 0 60000 65536"/>
              <a:gd name="T4" fmla="*/ 0 w 9114790"/>
              <a:gd name="T5" fmla="*/ 9114790 w 9114790"/>
            </a:gdLst>
            <a:ahLst/>
            <a:cxnLst>
              <a:cxn ang="T2">
                <a:pos x="T0" y="0"/>
              </a:cxn>
              <a:cxn ang="T3">
                <a:pos x="T1" y="0"/>
              </a:cxn>
            </a:cxnLst>
            <a:rect l="T4" t="0" r="T5" b="0"/>
            <a:pathLst>
              <a:path w="9114790">
                <a:moveTo>
                  <a:pt x="0" y="0"/>
                </a:moveTo>
                <a:lnTo>
                  <a:pt x="9114790" y="0"/>
                </a:lnTo>
              </a:path>
            </a:pathLst>
          </a:custGeom>
          <a:noFill/>
          <a:ln w="12700">
            <a:solidFill>
              <a:srgbClr val="FFFFFF"/>
            </a:solidFill>
            <a:round/>
            <a:headEnd/>
            <a:tailEnd/>
          </a:ln>
        </p:spPr>
        <p:txBody>
          <a:bodyPr lIns="0" tIns="0" rIns="0" bIns="0">
            <a:spAutoFit/>
          </a:bodyPr>
          <a:lstStyle/>
          <a:p>
            <a:endParaRPr lang="ru-RU"/>
          </a:p>
        </p:txBody>
      </p:sp>
      <p:sp>
        <p:nvSpPr>
          <p:cNvPr id="22569" name="object 117"/>
          <p:cNvSpPr>
            <a:spLocks/>
          </p:cNvSpPr>
          <p:nvPr/>
        </p:nvSpPr>
        <p:spPr bwMode="auto">
          <a:xfrm>
            <a:off x="749300" y="6440488"/>
            <a:ext cx="8366125" cy="0"/>
          </a:xfrm>
          <a:custGeom>
            <a:avLst/>
            <a:gdLst>
              <a:gd name="T0" fmla="*/ 0 w 8365566"/>
              <a:gd name="T1" fmla="*/ 8368925 w 8365566"/>
              <a:gd name="T2" fmla="*/ 0 60000 65536"/>
              <a:gd name="T3" fmla="*/ 0 60000 65536"/>
              <a:gd name="T4" fmla="*/ 0 w 8365566"/>
              <a:gd name="T5" fmla="*/ 8365566 w 8365566"/>
            </a:gdLst>
            <a:ahLst/>
            <a:cxnLst>
              <a:cxn ang="T2">
                <a:pos x="T0" y="0"/>
              </a:cxn>
              <a:cxn ang="T3">
                <a:pos x="T1" y="0"/>
              </a:cxn>
            </a:cxnLst>
            <a:rect l="T4" t="0" r="T5" b="0"/>
            <a:pathLst>
              <a:path w="8365566">
                <a:moveTo>
                  <a:pt x="0" y="0"/>
                </a:moveTo>
                <a:lnTo>
                  <a:pt x="8365566" y="0"/>
                </a:lnTo>
              </a:path>
            </a:pathLst>
          </a:custGeom>
          <a:noFill/>
          <a:ln w="12700">
            <a:solidFill>
              <a:srgbClr val="FFFFFF"/>
            </a:solidFill>
            <a:round/>
            <a:headEnd/>
            <a:tailEnd/>
          </a:ln>
        </p:spPr>
        <p:txBody>
          <a:bodyPr lIns="0" tIns="0" rIns="0" bIns="0">
            <a:spAutoFit/>
          </a:bodyPr>
          <a:lstStyle/>
          <a:p>
            <a:endParaRPr lang="ru-RU"/>
          </a:p>
        </p:txBody>
      </p:sp>
      <p:sp>
        <p:nvSpPr>
          <p:cNvPr id="22570" name="object 118"/>
          <p:cNvSpPr>
            <a:spLocks/>
          </p:cNvSpPr>
          <p:nvPr/>
        </p:nvSpPr>
        <p:spPr bwMode="auto">
          <a:xfrm>
            <a:off x="0" y="327025"/>
            <a:ext cx="0" cy="6516688"/>
          </a:xfrm>
          <a:custGeom>
            <a:avLst/>
            <a:gdLst>
              <a:gd name="T0" fmla="*/ 0 h 6516677"/>
              <a:gd name="T1" fmla="*/ 6516748 h 6516677"/>
              <a:gd name="T2" fmla="*/ 0 60000 65536"/>
              <a:gd name="T3" fmla="*/ 0 60000 65536"/>
              <a:gd name="T4" fmla="*/ 0 h 6516677"/>
              <a:gd name="T5" fmla="*/ 6516677 h 6516677"/>
            </a:gdLst>
            <a:ahLst/>
            <a:cxnLst>
              <a:cxn ang="T2">
                <a:pos x="0" y="T0"/>
              </a:cxn>
              <a:cxn ang="T3">
                <a:pos x="0" y="T1"/>
              </a:cxn>
            </a:cxnLst>
            <a:rect l="0" t="T4" r="0" b="T5"/>
            <a:pathLst>
              <a:path h="6516677">
                <a:moveTo>
                  <a:pt x="0" y="0"/>
                </a:moveTo>
                <a:lnTo>
                  <a:pt x="0" y="6516677"/>
                </a:lnTo>
              </a:path>
            </a:pathLst>
          </a:custGeom>
          <a:noFill/>
          <a:ln w="12700">
            <a:solidFill>
              <a:srgbClr val="FFFFFF"/>
            </a:solidFill>
            <a:round/>
            <a:headEnd/>
            <a:tailEnd/>
          </a:ln>
        </p:spPr>
        <p:txBody>
          <a:bodyPr lIns="0" tIns="0" rIns="0" bIns="0">
            <a:spAutoFit/>
          </a:bodyPr>
          <a:lstStyle/>
          <a:p>
            <a:endParaRPr lang="ru-RU"/>
          </a:p>
        </p:txBody>
      </p:sp>
      <p:sp>
        <p:nvSpPr>
          <p:cNvPr id="22571" name="object 119"/>
          <p:cNvSpPr>
            <a:spLocks/>
          </p:cNvSpPr>
          <p:nvPr/>
        </p:nvSpPr>
        <p:spPr bwMode="auto">
          <a:xfrm>
            <a:off x="9109075" y="327025"/>
            <a:ext cx="0" cy="6516688"/>
          </a:xfrm>
          <a:custGeom>
            <a:avLst/>
            <a:gdLst>
              <a:gd name="T0" fmla="*/ 0 h 6516677"/>
              <a:gd name="T1" fmla="*/ 6516748 h 6516677"/>
              <a:gd name="T2" fmla="*/ 0 60000 65536"/>
              <a:gd name="T3" fmla="*/ 0 60000 65536"/>
              <a:gd name="T4" fmla="*/ 0 h 6516677"/>
              <a:gd name="T5" fmla="*/ 6516677 h 6516677"/>
            </a:gdLst>
            <a:ahLst/>
            <a:cxnLst>
              <a:cxn ang="T2">
                <a:pos x="0" y="T0"/>
              </a:cxn>
              <a:cxn ang="T3">
                <a:pos x="0" y="T1"/>
              </a:cxn>
            </a:cxnLst>
            <a:rect l="0" t="T4" r="0" b="T5"/>
            <a:pathLst>
              <a:path h="6516677">
                <a:moveTo>
                  <a:pt x="0" y="0"/>
                </a:moveTo>
                <a:lnTo>
                  <a:pt x="0" y="6516677"/>
                </a:lnTo>
              </a:path>
            </a:pathLst>
          </a:custGeom>
          <a:noFill/>
          <a:ln w="12700">
            <a:solidFill>
              <a:srgbClr val="FFFFFF"/>
            </a:solidFill>
            <a:round/>
            <a:headEnd/>
            <a:tailEnd/>
          </a:ln>
        </p:spPr>
        <p:txBody>
          <a:bodyPr lIns="0" tIns="0" rIns="0" bIns="0">
            <a:spAutoFit/>
          </a:bodyPr>
          <a:lstStyle/>
          <a:p>
            <a:endParaRPr lang="ru-RU"/>
          </a:p>
        </p:txBody>
      </p:sp>
      <p:sp>
        <p:nvSpPr>
          <p:cNvPr id="22572" name="object 120"/>
          <p:cNvSpPr>
            <a:spLocks/>
          </p:cNvSpPr>
          <p:nvPr/>
        </p:nvSpPr>
        <p:spPr bwMode="auto">
          <a:xfrm>
            <a:off x="0" y="333375"/>
            <a:ext cx="9115425" cy="0"/>
          </a:xfrm>
          <a:custGeom>
            <a:avLst/>
            <a:gdLst>
              <a:gd name="T0" fmla="*/ 0 w 9114790"/>
              <a:gd name="T1" fmla="*/ 9118625 w 9114790"/>
              <a:gd name="T2" fmla="*/ 0 60000 65536"/>
              <a:gd name="T3" fmla="*/ 0 60000 65536"/>
              <a:gd name="T4" fmla="*/ 0 w 9114790"/>
              <a:gd name="T5" fmla="*/ 9114790 w 9114790"/>
            </a:gdLst>
            <a:ahLst/>
            <a:cxnLst>
              <a:cxn ang="T2">
                <a:pos x="T0" y="0"/>
              </a:cxn>
              <a:cxn ang="T3">
                <a:pos x="T1" y="0"/>
              </a:cxn>
            </a:cxnLst>
            <a:rect l="T4" t="0" r="T5" b="0"/>
            <a:pathLst>
              <a:path w="9114790">
                <a:moveTo>
                  <a:pt x="0" y="0"/>
                </a:moveTo>
                <a:lnTo>
                  <a:pt x="9114790" y="0"/>
                </a:lnTo>
              </a:path>
            </a:pathLst>
          </a:custGeom>
          <a:noFill/>
          <a:ln w="12700">
            <a:solidFill>
              <a:srgbClr val="FFFFFF"/>
            </a:solidFill>
            <a:round/>
            <a:headEnd/>
            <a:tailEnd/>
          </a:ln>
        </p:spPr>
        <p:txBody>
          <a:bodyPr lIns="0" tIns="0" rIns="0" bIns="0">
            <a:spAutoFit/>
          </a:bodyPr>
          <a:lstStyle/>
          <a:p>
            <a:endParaRPr lang="ru-RU"/>
          </a:p>
        </p:txBody>
      </p:sp>
      <p:sp>
        <p:nvSpPr>
          <p:cNvPr id="22573" name="object 121"/>
          <p:cNvSpPr>
            <a:spLocks/>
          </p:cNvSpPr>
          <p:nvPr/>
        </p:nvSpPr>
        <p:spPr bwMode="auto">
          <a:xfrm>
            <a:off x="0" y="6837363"/>
            <a:ext cx="9115425" cy="0"/>
          </a:xfrm>
          <a:custGeom>
            <a:avLst/>
            <a:gdLst>
              <a:gd name="T0" fmla="*/ 0 w 9114790"/>
              <a:gd name="T1" fmla="*/ 9118625 w 9114790"/>
              <a:gd name="T2" fmla="*/ 0 60000 65536"/>
              <a:gd name="T3" fmla="*/ 0 60000 65536"/>
              <a:gd name="T4" fmla="*/ 0 w 9114790"/>
              <a:gd name="T5" fmla="*/ 9114790 w 9114790"/>
            </a:gdLst>
            <a:ahLst/>
            <a:cxnLst>
              <a:cxn ang="T2">
                <a:pos x="T0" y="0"/>
              </a:cxn>
              <a:cxn ang="T3">
                <a:pos x="T1" y="0"/>
              </a:cxn>
            </a:cxnLst>
            <a:rect l="T4" t="0" r="T5" b="0"/>
            <a:pathLst>
              <a:path w="9114790">
                <a:moveTo>
                  <a:pt x="0" y="0"/>
                </a:moveTo>
                <a:lnTo>
                  <a:pt x="9114790" y="0"/>
                </a:lnTo>
              </a:path>
            </a:pathLst>
          </a:custGeom>
          <a:noFill/>
          <a:ln w="12700">
            <a:solidFill>
              <a:srgbClr val="FFFFFF"/>
            </a:solidFill>
            <a:round/>
            <a:headEnd/>
            <a:tailEnd/>
          </a:ln>
        </p:spPr>
        <p:txBody>
          <a:bodyPr lIns="0" tIns="0" rIns="0" bIns="0">
            <a:spAutoFit/>
          </a:bodyPr>
          <a:lstStyle/>
          <a:p>
            <a:endParaRPr lang="ru-RU"/>
          </a:p>
        </p:txBody>
      </p:sp>
      <p:sp>
        <p:nvSpPr>
          <p:cNvPr id="22574" name="object 122"/>
          <p:cNvSpPr txBox="1">
            <a:spLocks noChangeArrowheads="1"/>
          </p:cNvSpPr>
          <p:nvPr/>
        </p:nvSpPr>
        <p:spPr bwMode="auto">
          <a:xfrm>
            <a:off x="747713" y="382588"/>
            <a:ext cx="3363912" cy="561975"/>
          </a:xfrm>
          <a:prstGeom prst="rect">
            <a:avLst/>
          </a:prstGeom>
          <a:noFill/>
          <a:ln w="9525">
            <a:noFill/>
            <a:miter lim="800000"/>
            <a:headEnd/>
            <a:tailEnd/>
          </a:ln>
        </p:spPr>
        <p:txBody>
          <a:bodyPr lIns="0" tIns="0" rIns="0" bIns="0">
            <a:spAutoFit/>
          </a:bodyPr>
          <a:lstStyle/>
          <a:p>
            <a:pPr marL="693738" indent="-681038"/>
            <a:r>
              <a:rPr lang="ru-RU" b="1">
                <a:solidFill>
                  <a:srgbClr val="FFFFFF"/>
                </a:solidFill>
                <a:latin typeface="Times New Roman" pitchFamily="18" charset="0"/>
                <a:cs typeface="Times New Roman" pitchFamily="18" charset="0"/>
              </a:rPr>
              <a:t>Налоги и сборы, установленные законодательством</a:t>
            </a:r>
            <a:endParaRPr lang="ru-RU">
              <a:latin typeface="Times New Roman" pitchFamily="18" charset="0"/>
              <a:cs typeface="Times New Roman" pitchFamily="18" charset="0"/>
            </a:endParaRPr>
          </a:p>
        </p:txBody>
      </p:sp>
      <p:sp>
        <p:nvSpPr>
          <p:cNvPr id="22575" name="object 124"/>
          <p:cNvSpPr txBox="1">
            <a:spLocks noChangeArrowheads="1"/>
          </p:cNvSpPr>
          <p:nvPr/>
        </p:nvSpPr>
        <p:spPr bwMode="auto">
          <a:xfrm>
            <a:off x="7467600" y="533400"/>
            <a:ext cx="742950" cy="377825"/>
          </a:xfrm>
          <a:prstGeom prst="rect">
            <a:avLst/>
          </a:prstGeom>
          <a:noFill/>
          <a:ln w="9525">
            <a:noFill/>
            <a:miter lim="800000"/>
            <a:headEnd/>
            <a:tailEnd/>
          </a:ln>
        </p:spPr>
        <p:txBody>
          <a:bodyPr lIns="0" tIns="0" rIns="0" bIns="0">
            <a:spAutoFit/>
          </a:bodyPr>
          <a:lstStyle/>
          <a:p>
            <a:pPr marL="12700" indent="31750"/>
            <a:r>
              <a:rPr lang="ru-RU" sz="1200" b="1">
                <a:latin typeface="Times New Roman" pitchFamily="18" charset="0"/>
                <a:cs typeface="Times New Roman" pitchFamily="18" charset="0"/>
              </a:rPr>
              <a:t>Бюджет поселения</a:t>
            </a:r>
            <a:endParaRPr lang="ru-RU" sz="1200">
              <a:latin typeface="Times New Roman" pitchFamily="18" charset="0"/>
              <a:cs typeface="Times New Roman" pitchFamily="18" charset="0"/>
            </a:endParaRPr>
          </a:p>
        </p:txBody>
      </p:sp>
      <p:sp>
        <p:nvSpPr>
          <p:cNvPr id="127" name="object 127"/>
          <p:cNvSpPr txBox="1"/>
          <p:nvPr/>
        </p:nvSpPr>
        <p:spPr>
          <a:xfrm>
            <a:off x="82804" y="2269393"/>
            <a:ext cx="316865" cy="1600835"/>
          </a:xfrm>
          <a:prstGeom prst="rect">
            <a:avLst/>
          </a:prstGeom>
        </p:spPr>
        <p:txBody>
          <a:bodyPr vert="vert270" lIns="0" tIns="0" rIns="0" bIns="0">
            <a:spAutoFit/>
          </a:bodyPr>
          <a:lstStyle/>
          <a:p>
            <a:pPr marL="12700" fontAlgn="auto">
              <a:spcBef>
                <a:spcPts val="0"/>
              </a:spcBef>
              <a:spcAft>
                <a:spcPts val="0"/>
              </a:spcAft>
              <a:defRPr/>
            </a:pPr>
            <a:r>
              <a:rPr sz="2000" b="1" dirty="0">
                <a:latin typeface="Times New Roman"/>
                <a:cs typeface="Times New Roman"/>
              </a:rPr>
              <a:t>Ф</a:t>
            </a:r>
            <a:r>
              <a:rPr sz="2000" b="1" spc="-35" dirty="0">
                <a:latin typeface="Times New Roman"/>
                <a:cs typeface="Times New Roman"/>
              </a:rPr>
              <a:t>е</a:t>
            </a:r>
            <a:r>
              <a:rPr sz="2000" b="1" spc="-10" dirty="0">
                <a:latin typeface="Times New Roman"/>
                <a:cs typeface="Times New Roman"/>
              </a:rPr>
              <a:t>д</a:t>
            </a:r>
            <a:r>
              <a:rPr sz="2000" b="1" dirty="0">
                <a:latin typeface="Times New Roman"/>
                <a:cs typeface="Times New Roman"/>
              </a:rPr>
              <a:t>ер</a:t>
            </a:r>
            <a:r>
              <a:rPr sz="2000" b="1" spc="15" dirty="0">
                <a:latin typeface="Times New Roman"/>
                <a:cs typeface="Times New Roman"/>
              </a:rPr>
              <a:t>а</a:t>
            </a:r>
            <a:r>
              <a:rPr sz="2000" b="1" dirty="0">
                <a:latin typeface="Times New Roman"/>
                <a:cs typeface="Times New Roman"/>
              </a:rPr>
              <a:t>л</a:t>
            </a:r>
            <a:r>
              <a:rPr sz="2000" b="1" spc="10" dirty="0">
                <a:latin typeface="Times New Roman"/>
                <a:cs typeface="Times New Roman"/>
              </a:rPr>
              <a:t>ь</a:t>
            </a:r>
            <a:r>
              <a:rPr sz="2000" b="1" dirty="0">
                <a:latin typeface="Times New Roman"/>
                <a:cs typeface="Times New Roman"/>
              </a:rPr>
              <a:t>н</a:t>
            </a:r>
            <a:r>
              <a:rPr sz="2000" b="1" spc="-10" dirty="0">
                <a:latin typeface="Times New Roman"/>
                <a:cs typeface="Times New Roman"/>
              </a:rPr>
              <a:t>ы</a:t>
            </a:r>
            <a:r>
              <a:rPr sz="2000" b="1" dirty="0">
                <a:latin typeface="Times New Roman"/>
                <a:cs typeface="Times New Roman"/>
              </a:rPr>
              <a:t>е</a:t>
            </a:r>
            <a:endParaRPr sz="2000">
              <a:latin typeface="Times New Roman"/>
              <a:cs typeface="Times New Roman"/>
            </a:endParaRPr>
          </a:p>
        </p:txBody>
      </p:sp>
      <p:sp>
        <p:nvSpPr>
          <p:cNvPr id="130" name="object 130"/>
          <p:cNvSpPr txBox="1"/>
          <p:nvPr/>
        </p:nvSpPr>
        <p:spPr>
          <a:xfrm>
            <a:off x="1447800" y="1219200"/>
            <a:ext cx="2724150" cy="225425"/>
          </a:xfrm>
          <a:prstGeom prst="rect">
            <a:avLst/>
          </a:prstGeom>
        </p:spPr>
        <p:txBody>
          <a:bodyPr lIns="0" tIns="0" rIns="0" bIns="0">
            <a:spAutoFit/>
          </a:bodyPr>
          <a:lstStyle/>
          <a:p>
            <a:pPr marL="12700" fontAlgn="auto">
              <a:spcBef>
                <a:spcPts val="0"/>
              </a:spcBef>
              <a:spcAft>
                <a:spcPts val="0"/>
              </a:spcAft>
              <a:defRPr/>
            </a:pPr>
            <a:r>
              <a:rPr sz="1400" b="1" dirty="0">
                <a:latin typeface="Times New Roman"/>
                <a:cs typeface="Times New Roman"/>
              </a:rPr>
              <a:t>Н</a:t>
            </a:r>
            <a:r>
              <a:rPr sz="1400" b="1" spc="15" dirty="0">
                <a:latin typeface="Times New Roman"/>
                <a:cs typeface="Times New Roman"/>
              </a:rPr>
              <a:t>а</a:t>
            </a:r>
            <a:r>
              <a:rPr sz="1400" b="1" dirty="0">
                <a:latin typeface="Times New Roman"/>
                <a:cs typeface="Times New Roman"/>
              </a:rPr>
              <a:t>лог</a:t>
            </a:r>
            <a:r>
              <a:rPr sz="1400" b="1" spc="-15" dirty="0">
                <a:latin typeface="Times New Roman"/>
                <a:cs typeface="Times New Roman"/>
              </a:rPr>
              <a:t> </a:t>
            </a:r>
            <a:r>
              <a:rPr sz="1400" b="1" spc="-5" dirty="0">
                <a:latin typeface="Times New Roman"/>
                <a:cs typeface="Times New Roman"/>
              </a:rPr>
              <a:t>н</a:t>
            </a:r>
            <a:r>
              <a:rPr sz="1400" b="1" dirty="0">
                <a:latin typeface="Times New Roman"/>
                <a:cs typeface="Times New Roman"/>
              </a:rPr>
              <a:t>а</a:t>
            </a:r>
            <a:r>
              <a:rPr sz="1400" b="1" spc="5" dirty="0">
                <a:latin typeface="Times New Roman"/>
                <a:cs typeface="Times New Roman"/>
              </a:rPr>
              <a:t> </a:t>
            </a:r>
            <a:r>
              <a:rPr sz="1400" b="1" spc="-10" dirty="0">
                <a:latin typeface="Times New Roman"/>
                <a:cs typeface="Times New Roman"/>
              </a:rPr>
              <a:t>д</a:t>
            </a:r>
            <a:r>
              <a:rPr sz="1400" b="1" spc="-30" dirty="0">
                <a:latin typeface="Times New Roman"/>
                <a:cs typeface="Times New Roman"/>
              </a:rPr>
              <a:t>о</a:t>
            </a:r>
            <a:r>
              <a:rPr sz="1400" b="1" spc="-45" dirty="0">
                <a:latin typeface="Times New Roman"/>
                <a:cs typeface="Times New Roman"/>
              </a:rPr>
              <a:t>х</a:t>
            </a:r>
            <a:r>
              <a:rPr sz="1400" b="1" spc="-30" dirty="0">
                <a:latin typeface="Times New Roman"/>
                <a:cs typeface="Times New Roman"/>
              </a:rPr>
              <a:t>о</a:t>
            </a:r>
            <a:r>
              <a:rPr sz="1400" b="1" dirty="0">
                <a:latin typeface="Times New Roman"/>
                <a:cs typeface="Times New Roman"/>
              </a:rPr>
              <a:t>ды</a:t>
            </a:r>
            <a:r>
              <a:rPr sz="1400" b="1" spc="-35" dirty="0">
                <a:latin typeface="Times New Roman"/>
                <a:cs typeface="Times New Roman"/>
              </a:rPr>
              <a:t> </a:t>
            </a:r>
            <a:r>
              <a:rPr sz="1400" b="1" spc="-15" dirty="0">
                <a:latin typeface="Times New Roman"/>
                <a:cs typeface="Times New Roman"/>
              </a:rPr>
              <a:t>ф</a:t>
            </a:r>
            <a:r>
              <a:rPr sz="1400" b="1" spc="-5" dirty="0">
                <a:latin typeface="Times New Roman"/>
                <a:cs typeface="Times New Roman"/>
              </a:rPr>
              <a:t>и</a:t>
            </a:r>
            <a:r>
              <a:rPr sz="1400" b="1" dirty="0">
                <a:latin typeface="Times New Roman"/>
                <a:cs typeface="Times New Roman"/>
              </a:rPr>
              <a:t>з</a:t>
            </a:r>
            <a:r>
              <a:rPr sz="1400" b="1" spc="-10" dirty="0">
                <a:latin typeface="Times New Roman"/>
                <a:cs typeface="Times New Roman"/>
              </a:rPr>
              <a:t>и</a:t>
            </a:r>
            <a:r>
              <a:rPr sz="1400" b="1" dirty="0">
                <a:latin typeface="Times New Roman"/>
                <a:cs typeface="Times New Roman"/>
              </a:rPr>
              <a:t>ч</a:t>
            </a:r>
            <a:r>
              <a:rPr sz="1400" b="1" spc="10" dirty="0">
                <a:latin typeface="Times New Roman"/>
                <a:cs typeface="Times New Roman"/>
              </a:rPr>
              <a:t>е</a:t>
            </a:r>
            <a:r>
              <a:rPr sz="1400" b="1" dirty="0">
                <a:latin typeface="Times New Roman"/>
                <a:cs typeface="Times New Roman"/>
              </a:rPr>
              <a:t>ск</a:t>
            </a:r>
            <a:r>
              <a:rPr sz="1400" b="1" spc="-10" dirty="0">
                <a:latin typeface="Times New Roman"/>
                <a:cs typeface="Times New Roman"/>
              </a:rPr>
              <a:t>и</a:t>
            </a:r>
            <a:r>
              <a:rPr sz="1400" b="1" dirty="0">
                <a:latin typeface="Times New Roman"/>
                <a:cs typeface="Times New Roman"/>
              </a:rPr>
              <a:t>х</a:t>
            </a:r>
            <a:r>
              <a:rPr sz="1400" b="1" spc="20" dirty="0">
                <a:latin typeface="Times New Roman"/>
                <a:cs typeface="Times New Roman"/>
              </a:rPr>
              <a:t> </a:t>
            </a:r>
            <a:r>
              <a:rPr sz="1400" b="1" dirty="0">
                <a:latin typeface="Times New Roman"/>
                <a:cs typeface="Times New Roman"/>
              </a:rPr>
              <a:t>л</a:t>
            </a:r>
            <a:r>
              <a:rPr sz="1400" b="1" spc="-5" dirty="0">
                <a:latin typeface="Times New Roman"/>
                <a:cs typeface="Times New Roman"/>
              </a:rPr>
              <a:t>и</a:t>
            </a:r>
            <a:r>
              <a:rPr sz="1400" b="1" dirty="0">
                <a:latin typeface="Times New Roman"/>
                <a:cs typeface="Times New Roman"/>
              </a:rPr>
              <a:t>ц</a:t>
            </a:r>
            <a:endParaRPr sz="1400" dirty="0">
              <a:latin typeface="Times New Roman"/>
              <a:cs typeface="Times New Roman"/>
            </a:endParaRPr>
          </a:p>
        </p:txBody>
      </p:sp>
      <p:sp>
        <p:nvSpPr>
          <p:cNvPr id="22578" name="object 131"/>
          <p:cNvSpPr txBox="1">
            <a:spLocks noChangeArrowheads="1"/>
          </p:cNvSpPr>
          <p:nvPr/>
        </p:nvSpPr>
        <p:spPr bwMode="auto">
          <a:xfrm>
            <a:off x="4876800" y="990600"/>
            <a:ext cx="1735138" cy="769938"/>
          </a:xfrm>
          <a:prstGeom prst="rect">
            <a:avLst/>
          </a:prstGeom>
          <a:noFill/>
          <a:ln w="9525">
            <a:noFill/>
            <a:miter lim="800000"/>
            <a:headEnd/>
            <a:tailEnd/>
          </a:ln>
        </p:spPr>
        <p:txBody>
          <a:bodyPr lIns="0" tIns="0" rIns="0" bIns="0">
            <a:spAutoFit/>
          </a:bodyPr>
          <a:lstStyle/>
          <a:p>
            <a:pPr marL="739775" indent="-717550"/>
            <a:endParaRPr lang="ru-RU" sz="1000" b="1">
              <a:latin typeface="Times New Roman" pitchFamily="18" charset="0"/>
              <a:cs typeface="Times New Roman" pitchFamily="18" charset="0"/>
            </a:endParaRPr>
          </a:p>
          <a:p>
            <a:pPr marL="739775" indent="-717550"/>
            <a:endParaRPr lang="ru-RU" sz="1000" b="1">
              <a:latin typeface="Times New Roman" pitchFamily="18" charset="0"/>
              <a:cs typeface="Times New Roman" pitchFamily="18" charset="0"/>
            </a:endParaRPr>
          </a:p>
          <a:p>
            <a:pPr marL="739775" indent="-717550"/>
            <a:endParaRPr lang="ru-RU" sz="1000" b="1">
              <a:latin typeface="Times New Roman" pitchFamily="18" charset="0"/>
              <a:cs typeface="Times New Roman" pitchFamily="18" charset="0"/>
            </a:endParaRPr>
          </a:p>
          <a:p>
            <a:pPr marL="739775" indent="-717550"/>
            <a:endParaRPr lang="ru-RU" sz="1000" b="1">
              <a:latin typeface="Times New Roman" pitchFamily="18" charset="0"/>
              <a:cs typeface="Times New Roman" pitchFamily="18" charset="0"/>
            </a:endParaRPr>
          </a:p>
          <a:p>
            <a:pPr marL="739775" indent="-717550"/>
            <a:endParaRPr lang="ru-RU" sz="1000">
              <a:latin typeface="Times New Roman" pitchFamily="18" charset="0"/>
              <a:cs typeface="Times New Roman" pitchFamily="18" charset="0"/>
            </a:endParaRPr>
          </a:p>
        </p:txBody>
      </p:sp>
      <p:sp>
        <p:nvSpPr>
          <p:cNvPr id="132" name="object 132"/>
          <p:cNvSpPr txBox="1"/>
          <p:nvPr/>
        </p:nvSpPr>
        <p:spPr>
          <a:xfrm>
            <a:off x="7620000" y="1219200"/>
            <a:ext cx="384175" cy="215900"/>
          </a:xfrm>
          <a:prstGeom prst="rect">
            <a:avLst/>
          </a:prstGeom>
        </p:spPr>
        <p:txBody>
          <a:bodyPr lIns="0" tIns="0" rIns="0" bIns="0">
            <a:spAutoFit/>
          </a:bodyPr>
          <a:lstStyle/>
          <a:p>
            <a:pPr marL="12700" fontAlgn="auto">
              <a:spcBef>
                <a:spcPts val="0"/>
              </a:spcBef>
              <a:spcAft>
                <a:spcPts val="0"/>
              </a:spcAft>
              <a:defRPr/>
            </a:pPr>
            <a:r>
              <a:rPr lang="ru-RU" sz="1400" b="1" spc="5">
                <a:latin typeface="Times New Roman"/>
                <a:cs typeface="Times New Roman"/>
              </a:rPr>
              <a:t>2</a:t>
            </a:r>
            <a:r>
              <a:rPr sz="1400" b="1" spc="5">
                <a:latin typeface="Times New Roman"/>
                <a:cs typeface="Times New Roman"/>
              </a:rPr>
              <a:t>%</a:t>
            </a:r>
            <a:endParaRPr sz="1400" dirty="0">
              <a:latin typeface="Times New Roman"/>
              <a:cs typeface="Times New Roman"/>
            </a:endParaRPr>
          </a:p>
        </p:txBody>
      </p:sp>
      <p:sp>
        <p:nvSpPr>
          <p:cNvPr id="150" name="object 150"/>
          <p:cNvSpPr txBox="1"/>
          <p:nvPr/>
        </p:nvSpPr>
        <p:spPr>
          <a:xfrm>
            <a:off x="1447800" y="2060575"/>
            <a:ext cx="2222500" cy="225425"/>
          </a:xfrm>
          <a:prstGeom prst="rect">
            <a:avLst/>
          </a:prstGeom>
        </p:spPr>
        <p:txBody>
          <a:bodyPr lIns="0" tIns="0" rIns="0" bIns="0">
            <a:spAutoFit/>
          </a:bodyPr>
          <a:lstStyle/>
          <a:p>
            <a:pPr marL="12700" fontAlgn="auto">
              <a:spcBef>
                <a:spcPts val="0"/>
              </a:spcBef>
              <a:spcAft>
                <a:spcPts val="0"/>
              </a:spcAft>
              <a:defRPr/>
            </a:pPr>
            <a:r>
              <a:rPr sz="1400" b="1" spc="-10" dirty="0">
                <a:latin typeface="Times New Roman"/>
                <a:cs typeface="Times New Roman"/>
              </a:rPr>
              <a:t>А</a:t>
            </a:r>
            <a:r>
              <a:rPr sz="1400" b="1" spc="-5" dirty="0">
                <a:latin typeface="Times New Roman"/>
                <a:cs typeface="Times New Roman"/>
              </a:rPr>
              <a:t>кци</a:t>
            </a:r>
            <a:r>
              <a:rPr sz="1400" b="1" dirty="0">
                <a:latin typeface="Times New Roman"/>
                <a:cs typeface="Times New Roman"/>
              </a:rPr>
              <a:t>зы</a:t>
            </a:r>
            <a:r>
              <a:rPr sz="1400" b="1" spc="15" dirty="0">
                <a:latin typeface="Times New Roman"/>
                <a:cs typeface="Times New Roman"/>
              </a:rPr>
              <a:t> </a:t>
            </a:r>
            <a:r>
              <a:rPr sz="1400" b="1" spc="-5" dirty="0">
                <a:latin typeface="Times New Roman"/>
                <a:cs typeface="Times New Roman"/>
              </a:rPr>
              <a:t>н</a:t>
            </a:r>
            <a:r>
              <a:rPr sz="1400" b="1" dirty="0">
                <a:latin typeface="Times New Roman"/>
                <a:cs typeface="Times New Roman"/>
              </a:rPr>
              <a:t>а</a:t>
            </a:r>
            <a:r>
              <a:rPr sz="1400" b="1" spc="5" dirty="0">
                <a:latin typeface="Times New Roman"/>
                <a:cs typeface="Times New Roman"/>
              </a:rPr>
              <a:t> </a:t>
            </a:r>
            <a:r>
              <a:rPr sz="1400" b="1" spc="-10" dirty="0">
                <a:latin typeface="Times New Roman"/>
                <a:cs typeface="Times New Roman"/>
              </a:rPr>
              <a:t>н</a:t>
            </a:r>
            <a:r>
              <a:rPr sz="1400" b="1" spc="10" dirty="0">
                <a:latin typeface="Times New Roman"/>
                <a:cs typeface="Times New Roman"/>
              </a:rPr>
              <a:t>е</a:t>
            </a:r>
            <a:r>
              <a:rPr sz="1400" b="1" spc="-15" dirty="0">
                <a:latin typeface="Times New Roman"/>
                <a:cs typeface="Times New Roman"/>
              </a:rPr>
              <a:t>ф</a:t>
            </a:r>
            <a:r>
              <a:rPr sz="1400" b="1" spc="5" dirty="0">
                <a:latin typeface="Times New Roman"/>
                <a:cs typeface="Times New Roman"/>
              </a:rPr>
              <a:t>т</a:t>
            </a:r>
            <a:r>
              <a:rPr sz="1400" b="1" dirty="0">
                <a:latin typeface="Times New Roman"/>
                <a:cs typeface="Times New Roman"/>
              </a:rPr>
              <a:t>еп</a:t>
            </a:r>
            <a:r>
              <a:rPr sz="1400" b="1" spc="-5" dirty="0">
                <a:latin typeface="Times New Roman"/>
                <a:cs typeface="Times New Roman"/>
              </a:rPr>
              <a:t>р</a:t>
            </a:r>
            <a:r>
              <a:rPr sz="1400" b="1" spc="-30" dirty="0">
                <a:latin typeface="Times New Roman"/>
                <a:cs typeface="Times New Roman"/>
              </a:rPr>
              <a:t>о</a:t>
            </a:r>
            <a:r>
              <a:rPr sz="1400" b="1" dirty="0">
                <a:latin typeface="Times New Roman"/>
                <a:cs typeface="Times New Roman"/>
              </a:rPr>
              <a:t>дукты</a:t>
            </a:r>
            <a:endParaRPr sz="1400" dirty="0">
              <a:latin typeface="Times New Roman"/>
              <a:cs typeface="Times New Roman"/>
            </a:endParaRPr>
          </a:p>
        </p:txBody>
      </p:sp>
      <p:sp>
        <p:nvSpPr>
          <p:cNvPr id="22581" name="object 151"/>
          <p:cNvSpPr txBox="1">
            <a:spLocks noChangeArrowheads="1"/>
          </p:cNvSpPr>
          <p:nvPr/>
        </p:nvSpPr>
        <p:spPr bwMode="auto">
          <a:xfrm>
            <a:off x="5486400" y="2133600"/>
            <a:ext cx="384175" cy="215900"/>
          </a:xfrm>
          <a:prstGeom prst="rect">
            <a:avLst/>
          </a:prstGeom>
          <a:noFill/>
          <a:ln w="9525">
            <a:noFill/>
            <a:miter lim="800000"/>
            <a:headEnd/>
            <a:tailEnd/>
          </a:ln>
        </p:spPr>
        <p:txBody>
          <a:bodyPr lIns="0" tIns="0" rIns="0" bIns="0">
            <a:spAutoFit/>
          </a:bodyPr>
          <a:lstStyle/>
          <a:p>
            <a:pPr marL="12700" algn="ctr"/>
            <a:r>
              <a:rPr lang="ru-RU" sz="1400">
                <a:latin typeface="Times New Roman" pitchFamily="18" charset="0"/>
                <a:cs typeface="Times New Roman" pitchFamily="18" charset="0"/>
              </a:rPr>
              <a:t>-</a:t>
            </a:r>
          </a:p>
        </p:txBody>
      </p:sp>
      <p:sp>
        <p:nvSpPr>
          <p:cNvPr id="22582" name="object 155"/>
          <p:cNvSpPr txBox="1">
            <a:spLocks noChangeArrowheads="1"/>
          </p:cNvSpPr>
          <p:nvPr/>
        </p:nvSpPr>
        <p:spPr bwMode="auto">
          <a:xfrm>
            <a:off x="4419600" y="1444625"/>
            <a:ext cx="4689475" cy="2154238"/>
          </a:xfrm>
          <a:prstGeom prst="rect">
            <a:avLst/>
          </a:prstGeom>
          <a:noFill/>
          <a:ln w="9525">
            <a:noFill/>
            <a:miter lim="800000"/>
            <a:headEnd/>
            <a:tailEnd/>
          </a:ln>
        </p:spPr>
        <p:txBody>
          <a:bodyPr lIns="0" tIns="0" rIns="0" bIns="0">
            <a:spAutoFit/>
          </a:bodyPr>
          <a:lstStyle/>
          <a:p>
            <a:pPr marL="12700"/>
            <a:r>
              <a:rPr lang="ru-RU" sz="1400"/>
              <a:t>по дифференцированному нормативу отчислений в бюджеты муниципальных образований Воронежской области от акцизов на автомобильный и прямогонный бензин, дизельное топливо, моторные масла для дизельных и (или) карбюраторных (инжекторных) двигателей, подлежащих зачислению в бюджеты субъектов Российской Федерации, определенного Приложением №3 к Закону Воронежской области «Об областном бюджете на 2015 год и на плановый период 2016 и 2017 годов»</a:t>
            </a:r>
            <a:endParaRPr lang="ru-RU" sz="1400" b="1">
              <a:latin typeface="Times New Roman" pitchFamily="18" charset="0"/>
              <a:cs typeface="Times New Roman" pitchFamily="18" charset="0"/>
            </a:endParaRPr>
          </a:p>
        </p:txBody>
      </p:sp>
      <p:sp>
        <p:nvSpPr>
          <p:cNvPr id="177" name="object 177"/>
          <p:cNvSpPr txBox="1"/>
          <p:nvPr/>
        </p:nvSpPr>
        <p:spPr>
          <a:xfrm>
            <a:off x="1447800" y="4876800"/>
            <a:ext cx="3087688" cy="225425"/>
          </a:xfrm>
          <a:prstGeom prst="rect">
            <a:avLst/>
          </a:prstGeom>
        </p:spPr>
        <p:txBody>
          <a:bodyPr lIns="0" tIns="0" rIns="0" bIns="0">
            <a:spAutoFit/>
          </a:bodyPr>
          <a:lstStyle/>
          <a:p>
            <a:pPr marL="12700" fontAlgn="auto">
              <a:spcBef>
                <a:spcPts val="0"/>
              </a:spcBef>
              <a:spcAft>
                <a:spcPts val="0"/>
              </a:spcAft>
              <a:defRPr/>
            </a:pPr>
            <a:r>
              <a:rPr sz="1400" b="1" dirty="0">
                <a:latin typeface="Times New Roman"/>
                <a:cs typeface="Times New Roman"/>
              </a:rPr>
              <a:t>Ед</a:t>
            </a:r>
            <a:r>
              <a:rPr sz="1400" b="1" spc="-10" dirty="0">
                <a:latin typeface="Times New Roman"/>
                <a:cs typeface="Times New Roman"/>
              </a:rPr>
              <a:t>и</a:t>
            </a:r>
            <a:r>
              <a:rPr sz="1400" b="1" spc="-5" dirty="0">
                <a:latin typeface="Times New Roman"/>
                <a:cs typeface="Times New Roman"/>
              </a:rPr>
              <a:t>ны</a:t>
            </a:r>
            <a:r>
              <a:rPr sz="1400" b="1" dirty="0">
                <a:latin typeface="Times New Roman"/>
                <a:cs typeface="Times New Roman"/>
              </a:rPr>
              <a:t>й</a:t>
            </a:r>
            <a:r>
              <a:rPr sz="1400" b="1" spc="30" dirty="0">
                <a:latin typeface="Times New Roman"/>
                <a:cs typeface="Times New Roman"/>
              </a:rPr>
              <a:t> </a:t>
            </a:r>
            <a:r>
              <a:rPr sz="1400" b="1" spc="10" dirty="0">
                <a:latin typeface="Times New Roman"/>
                <a:cs typeface="Times New Roman"/>
              </a:rPr>
              <a:t>с</a:t>
            </a:r>
            <a:r>
              <a:rPr sz="1400" b="1" dirty="0">
                <a:latin typeface="Times New Roman"/>
                <a:cs typeface="Times New Roman"/>
              </a:rPr>
              <a:t>ельс</a:t>
            </a:r>
            <a:r>
              <a:rPr sz="1400" b="1" spc="-30" dirty="0">
                <a:latin typeface="Times New Roman"/>
                <a:cs typeface="Times New Roman"/>
              </a:rPr>
              <a:t>ко</a:t>
            </a:r>
            <a:r>
              <a:rPr sz="1400" b="1" spc="-45" dirty="0">
                <a:latin typeface="Times New Roman"/>
                <a:cs typeface="Times New Roman"/>
              </a:rPr>
              <a:t>х</a:t>
            </a:r>
            <a:r>
              <a:rPr sz="1400" b="1" dirty="0">
                <a:latin typeface="Times New Roman"/>
                <a:cs typeface="Times New Roman"/>
              </a:rPr>
              <a:t>озя</a:t>
            </a:r>
            <a:r>
              <a:rPr sz="1400" b="1" spc="-10" dirty="0">
                <a:latin typeface="Times New Roman"/>
                <a:cs typeface="Times New Roman"/>
              </a:rPr>
              <a:t>й</a:t>
            </a:r>
            <a:r>
              <a:rPr sz="1400" b="1" dirty="0">
                <a:latin typeface="Times New Roman"/>
                <a:cs typeface="Times New Roman"/>
              </a:rPr>
              <a:t>с</a:t>
            </a:r>
            <a:r>
              <a:rPr sz="1400" b="1" spc="5" dirty="0">
                <a:latin typeface="Times New Roman"/>
                <a:cs typeface="Times New Roman"/>
              </a:rPr>
              <a:t>т</a:t>
            </a:r>
            <a:r>
              <a:rPr sz="1400" b="1" dirty="0">
                <a:latin typeface="Times New Roman"/>
                <a:cs typeface="Times New Roman"/>
              </a:rPr>
              <a:t>ве</a:t>
            </a:r>
            <a:r>
              <a:rPr sz="1400" b="1" spc="-10" dirty="0">
                <a:latin typeface="Times New Roman"/>
                <a:cs typeface="Times New Roman"/>
              </a:rPr>
              <a:t>н</a:t>
            </a:r>
            <a:r>
              <a:rPr sz="1400" b="1" spc="-5" dirty="0">
                <a:latin typeface="Times New Roman"/>
                <a:cs typeface="Times New Roman"/>
              </a:rPr>
              <a:t>ны</a:t>
            </a:r>
            <a:r>
              <a:rPr sz="1400" b="1" dirty="0">
                <a:latin typeface="Times New Roman"/>
                <a:cs typeface="Times New Roman"/>
              </a:rPr>
              <a:t>й</a:t>
            </a:r>
            <a:r>
              <a:rPr sz="1400" b="1" spc="-5" dirty="0">
                <a:latin typeface="Times New Roman"/>
                <a:cs typeface="Times New Roman"/>
              </a:rPr>
              <a:t> </a:t>
            </a:r>
            <a:r>
              <a:rPr sz="1400" b="1" spc="-10" dirty="0">
                <a:latin typeface="Times New Roman"/>
                <a:cs typeface="Times New Roman"/>
              </a:rPr>
              <a:t>н</a:t>
            </a:r>
            <a:r>
              <a:rPr sz="1400" b="1" spc="15" dirty="0">
                <a:latin typeface="Times New Roman"/>
                <a:cs typeface="Times New Roman"/>
              </a:rPr>
              <a:t>а</a:t>
            </a:r>
            <a:r>
              <a:rPr sz="1400" b="1" dirty="0">
                <a:latin typeface="Times New Roman"/>
                <a:cs typeface="Times New Roman"/>
              </a:rPr>
              <a:t>лог</a:t>
            </a:r>
            <a:endParaRPr sz="1400" dirty="0">
              <a:latin typeface="Times New Roman"/>
              <a:cs typeface="Times New Roman"/>
            </a:endParaRPr>
          </a:p>
        </p:txBody>
      </p:sp>
      <p:sp>
        <p:nvSpPr>
          <p:cNvPr id="178" name="object 178"/>
          <p:cNvSpPr txBox="1"/>
          <p:nvPr/>
        </p:nvSpPr>
        <p:spPr>
          <a:xfrm>
            <a:off x="7693025" y="4868863"/>
            <a:ext cx="384175" cy="215444"/>
          </a:xfrm>
          <a:prstGeom prst="rect">
            <a:avLst/>
          </a:prstGeom>
        </p:spPr>
        <p:txBody>
          <a:bodyPr lIns="0" tIns="0" rIns="0" bIns="0">
            <a:spAutoFit/>
          </a:bodyPr>
          <a:lstStyle/>
          <a:p>
            <a:pPr marL="12700" fontAlgn="auto">
              <a:spcBef>
                <a:spcPts val="0"/>
              </a:spcBef>
              <a:spcAft>
                <a:spcPts val="0"/>
              </a:spcAft>
              <a:defRPr/>
            </a:pPr>
            <a:r>
              <a:rPr lang="ru-RU" sz="1400" b="1" spc="5" dirty="0">
                <a:latin typeface="Times New Roman"/>
                <a:cs typeface="Times New Roman"/>
              </a:rPr>
              <a:t>3</a:t>
            </a:r>
            <a:r>
              <a:rPr sz="1400" b="1" spc="5" dirty="0" smtClean="0">
                <a:latin typeface="Times New Roman"/>
                <a:cs typeface="Times New Roman"/>
              </a:rPr>
              <a:t>0</a:t>
            </a:r>
            <a:r>
              <a:rPr sz="1400" b="1" spc="5" dirty="0">
                <a:latin typeface="Times New Roman"/>
                <a:cs typeface="Times New Roman"/>
              </a:rPr>
              <a:t>%</a:t>
            </a:r>
            <a:endParaRPr sz="1400" dirty="0">
              <a:latin typeface="Times New Roman"/>
              <a:cs typeface="Times New Roman"/>
            </a:endParaRPr>
          </a:p>
        </p:txBody>
      </p:sp>
      <p:sp>
        <p:nvSpPr>
          <p:cNvPr id="197" name="object 197"/>
          <p:cNvSpPr txBox="1"/>
          <p:nvPr/>
        </p:nvSpPr>
        <p:spPr>
          <a:xfrm>
            <a:off x="152400" y="5334000"/>
            <a:ext cx="276999" cy="1371600"/>
          </a:xfrm>
          <a:prstGeom prst="rect">
            <a:avLst/>
          </a:prstGeom>
        </p:spPr>
        <p:txBody>
          <a:bodyPr vert="vert270" lIns="0" tIns="0" rIns="0" bIns="0">
            <a:spAutoFit/>
          </a:bodyPr>
          <a:lstStyle/>
          <a:p>
            <a:pPr marL="111760" marR="6350" indent="-99060" fontAlgn="auto">
              <a:spcBef>
                <a:spcPts val="0"/>
              </a:spcBef>
              <a:spcAft>
                <a:spcPts val="0"/>
              </a:spcAft>
              <a:defRPr/>
            </a:pPr>
            <a:r>
              <a:rPr b="1" spc="-20" dirty="0" err="1">
                <a:latin typeface="Times New Roman"/>
                <a:cs typeface="Times New Roman"/>
              </a:rPr>
              <a:t>М</a:t>
            </a:r>
            <a:r>
              <a:rPr b="1" spc="25" dirty="0" err="1">
                <a:latin typeface="Times New Roman"/>
                <a:cs typeface="Times New Roman"/>
              </a:rPr>
              <a:t>е</a:t>
            </a:r>
            <a:r>
              <a:rPr b="1" dirty="0" err="1">
                <a:latin typeface="Times New Roman"/>
                <a:cs typeface="Times New Roman"/>
              </a:rPr>
              <a:t>стн</a:t>
            </a:r>
            <a:r>
              <a:rPr b="1" spc="-10" dirty="0" err="1">
                <a:latin typeface="Times New Roman"/>
                <a:cs typeface="Times New Roman"/>
              </a:rPr>
              <a:t>ы</a:t>
            </a:r>
            <a:r>
              <a:rPr b="1" dirty="0" err="1">
                <a:latin typeface="Times New Roman"/>
                <a:cs typeface="Times New Roman"/>
              </a:rPr>
              <a:t>е</a:t>
            </a:r>
            <a:endParaRPr dirty="0">
              <a:latin typeface="Times New Roman"/>
              <a:cs typeface="Times New Roman"/>
            </a:endParaRPr>
          </a:p>
        </p:txBody>
      </p:sp>
      <p:sp>
        <p:nvSpPr>
          <p:cNvPr id="198" name="object 198"/>
          <p:cNvSpPr txBox="1"/>
          <p:nvPr/>
        </p:nvSpPr>
        <p:spPr>
          <a:xfrm>
            <a:off x="1447800" y="5181600"/>
            <a:ext cx="3051175" cy="225425"/>
          </a:xfrm>
          <a:prstGeom prst="rect">
            <a:avLst/>
          </a:prstGeom>
        </p:spPr>
        <p:txBody>
          <a:bodyPr lIns="0" tIns="0" rIns="0" bIns="0">
            <a:spAutoFit/>
          </a:bodyPr>
          <a:lstStyle/>
          <a:p>
            <a:pPr marL="12700" fontAlgn="auto">
              <a:spcBef>
                <a:spcPts val="0"/>
              </a:spcBef>
              <a:spcAft>
                <a:spcPts val="0"/>
              </a:spcAft>
              <a:defRPr/>
            </a:pPr>
            <a:r>
              <a:rPr sz="1400" b="1" dirty="0">
                <a:latin typeface="Times New Roman"/>
                <a:cs typeface="Times New Roman"/>
              </a:rPr>
              <a:t>Н</a:t>
            </a:r>
            <a:r>
              <a:rPr sz="1400" b="1" spc="15" dirty="0">
                <a:latin typeface="Times New Roman"/>
                <a:cs typeface="Times New Roman"/>
              </a:rPr>
              <a:t>а</a:t>
            </a:r>
            <a:r>
              <a:rPr sz="1400" b="1" dirty="0">
                <a:latin typeface="Times New Roman"/>
                <a:cs typeface="Times New Roman"/>
              </a:rPr>
              <a:t>лог</a:t>
            </a:r>
            <a:r>
              <a:rPr sz="1400" b="1" spc="-30" dirty="0">
                <a:latin typeface="Times New Roman"/>
                <a:cs typeface="Times New Roman"/>
              </a:rPr>
              <a:t> </a:t>
            </a:r>
            <a:r>
              <a:rPr sz="1400" b="1" spc="-5" dirty="0">
                <a:latin typeface="Times New Roman"/>
                <a:cs typeface="Times New Roman"/>
              </a:rPr>
              <a:t>н</a:t>
            </a:r>
            <a:r>
              <a:rPr sz="1400" b="1" dirty="0">
                <a:latin typeface="Times New Roman"/>
                <a:cs typeface="Times New Roman"/>
              </a:rPr>
              <a:t>а</a:t>
            </a:r>
            <a:r>
              <a:rPr sz="1400" b="1" spc="5" dirty="0">
                <a:latin typeface="Times New Roman"/>
                <a:cs typeface="Times New Roman"/>
              </a:rPr>
              <a:t> </a:t>
            </a:r>
            <a:r>
              <a:rPr sz="1400" b="1" spc="-10" dirty="0">
                <a:latin typeface="Times New Roman"/>
                <a:cs typeface="Times New Roman"/>
              </a:rPr>
              <a:t>и</a:t>
            </a:r>
            <a:r>
              <a:rPr sz="1400" b="1" dirty="0">
                <a:latin typeface="Times New Roman"/>
                <a:cs typeface="Times New Roman"/>
              </a:rPr>
              <a:t>м</a:t>
            </a:r>
            <a:r>
              <a:rPr sz="1400" b="1" spc="5" dirty="0">
                <a:latin typeface="Times New Roman"/>
                <a:cs typeface="Times New Roman"/>
              </a:rPr>
              <a:t>у</a:t>
            </a:r>
            <a:r>
              <a:rPr sz="1400" b="1" spc="-10" dirty="0">
                <a:latin typeface="Times New Roman"/>
                <a:cs typeface="Times New Roman"/>
              </a:rPr>
              <a:t>щ</a:t>
            </a:r>
            <a:r>
              <a:rPr sz="1400" b="1" spc="10" dirty="0">
                <a:latin typeface="Times New Roman"/>
                <a:cs typeface="Times New Roman"/>
              </a:rPr>
              <a:t>е</a:t>
            </a:r>
            <a:r>
              <a:rPr sz="1400" b="1" dirty="0">
                <a:latin typeface="Times New Roman"/>
                <a:cs typeface="Times New Roman"/>
              </a:rPr>
              <a:t>с</a:t>
            </a:r>
            <a:r>
              <a:rPr sz="1400" b="1" spc="5" dirty="0">
                <a:latin typeface="Times New Roman"/>
                <a:cs typeface="Times New Roman"/>
              </a:rPr>
              <a:t>т</a:t>
            </a:r>
            <a:r>
              <a:rPr sz="1400" b="1" spc="-15" dirty="0">
                <a:latin typeface="Times New Roman"/>
                <a:cs typeface="Times New Roman"/>
              </a:rPr>
              <a:t>в</a:t>
            </a:r>
            <a:r>
              <a:rPr sz="1400" b="1" dirty="0">
                <a:latin typeface="Times New Roman"/>
                <a:cs typeface="Times New Roman"/>
              </a:rPr>
              <a:t>о</a:t>
            </a:r>
            <a:r>
              <a:rPr sz="1400" b="1" spc="5" dirty="0">
                <a:latin typeface="Times New Roman"/>
                <a:cs typeface="Times New Roman"/>
              </a:rPr>
              <a:t> </a:t>
            </a:r>
            <a:r>
              <a:rPr sz="1400" b="1" spc="-15" dirty="0">
                <a:latin typeface="Times New Roman"/>
                <a:cs typeface="Times New Roman"/>
              </a:rPr>
              <a:t>ф</a:t>
            </a:r>
            <a:r>
              <a:rPr sz="1400" b="1" spc="-5" dirty="0">
                <a:latin typeface="Times New Roman"/>
                <a:cs typeface="Times New Roman"/>
              </a:rPr>
              <a:t>и</a:t>
            </a:r>
            <a:r>
              <a:rPr sz="1400" b="1" dirty="0">
                <a:latin typeface="Times New Roman"/>
                <a:cs typeface="Times New Roman"/>
              </a:rPr>
              <a:t>з</a:t>
            </a:r>
            <a:r>
              <a:rPr sz="1400" b="1" spc="-10" dirty="0">
                <a:latin typeface="Times New Roman"/>
                <a:cs typeface="Times New Roman"/>
              </a:rPr>
              <a:t>и</a:t>
            </a:r>
            <a:r>
              <a:rPr sz="1400" b="1" dirty="0">
                <a:latin typeface="Times New Roman"/>
                <a:cs typeface="Times New Roman"/>
              </a:rPr>
              <a:t>ч</a:t>
            </a:r>
            <a:r>
              <a:rPr sz="1400" b="1" spc="10" dirty="0">
                <a:latin typeface="Times New Roman"/>
                <a:cs typeface="Times New Roman"/>
              </a:rPr>
              <a:t>е</a:t>
            </a:r>
            <a:r>
              <a:rPr sz="1400" b="1" dirty="0">
                <a:latin typeface="Times New Roman"/>
                <a:cs typeface="Times New Roman"/>
              </a:rPr>
              <a:t>ск</a:t>
            </a:r>
            <a:r>
              <a:rPr sz="1400" b="1" spc="-10" dirty="0">
                <a:latin typeface="Times New Roman"/>
                <a:cs typeface="Times New Roman"/>
              </a:rPr>
              <a:t>и</a:t>
            </a:r>
            <a:r>
              <a:rPr sz="1400" b="1" dirty="0">
                <a:latin typeface="Times New Roman"/>
                <a:cs typeface="Times New Roman"/>
              </a:rPr>
              <a:t>х</a:t>
            </a:r>
            <a:r>
              <a:rPr sz="1400" b="1" spc="40" dirty="0">
                <a:latin typeface="Times New Roman"/>
                <a:cs typeface="Times New Roman"/>
              </a:rPr>
              <a:t> </a:t>
            </a:r>
            <a:r>
              <a:rPr sz="1400" b="1" dirty="0">
                <a:latin typeface="Times New Roman"/>
                <a:cs typeface="Times New Roman"/>
              </a:rPr>
              <a:t>л</a:t>
            </a:r>
            <a:r>
              <a:rPr sz="1400" b="1" spc="-5" dirty="0">
                <a:latin typeface="Times New Roman"/>
                <a:cs typeface="Times New Roman"/>
              </a:rPr>
              <a:t>и</a:t>
            </a:r>
            <a:r>
              <a:rPr sz="1400" b="1" dirty="0">
                <a:latin typeface="Times New Roman"/>
                <a:cs typeface="Times New Roman"/>
              </a:rPr>
              <a:t>ц</a:t>
            </a:r>
            <a:endParaRPr sz="1400" dirty="0">
              <a:latin typeface="Times New Roman"/>
              <a:cs typeface="Times New Roman"/>
            </a:endParaRPr>
          </a:p>
        </p:txBody>
      </p:sp>
      <p:sp>
        <p:nvSpPr>
          <p:cNvPr id="22587" name="object 199"/>
          <p:cNvSpPr txBox="1">
            <a:spLocks noChangeArrowheads="1"/>
          </p:cNvSpPr>
          <p:nvPr/>
        </p:nvSpPr>
        <p:spPr bwMode="auto">
          <a:xfrm>
            <a:off x="5715000" y="5181600"/>
            <a:ext cx="111125" cy="317500"/>
          </a:xfrm>
          <a:prstGeom prst="rect">
            <a:avLst/>
          </a:prstGeom>
          <a:noFill/>
          <a:ln w="9525">
            <a:noFill/>
            <a:miter lim="800000"/>
            <a:headEnd/>
            <a:tailEnd/>
          </a:ln>
        </p:spPr>
        <p:txBody>
          <a:bodyPr lIns="0" tIns="0" rIns="0" bIns="0">
            <a:spAutoFit/>
          </a:bodyPr>
          <a:lstStyle/>
          <a:p>
            <a:pPr marL="12700"/>
            <a:r>
              <a:rPr lang="ru-RU" sz="2000" b="1">
                <a:latin typeface="Times New Roman" pitchFamily="18" charset="0"/>
                <a:cs typeface="Times New Roman" pitchFamily="18" charset="0"/>
              </a:rPr>
              <a:t>-</a:t>
            </a:r>
            <a:endParaRPr lang="ru-RU" sz="2000">
              <a:latin typeface="Times New Roman" pitchFamily="18" charset="0"/>
              <a:cs typeface="Times New Roman" pitchFamily="18" charset="0"/>
            </a:endParaRPr>
          </a:p>
        </p:txBody>
      </p:sp>
      <p:sp>
        <p:nvSpPr>
          <p:cNvPr id="200" name="object 200"/>
          <p:cNvSpPr txBox="1"/>
          <p:nvPr/>
        </p:nvSpPr>
        <p:spPr>
          <a:xfrm>
            <a:off x="7635875" y="5257800"/>
            <a:ext cx="517525" cy="215900"/>
          </a:xfrm>
          <a:prstGeom prst="rect">
            <a:avLst/>
          </a:prstGeom>
        </p:spPr>
        <p:txBody>
          <a:bodyPr lIns="0" tIns="0" rIns="0" bIns="0">
            <a:spAutoFit/>
          </a:bodyPr>
          <a:lstStyle/>
          <a:p>
            <a:pPr marL="12700" fontAlgn="auto">
              <a:spcBef>
                <a:spcPts val="0"/>
              </a:spcBef>
              <a:spcAft>
                <a:spcPts val="0"/>
              </a:spcAft>
              <a:defRPr/>
            </a:pPr>
            <a:r>
              <a:rPr sz="1400" b="1" spc="5" dirty="0">
                <a:latin typeface="Times New Roman"/>
                <a:cs typeface="Times New Roman"/>
              </a:rPr>
              <a:t>100</a:t>
            </a:r>
            <a:r>
              <a:rPr sz="1400" b="1" dirty="0">
                <a:latin typeface="Times New Roman"/>
                <a:cs typeface="Times New Roman"/>
              </a:rPr>
              <a:t>%</a:t>
            </a:r>
            <a:endParaRPr sz="1400" dirty="0">
              <a:latin typeface="Times New Roman"/>
              <a:cs typeface="Times New Roman"/>
            </a:endParaRPr>
          </a:p>
        </p:txBody>
      </p:sp>
      <p:sp>
        <p:nvSpPr>
          <p:cNvPr id="203" name="object 203"/>
          <p:cNvSpPr txBox="1"/>
          <p:nvPr/>
        </p:nvSpPr>
        <p:spPr>
          <a:xfrm>
            <a:off x="2133600" y="5562600"/>
            <a:ext cx="1446213" cy="225425"/>
          </a:xfrm>
          <a:prstGeom prst="rect">
            <a:avLst/>
          </a:prstGeom>
        </p:spPr>
        <p:txBody>
          <a:bodyPr lIns="0" tIns="0" rIns="0" bIns="0">
            <a:spAutoFit/>
          </a:bodyPr>
          <a:lstStyle/>
          <a:p>
            <a:pPr marL="12700" fontAlgn="auto">
              <a:spcBef>
                <a:spcPts val="0"/>
              </a:spcBef>
              <a:spcAft>
                <a:spcPts val="0"/>
              </a:spcAft>
              <a:defRPr/>
            </a:pPr>
            <a:r>
              <a:rPr sz="1400" b="1" dirty="0">
                <a:latin typeface="Times New Roman"/>
                <a:cs typeface="Times New Roman"/>
              </a:rPr>
              <a:t>Зе</a:t>
            </a:r>
            <a:r>
              <a:rPr sz="1400" b="1" spc="5" dirty="0">
                <a:latin typeface="Times New Roman"/>
                <a:cs typeface="Times New Roman"/>
              </a:rPr>
              <a:t>м</a:t>
            </a:r>
            <a:r>
              <a:rPr sz="1400" b="1" dirty="0">
                <a:latin typeface="Times New Roman"/>
                <a:cs typeface="Times New Roman"/>
              </a:rPr>
              <a:t>ельн</a:t>
            </a:r>
            <a:r>
              <a:rPr sz="1400" b="1" spc="-10" dirty="0">
                <a:latin typeface="Times New Roman"/>
                <a:cs typeface="Times New Roman"/>
              </a:rPr>
              <a:t>ы</a:t>
            </a:r>
            <a:r>
              <a:rPr sz="1400" b="1" dirty="0">
                <a:latin typeface="Times New Roman"/>
                <a:cs typeface="Times New Roman"/>
              </a:rPr>
              <a:t>й</a:t>
            </a:r>
            <a:r>
              <a:rPr sz="1400" b="1" spc="-15" dirty="0">
                <a:latin typeface="Times New Roman"/>
                <a:cs typeface="Times New Roman"/>
              </a:rPr>
              <a:t> </a:t>
            </a:r>
            <a:r>
              <a:rPr sz="1400" b="1" spc="-5" dirty="0">
                <a:latin typeface="Times New Roman"/>
                <a:cs typeface="Times New Roman"/>
              </a:rPr>
              <a:t>н</a:t>
            </a:r>
            <a:r>
              <a:rPr sz="1400" b="1" spc="15" dirty="0">
                <a:latin typeface="Times New Roman"/>
                <a:cs typeface="Times New Roman"/>
              </a:rPr>
              <a:t>а</a:t>
            </a:r>
            <a:r>
              <a:rPr sz="1400" b="1" dirty="0">
                <a:latin typeface="Times New Roman"/>
                <a:cs typeface="Times New Roman"/>
              </a:rPr>
              <a:t>лог</a:t>
            </a:r>
            <a:endParaRPr sz="1400" dirty="0">
              <a:latin typeface="Times New Roman"/>
              <a:cs typeface="Times New Roman"/>
            </a:endParaRPr>
          </a:p>
        </p:txBody>
      </p:sp>
      <p:sp>
        <p:nvSpPr>
          <p:cNvPr id="22590" name="object 204"/>
          <p:cNvSpPr txBox="1">
            <a:spLocks noChangeArrowheads="1"/>
          </p:cNvSpPr>
          <p:nvPr/>
        </p:nvSpPr>
        <p:spPr bwMode="auto">
          <a:xfrm>
            <a:off x="5715000" y="5486400"/>
            <a:ext cx="111125" cy="317500"/>
          </a:xfrm>
          <a:prstGeom prst="rect">
            <a:avLst/>
          </a:prstGeom>
          <a:noFill/>
          <a:ln w="9525">
            <a:noFill/>
            <a:miter lim="800000"/>
            <a:headEnd/>
            <a:tailEnd/>
          </a:ln>
        </p:spPr>
        <p:txBody>
          <a:bodyPr lIns="0" tIns="0" rIns="0" bIns="0">
            <a:spAutoFit/>
          </a:bodyPr>
          <a:lstStyle/>
          <a:p>
            <a:pPr marL="12700"/>
            <a:r>
              <a:rPr lang="ru-RU" sz="2000" b="1">
                <a:latin typeface="Times New Roman" pitchFamily="18" charset="0"/>
                <a:cs typeface="Times New Roman" pitchFamily="18" charset="0"/>
              </a:rPr>
              <a:t>-</a:t>
            </a:r>
            <a:endParaRPr lang="ru-RU" sz="2000">
              <a:latin typeface="Times New Roman" pitchFamily="18" charset="0"/>
              <a:cs typeface="Times New Roman" pitchFamily="18" charset="0"/>
            </a:endParaRPr>
          </a:p>
        </p:txBody>
      </p:sp>
      <p:sp>
        <p:nvSpPr>
          <p:cNvPr id="205" name="object 205"/>
          <p:cNvSpPr txBox="1"/>
          <p:nvPr/>
        </p:nvSpPr>
        <p:spPr>
          <a:xfrm>
            <a:off x="7620000" y="5562600"/>
            <a:ext cx="473075" cy="225425"/>
          </a:xfrm>
          <a:prstGeom prst="rect">
            <a:avLst/>
          </a:prstGeom>
        </p:spPr>
        <p:txBody>
          <a:bodyPr lIns="0" tIns="0" rIns="0" bIns="0">
            <a:spAutoFit/>
          </a:bodyPr>
          <a:lstStyle/>
          <a:p>
            <a:pPr marL="12700" fontAlgn="auto">
              <a:spcBef>
                <a:spcPts val="0"/>
              </a:spcBef>
              <a:spcAft>
                <a:spcPts val="0"/>
              </a:spcAft>
              <a:defRPr/>
            </a:pPr>
            <a:r>
              <a:rPr sz="1400" b="1" spc="5" dirty="0">
                <a:latin typeface="Times New Roman"/>
                <a:cs typeface="Times New Roman"/>
              </a:rPr>
              <a:t>100</a:t>
            </a:r>
            <a:r>
              <a:rPr sz="1400" b="1" dirty="0">
                <a:latin typeface="Times New Roman"/>
                <a:cs typeface="Times New Roman"/>
              </a:rPr>
              <a:t>%</a:t>
            </a:r>
            <a:endParaRPr sz="1400" dirty="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bject 2"/>
          <p:cNvSpPr txBox="1">
            <a:spLocks noChangeArrowheads="1"/>
          </p:cNvSpPr>
          <p:nvPr/>
        </p:nvSpPr>
        <p:spPr bwMode="auto">
          <a:xfrm>
            <a:off x="142875" y="22225"/>
            <a:ext cx="8853488" cy="730250"/>
          </a:xfrm>
          <a:prstGeom prst="rect">
            <a:avLst/>
          </a:prstGeom>
          <a:noFill/>
          <a:ln w="9525">
            <a:noFill/>
            <a:miter lim="800000"/>
            <a:headEnd/>
            <a:tailEnd/>
          </a:ln>
        </p:spPr>
        <p:txBody>
          <a:bodyPr lIns="0" tIns="0" rIns="0" bIns="0">
            <a:spAutoFit/>
          </a:bodyPr>
          <a:lstStyle/>
          <a:p>
            <a:pPr marL="12700" algn="ctr"/>
            <a:r>
              <a:rPr lang="ru-RU" sz="2400" b="1">
                <a:latin typeface="Calibri" pitchFamily="34" charset="0"/>
              </a:rPr>
              <a:t>Доходы, поступающие от граждан Сухо-Березовского сельского поселения</a:t>
            </a:r>
            <a:endParaRPr lang="ru-RU" sz="2400">
              <a:latin typeface="Calibri" pitchFamily="34" charset="0"/>
            </a:endParaRPr>
          </a:p>
        </p:txBody>
      </p:sp>
      <p:sp>
        <p:nvSpPr>
          <p:cNvPr id="23554" name="object 3"/>
          <p:cNvSpPr>
            <a:spLocks noChangeArrowheads="1"/>
          </p:cNvSpPr>
          <p:nvPr/>
        </p:nvSpPr>
        <p:spPr bwMode="auto">
          <a:xfrm>
            <a:off x="5638800" y="2057400"/>
            <a:ext cx="2952750" cy="3455988"/>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3555" name="object 4"/>
          <p:cNvSpPr>
            <a:spLocks noChangeArrowheads="1"/>
          </p:cNvSpPr>
          <p:nvPr/>
        </p:nvSpPr>
        <p:spPr bwMode="auto">
          <a:xfrm>
            <a:off x="250825" y="692150"/>
            <a:ext cx="3025775" cy="792163"/>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3556" name="object 5"/>
          <p:cNvSpPr>
            <a:spLocks/>
          </p:cNvSpPr>
          <p:nvPr/>
        </p:nvSpPr>
        <p:spPr bwMode="auto">
          <a:xfrm>
            <a:off x="250825" y="692150"/>
            <a:ext cx="3025775" cy="792163"/>
          </a:xfrm>
          <a:custGeom>
            <a:avLst/>
            <a:gdLst>
              <a:gd name="T0" fmla="*/ 0 w 3024314"/>
              <a:gd name="T1" fmla="*/ 132145 h 792099"/>
              <a:gd name="T2" fmla="*/ 7014 w 3024314"/>
              <a:gd name="T3" fmla="*/ 89602 h 792099"/>
              <a:gd name="T4" fmla="*/ 26523 w 3024314"/>
              <a:gd name="T5" fmla="*/ 52807 h 792099"/>
              <a:gd name="T6" fmla="*/ 56202 w 3024314"/>
              <a:gd name="T7" fmla="*/ 24076 h 792099"/>
              <a:gd name="T8" fmla="*/ 93741 w 3024314"/>
              <a:gd name="T9" fmla="*/ 5722 h 792099"/>
              <a:gd name="T10" fmla="*/ 2900751 w 3024314"/>
              <a:gd name="T11" fmla="*/ 0 h 792099"/>
              <a:gd name="T12" fmla="*/ 2915464 w 3024314"/>
              <a:gd name="T13" fmla="*/ 807 h 792099"/>
              <a:gd name="T14" fmla="*/ 2956432 w 3024314"/>
              <a:gd name="T15" fmla="*/ 12234 h 792099"/>
              <a:gd name="T16" fmla="*/ 2990848 w 3024314"/>
              <a:gd name="T17" fmla="*/ 35365 h 792099"/>
              <a:gd name="T18" fmla="*/ 3016402 w 3024314"/>
              <a:gd name="T19" fmla="*/ 67873 h 792099"/>
              <a:gd name="T20" fmla="*/ 3030779 w 3024314"/>
              <a:gd name="T21" fmla="*/ 107454 h 792099"/>
              <a:gd name="T22" fmla="*/ 3033089 w 3024314"/>
              <a:gd name="T23" fmla="*/ 660463 h 792099"/>
              <a:gd name="T24" fmla="*/ 3032278 w 3024314"/>
              <a:gd name="T25" fmla="*/ 675152 h 792099"/>
              <a:gd name="T26" fmla="*/ 3020835 w 3024314"/>
              <a:gd name="T27" fmla="*/ 716038 h 792099"/>
              <a:gd name="T28" fmla="*/ 2997665 w 3024314"/>
              <a:gd name="T29" fmla="*/ 750383 h 792099"/>
              <a:gd name="T30" fmla="*/ 2965086 w 3024314"/>
              <a:gd name="T31" fmla="*/ 775872 h 792099"/>
              <a:gd name="T32" fmla="*/ 2925411 w 3024314"/>
              <a:gd name="T33" fmla="*/ 790198 h 792099"/>
              <a:gd name="T34" fmla="*/ 132400 w 3024314"/>
              <a:gd name="T35" fmla="*/ 792483 h 792099"/>
              <a:gd name="T36" fmla="*/ 117681 w 3024314"/>
              <a:gd name="T37" fmla="*/ 791677 h 792099"/>
              <a:gd name="T38" fmla="*/ 76689 w 3024314"/>
              <a:gd name="T39" fmla="*/ 780265 h 792099"/>
              <a:gd name="T40" fmla="*/ 42247 w 3024314"/>
              <a:gd name="T41" fmla="*/ 757161 h 792099"/>
              <a:gd name="T42" fmla="*/ 16680 w 3024314"/>
              <a:gd name="T43" fmla="*/ 724676 h 792099"/>
              <a:gd name="T44" fmla="*/ 2300 w 3024314"/>
              <a:gd name="T45" fmla="*/ 685107 h 792099"/>
              <a:gd name="T46" fmla="*/ 0 w 3024314"/>
              <a:gd name="T47" fmla="*/ 132145 h 7920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24314"/>
              <a:gd name="T73" fmla="*/ 0 h 792099"/>
              <a:gd name="T74" fmla="*/ 3024314 w 3024314"/>
              <a:gd name="T75" fmla="*/ 792099 h 7920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24314" h="792099">
                <a:moveTo>
                  <a:pt x="0" y="132079"/>
                </a:moveTo>
                <a:lnTo>
                  <a:pt x="6996" y="89560"/>
                </a:lnTo>
                <a:lnTo>
                  <a:pt x="26445" y="52783"/>
                </a:lnTo>
                <a:lnTo>
                  <a:pt x="56040" y="24064"/>
                </a:lnTo>
                <a:lnTo>
                  <a:pt x="93471" y="5722"/>
                </a:lnTo>
                <a:lnTo>
                  <a:pt x="2892361" y="0"/>
                </a:lnTo>
                <a:lnTo>
                  <a:pt x="2907031" y="807"/>
                </a:lnTo>
                <a:lnTo>
                  <a:pt x="2947881" y="12228"/>
                </a:lnTo>
                <a:lnTo>
                  <a:pt x="2982198" y="35347"/>
                </a:lnTo>
                <a:lnTo>
                  <a:pt x="3007677" y="67843"/>
                </a:lnTo>
                <a:lnTo>
                  <a:pt x="3022013" y="107400"/>
                </a:lnTo>
                <a:lnTo>
                  <a:pt x="3024314" y="660145"/>
                </a:lnTo>
                <a:lnTo>
                  <a:pt x="3023508" y="674822"/>
                </a:lnTo>
                <a:lnTo>
                  <a:pt x="3012097" y="715690"/>
                </a:lnTo>
                <a:lnTo>
                  <a:pt x="2988994" y="750017"/>
                </a:lnTo>
                <a:lnTo>
                  <a:pt x="2956508" y="775494"/>
                </a:lnTo>
                <a:lnTo>
                  <a:pt x="2916948" y="789814"/>
                </a:lnTo>
                <a:lnTo>
                  <a:pt x="132016" y="792099"/>
                </a:lnTo>
                <a:lnTo>
                  <a:pt x="117339" y="791293"/>
                </a:lnTo>
                <a:lnTo>
                  <a:pt x="76467" y="779887"/>
                </a:lnTo>
                <a:lnTo>
                  <a:pt x="42127" y="756795"/>
                </a:lnTo>
                <a:lnTo>
                  <a:pt x="16632" y="724322"/>
                </a:lnTo>
                <a:lnTo>
                  <a:pt x="2294" y="684777"/>
                </a:lnTo>
                <a:lnTo>
                  <a:pt x="0" y="132079"/>
                </a:lnTo>
                <a:close/>
              </a:path>
            </a:pathLst>
          </a:custGeom>
          <a:noFill/>
          <a:ln w="25400">
            <a:solidFill>
              <a:srgbClr val="385D89"/>
            </a:solidFill>
            <a:round/>
            <a:headEnd/>
            <a:tailEnd/>
          </a:ln>
        </p:spPr>
        <p:txBody>
          <a:bodyPr lIns="0" tIns="0" rIns="0" bIns="0">
            <a:spAutoFit/>
          </a:bodyPr>
          <a:lstStyle/>
          <a:p>
            <a:endParaRPr lang="ru-RU"/>
          </a:p>
        </p:txBody>
      </p:sp>
      <p:sp>
        <p:nvSpPr>
          <p:cNvPr id="23557" name="object 6"/>
          <p:cNvSpPr txBox="1">
            <a:spLocks noChangeArrowheads="1"/>
          </p:cNvSpPr>
          <p:nvPr/>
        </p:nvSpPr>
        <p:spPr bwMode="auto">
          <a:xfrm>
            <a:off x="439738" y="638175"/>
            <a:ext cx="2646362" cy="884238"/>
          </a:xfrm>
          <a:prstGeom prst="rect">
            <a:avLst/>
          </a:prstGeom>
          <a:noFill/>
          <a:ln w="9525">
            <a:noFill/>
            <a:miter lim="800000"/>
            <a:headEnd/>
            <a:tailEnd/>
          </a:ln>
        </p:spPr>
        <p:txBody>
          <a:bodyPr lIns="0" tIns="0" rIns="0" bIns="0">
            <a:spAutoFit/>
          </a:bodyPr>
          <a:lstStyle/>
          <a:p>
            <a:pPr marL="76200" indent="-63500"/>
            <a:r>
              <a:rPr lang="ru-RU" sz="2800" b="1">
                <a:solidFill>
                  <a:srgbClr val="001F5F"/>
                </a:solidFill>
                <a:latin typeface="Calibri" pitchFamily="34" charset="0"/>
              </a:rPr>
              <a:t>Налог на доходы физических лиц</a:t>
            </a:r>
            <a:endParaRPr lang="ru-RU" sz="2800">
              <a:latin typeface="Calibri" pitchFamily="34" charset="0"/>
            </a:endParaRPr>
          </a:p>
        </p:txBody>
      </p:sp>
      <p:sp>
        <p:nvSpPr>
          <p:cNvPr id="23558" name="object 7"/>
          <p:cNvSpPr>
            <a:spLocks/>
          </p:cNvSpPr>
          <p:nvPr/>
        </p:nvSpPr>
        <p:spPr bwMode="auto">
          <a:xfrm>
            <a:off x="971550" y="1628775"/>
            <a:ext cx="1439863" cy="576263"/>
          </a:xfrm>
          <a:custGeom>
            <a:avLst/>
            <a:gdLst>
              <a:gd name="T0" fmla="*/ 1438533 w 1440129"/>
              <a:gd name="T1" fmla="*/ 288612 h 576072"/>
              <a:gd name="T2" fmla="*/ 0 w 1440129"/>
              <a:gd name="T3" fmla="*/ 288612 h 576072"/>
              <a:gd name="T4" fmla="*/ 719241 w 1440129"/>
              <a:gd name="T5" fmla="*/ 577218 h 576072"/>
              <a:gd name="T6" fmla="*/ 1438533 w 1440129"/>
              <a:gd name="T7" fmla="*/ 288612 h 576072"/>
              <a:gd name="T8" fmla="*/ 1078890 w 1440129"/>
              <a:gd name="T9" fmla="*/ 0 h 576072"/>
              <a:gd name="T10" fmla="*/ 359598 w 1440129"/>
              <a:gd name="T11" fmla="*/ 0 h 576072"/>
              <a:gd name="T12" fmla="*/ 359598 w 1440129"/>
              <a:gd name="T13" fmla="*/ 288612 h 576072"/>
              <a:gd name="T14" fmla="*/ 1078890 w 1440129"/>
              <a:gd name="T15" fmla="*/ 288612 h 576072"/>
              <a:gd name="T16" fmla="*/ 1078890 w 1440129"/>
              <a:gd name="T17" fmla="*/ 0 h 5760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0129"/>
              <a:gd name="T28" fmla="*/ 0 h 576072"/>
              <a:gd name="T29" fmla="*/ 1440129 w 1440129"/>
              <a:gd name="T30" fmla="*/ 576072 h 5760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0129" h="576072">
                <a:moveTo>
                  <a:pt x="1440129" y="288036"/>
                </a:moveTo>
                <a:lnTo>
                  <a:pt x="0" y="288036"/>
                </a:lnTo>
                <a:lnTo>
                  <a:pt x="720039" y="576072"/>
                </a:lnTo>
                <a:lnTo>
                  <a:pt x="1440129" y="288036"/>
                </a:lnTo>
                <a:close/>
              </a:path>
              <a:path w="1440129" h="576072">
                <a:moveTo>
                  <a:pt x="1080084" y="0"/>
                </a:moveTo>
                <a:lnTo>
                  <a:pt x="359994" y="0"/>
                </a:lnTo>
                <a:lnTo>
                  <a:pt x="359994" y="288036"/>
                </a:lnTo>
                <a:lnTo>
                  <a:pt x="1080084" y="288036"/>
                </a:lnTo>
                <a:lnTo>
                  <a:pt x="1080084" y="0"/>
                </a:lnTo>
                <a:close/>
              </a:path>
            </a:pathLst>
          </a:custGeom>
          <a:solidFill>
            <a:srgbClr val="FF0000"/>
          </a:solidFill>
          <a:ln w="9525">
            <a:noFill/>
            <a:round/>
            <a:headEnd/>
            <a:tailEnd/>
          </a:ln>
        </p:spPr>
        <p:txBody>
          <a:bodyPr lIns="0" tIns="0" rIns="0" bIns="0">
            <a:spAutoFit/>
          </a:bodyPr>
          <a:lstStyle/>
          <a:p>
            <a:endParaRPr lang="ru-RU"/>
          </a:p>
        </p:txBody>
      </p:sp>
      <p:sp>
        <p:nvSpPr>
          <p:cNvPr id="23559" name="object 8"/>
          <p:cNvSpPr>
            <a:spLocks/>
          </p:cNvSpPr>
          <p:nvPr/>
        </p:nvSpPr>
        <p:spPr bwMode="auto">
          <a:xfrm>
            <a:off x="971550" y="1628775"/>
            <a:ext cx="1439863" cy="576263"/>
          </a:xfrm>
          <a:custGeom>
            <a:avLst/>
            <a:gdLst>
              <a:gd name="T0" fmla="*/ 0 w 1440129"/>
              <a:gd name="T1" fmla="*/ 288612 h 576072"/>
              <a:gd name="T2" fmla="*/ 359598 w 1440129"/>
              <a:gd name="T3" fmla="*/ 288612 h 576072"/>
              <a:gd name="T4" fmla="*/ 359598 w 1440129"/>
              <a:gd name="T5" fmla="*/ 0 h 576072"/>
              <a:gd name="T6" fmla="*/ 1078890 w 1440129"/>
              <a:gd name="T7" fmla="*/ 0 h 576072"/>
              <a:gd name="T8" fmla="*/ 1078890 w 1440129"/>
              <a:gd name="T9" fmla="*/ 288612 h 576072"/>
              <a:gd name="T10" fmla="*/ 1438533 w 1440129"/>
              <a:gd name="T11" fmla="*/ 288612 h 576072"/>
              <a:gd name="T12" fmla="*/ 719241 w 1440129"/>
              <a:gd name="T13" fmla="*/ 577218 h 576072"/>
              <a:gd name="T14" fmla="*/ 0 w 1440129"/>
              <a:gd name="T15" fmla="*/ 288612 h 576072"/>
              <a:gd name="T16" fmla="*/ 0 60000 65536"/>
              <a:gd name="T17" fmla="*/ 0 60000 65536"/>
              <a:gd name="T18" fmla="*/ 0 60000 65536"/>
              <a:gd name="T19" fmla="*/ 0 60000 65536"/>
              <a:gd name="T20" fmla="*/ 0 60000 65536"/>
              <a:gd name="T21" fmla="*/ 0 60000 65536"/>
              <a:gd name="T22" fmla="*/ 0 60000 65536"/>
              <a:gd name="T23" fmla="*/ 0 60000 65536"/>
              <a:gd name="T24" fmla="*/ 0 w 1440129"/>
              <a:gd name="T25" fmla="*/ 0 h 576072"/>
              <a:gd name="T26" fmla="*/ 1440129 w 1440129"/>
              <a:gd name="T27" fmla="*/ 576072 h 5760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0129" h="576072">
                <a:moveTo>
                  <a:pt x="0" y="288036"/>
                </a:moveTo>
                <a:lnTo>
                  <a:pt x="359994" y="288036"/>
                </a:lnTo>
                <a:lnTo>
                  <a:pt x="359994" y="0"/>
                </a:lnTo>
                <a:lnTo>
                  <a:pt x="1080084" y="0"/>
                </a:lnTo>
                <a:lnTo>
                  <a:pt x="1080084" y="288036"/>
                </a:lnTo>
                <a:lnTo>
                  <a:pt x="1440129" y="288036"/>
                </a:lnTo>
                <a:lnTo>
                  <a:pt x="720039" y="576072"/>
                </a:lnTo>
                <a:lnTo>
                  <a:pt x="0" y="288036"/>
                </a:lnTo>
                <a:close/>
              </a:path>
            </a:pathLst>
          </a:custGeom>
          <a:noFill/>
          <a:ln w="63500">
            <a:solidFill>
              <a:srgbClr val="385D89"/>
            </a:solidFill>
            <a:round/>
            <a:headEnd/>
            <a:tailEnd/>
          </a:ln>
        </p:spPr>
        <p:txBody>
          <a:bodyPr lIns="0" tIns="0" rIns="0" bIns="0">
            <a:spAutoFit/>
          </a:bodyPr>
          <a:lstStyle/>
          <a:p>
            <a:endParaRPr lang="ru-RU"/>
          </a:p>
        </p:txBody>
      </p:sp>
      <p:sp>
        <p:nvSpPr>
          <p:cNvPr id="23560" name="object 9"/>
          <p:cNvSpPr>
            <a:spLocks/>
          </p:cNvSpPr>
          <p:nvPr/>
        </p:nvSpPr>
        <p:spPr bwMode="auto">
          <a:xfrm>
            <a:off x="250825" y="2276475"/>
            <a:ext cx="2665413" cy="1368425"/>
          </a:xfrm>
          <a:custGeom>
            <a:avLst/>
            <a:gdLst>
              <a:gd name="T0" fmla="*/ 2442591 w 2664269"/>
              <a:gd name="T1" fmla="*/ 0 h 1368171"/>
              <a:gd name="T2" fmla="*/ 228603 w 2664269"/>
              <a:gd name="T3" fmla="*/ 0 h 1368171"/>
              <a:gd name="T4" fmla="*/ 209854 w 2664269"/>
              <a:gd name="T5" fmla="*/ 756 h 1368171"/>
              <a:gd name="T6" fmla="*/ 156345 w 2664269"/>
              <a:gd name="T7" fmla="*/ 11639 h 1368171"/>
              <a:gd name="T8" fmla="*/ 108181 w 2664269"/>
              <a:gd name="T9" fmla="*/ 34206 h 1368171"/>
              <a:gd name="T10" fmla="*/ 66956 w 2664269"/>
              <a:gd name="T11" fmla="*/ 66873 h 1368171"/>
              <a:gd name="T12" fmla="*/ 34251 w 2664269"/>
              <a:gd name="T13" fmla="*/ 108057 h 1368171"/>
              <a:gd name="T14" fmla="*/ 11654 w 2664269"/>
              <a:gd name="T15" fmla="*/ 156166 h 1368171"/>
              <a:gd name="T16" fmla="*/ 755 w 2664269"/>
              <a:gd name="T17" fmla="*/ 209617 h 1368171"/>
              <a:gd name="T18" fmla="*/ 0 w 2664269"/>
              <a:gd name="T19" fmla="*/ 228344 h 1368171"/>
              <a:gd name="T20" fmla="*/ 0 w 2664269"/>
              <a:gd name="T21" fmla="*/ 1141478 h 1368171"/>
              <a:gd name="T22" fmla="*/ 6644 w 2664269"/>
              <a:gd name="T23" fmla="*/ 1196306 h 1368171"/>
              <a:gd name="T24" fmla="*/ 25516 w 2664269"/>
              <a:gd name="T25" fmla="*/ 1246335 h 1368171"/>
              <a:gd name="T26" fmla="*/ 55030 w 2664269"/>
              <a:gd name="T27" fmla="*/ 1289978 h 1368171"/>
              <a:gd name="T28" fmla="*/ 93591 w 2664269"/>
              <a:gd name="T29" fmla="*/ 1325650 h 1368171"/>
              <a:gd name="T30" fmla="*/ 139620 w 2664269"/>
              <a:gd name="T31" fmla="*/ 1351756 h 1368171"/>
              <a:gd name="T32" fmla="*/ 191521 w 2664269"/>
              <a:gd name="T33" fmla="*/ 1366708 h 1368171"/>
              <a:gd name="T34" fmla="*/ 228603 w 2664269"/>
              <a:gd name="T35" fmla="*/ 1369695 h 1368171"/>
              <a:gd name="T36" fmla="*/ 2442591 w 2664269"/>
              <a:gd name="T37" fmla="*/ 1369695 h 1368171"/>
              <a:gd name="T38" fmla="*/ 2497501 w 2664269"/>
              <a:gd name="T39" fmla="*/ 1363061 h 1368171"/>
              <a:gd name="T40" fmla="*/ 2547602 w 2664269"/>
              <a:gd name="T41" fmla="*/ 1344212 h 1368171"/>
              <a:gd name="T42" fmla="*/ 2591311 w 2664269"/>
              <a:gd name="T43" fmla="*/ 1314744 h 1368171"/>
              <a:gd name="T44" fmla="*/ 2627035 w 2664269"/>
              <a:gd name="T45" fmla="*/ 1276241 h 1368171"/>
              <a:gd name="T46" fmla="*/ 2653176 w 2664269"/>
              <a:gd name="T47" fmla="*/ 1230289 h 1368171"/>
              <a:gd name="T48" fmla="*/ 2668152 w 2664269"/>
              <a:gd name="T49" fmla="*/ 1178486 h 1368171"/>
              <a:gd name="T50" fmla="*/ 2671141 w 2664269"/>
              <a:gd name="T51" fmla="*/ 1141478 h 1368171"/>
              <a:gd name="T52" fmla="*/ 2671141 w 2664269"/>
              <a:gd name="T53" fmla="*/ 228344 h 1368171"/>
              <a:gd name="T54" fmla="*/ 2664499 w 2664269"/>
              <a:gd name="T55" fmla="*/ 173466 h 1368171"/>
              <a:gd name="T56" fmla="*/ 2645627 w 2664269"/>
              <a:gd name="T57" fmla="*/ 123403 h 1368171"/>
              <a:gd name="T58" fmla="*/ 2616110 w 2664269"/>
              <a:gd name="T59" fmla="*/ 79737 h 1368171"/>
              <a:gd name="T60" fmla="*/ 2577551 w 2664269"/>
              <a:gd name="T61" fmla="*/ 44052 h 1368171"/>
              <a:gd name="T62" fmla="*/ 2531534 w 2664269"/>
              <a:gd name="T63" fmla="*/ 17940 h 1368171"/>
              <a:gd name="T64" fmla="*/ 2479651 w 2664269"/>
              <a:gd name="T65" fmla="*/ 2991 h 1368171"/>
              <a:gd name="T66" fmla="*/ 2442591 w 2664269"/>
              <a:gd name="T67" fmla="*/ 0 h 13681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64269"/>
              <a:gd name="T103" fmla="*/ 0 h 1368171"/>
              <a:gd name="T104" fmla="*/ 2664269 w 2664269"/>
              <a:gd name="T105" fmla="*/ 1368171 h 13681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64269" h="1368171">
                <a:moveTo>
                  <a:pt x="2436304" y="0"/>
                </a:moveTo>
                <a:lnTo>
                  <a:pt x="228015" y="0"/>
                </a:lnTo>
                <a:lnTo>
                  <a:pt x="209314" y="756"/>
                </a:lnTo>
                <a:lnTo>
                  <a:pt x="155943" y="11627"/>
                </a:lnTo>
                <a:lnTo>
                  <a:pt x="107905" y="34170"/>
                </a:lnTo>
                <a:lnTo>
                  <a:pt x="66782" y="66801"/>
                </a:lnTo>
                <a:lnTo>
                  <a:pt x="34161" y="107937"/>
                </a:lnTo>
                <a:lnTo>
                  <a:pt x="11624" y="155992"/>
                </a:lnTo>
                <a:lnTo>
                  <a:pt x="755" y="209383"/>
                </a:lnTo>
                <a:lnTo>
                  <a:pt x="0" y="228092"/>
                </a:lnTo>
                <a:lnTo>
                  <a:pt x="0" y="1140206"/>
                </a:lnTo>
                <a:lnTo>
                  <a:pt x="6626" y="1194974"/>
                </a:lnTo>
                <a:lnTo>
                  <a:pt x="25450" y="1244949"/>
                </a:lnTo>
                <a:lnTo>
                  <a:pt x="54886" y="1288544"/>
                </a:lnTo>
                <a:lnTo>
                  <a:pt x="93351" y="1324174"/>
                </a:lnTo>
                <a:lnTo>
                  <a:pt x="139260" y="1350250"/>
                </a:lnTo>
                <a:lnTo>
                  <a:pt x="191029" y="1365186"/>
                </a:lnTo>
                <a:lnTo>
                  <a:pt x="228015" y="1368171"/>
                </a:lnTo>
                <a:lnTo>
                  <a:pt x="2436304" y="1368171"/>
                </a:lnTo>
                <a:lnTo>
                  <a:pt x="2491072" y="1361543"/>
                </a:lnTo>
                <a:lnTo>
                  <a:pt x="2541047" y="1342717"/>
                </a:lnTo>
                <a:lnTo>
                  <a:pt x="2584643" y="1313280"/>
                </a:lnTo>
                <a:lnTo>
                  <a:pt x="2620272" y="1274819"/>
                </a:lnTo>
                <a:lnTo>
                  <a:pt x="2646348" y="1228921"/>
                </a:lnTo>
                <a:lnTo>
                  <a:pt x="2661284" y="1177172"/>
                </a:lnTo>
                <a:lnTo>
                  <a:pt x="2664269" y="1140206"/>
                </a:lnTo>
                <a:lnTo>
                  <a:pt x="2664269" y="228092"/>
                </a:lnTo>
                <a:lnTo>
                  <a:pt x="2657641" y="173274"/>
                </a:lnTo>
                <a:lnTo>
                  <a:pt x="2638816" y="123265"/>
                </a:lnTo>
                <a:lnTo>
                  <a:pt x="2609379" y="79647"/>
                </a:lnTo>
                <a:lnTo>
                  <a:pt x="2570918" y="44004"/>
                </a:lnTo>
                <a:lnTo>
                  <a:pt x="2525019" y="17922"/>
                </a:lnTo>
                <a:lnTo>
                  <a:pt x="2473270" y="2985"/>
                </a:lnTo>
                <a:lnTo>
                  <a:pt x="2436304" y="0"/>
                </a:lnTo>
                <a:close/>
              </a:path>
            </a:pathLst>
          </a:custGeom>
          <a:solidFill>
            <a:srgbClr val="FFFFCC"/>
          </a:solidFill>
          <a:ln w="9525">
            <a:noFill/>
            <a:round/>
            <a:headEnd/>
            <a:tailEnd/>
          </a:ln>
        </p:spPr>
        <p:txBody>
          <a:bodyPr lIns="0" tIns="0" rIns="0" bIns="0">
            <a:spAutoFit/>
          </a:bodyPr>
          <a:lstStyle/>
          <a:p>
            <a:endParaRPr lang="ru-RU"/>
          </a:p>
        </p:txBody>
      </p:sp>
      <p:sp>
        <p:nvSpPr>
          <p:cNvPr id="23561" name="object 10"/>
          <p:cNvSpPr>
            <a:spLocks/>
          </p:cNvSpPr>
          <p:nvPr/>
        </p:nvSpPr>
        <p:spPr bwMode="auto">
          <a:xfrm>
            <a:off x="250825" y="2276475"/>
            <a:ext cx="2665413" cy="1368425"/>
          </a:xfrm>
          <a:custGeom>
            <a:avLst/>
            <a:gdLst>
              <a:gd name="T0" fmla="*/ 0 w 2664269"/>
              <a:gd name="T1" fmla="*/ 228344 h 1368171"/>
              <a:gd name="T2" fmla="*/ 6644 w 2664269"/>
              <a:gd name="T3" fmla="*/ 173466 h 1368171"/>
              <a:gd name="T4" fmla="*/ 25516 w 2664269"/>
              <a:gd name="T5" fmla="*/ 123403 h 1368171"/>
              <a:gd name="T6" fmla="*/ 55030 w 2664269"/>
              <a:gd name="T7" fmla="*/ 79737 h 1368171"/>
              <a:gd name="T8" fmla="*/ 93591 w 2664269"/>
              <a:gd name="T9" fmla="*/ 44052 h 1368171"/>
              <a:gd name="T10" fmla="*/ 139620 w 2664269"/>
              <a:gd name="T11" fmla="*/ 17940 h 1368171"/>
              <a:gd name="T12" fmla="*/ 191521 w 2664269"/>
              <a:gd name="T13" fmla="*/ 2991 h 1368171"/>
              <a:gd name="T14" fmla="*/ 228603 w 2664269"/>
              <a:gd name="T15" fmla="*/ 0 h 1368171"/>
              <a:gd name="T16" fmla="*/ 2442591 w 2664269"/>
              <a:gd name="T17" fmla="*/ 0 h 1368171"/>
              <a:gd name="T18" fmla="*/ 2497501 w 2664269"/>
              <a:gd name="T19" fmla="*/ 6634 h 1368171"/>
              <a:gd name="T20" fmla="*/ 2547602 w 2664269"/>
              <a:gd name="T21" fmla="*/ 25486 h 1368171"/>
              <a:gd name="T22" fmla="*/ 2591311 w 2664269"/>
              <a:gd name="T23" fmla="*/ 54961 h 1368171"/>
              <a:gd name="T24" fmla="*/ 2627035 w 2664269"/>
              <a:gd name="T25" fmla="*/ 93480 h 1368171"/>
              <a:gd name="T26" fmla="*/ 2653176 w 2664269"/>
              <a:gd name="T27" fmla="*/ 139459 h 1368171"/>
              <a:gd name="T28" fmla="*/ 2668152 w 2664269"/>
              <a:gd name="T29" fmla="*/ 191302 h 1368171"/>
              <a:gd name="T30" fmla="*/ 2671141 w 2664269"/>
              <a:gd name="T31" fmla="*/ 228344 h 1368171"/>
              <a:gd name="T32" fmla="*/ 2671141 w 2664269"/>
              <a:gd name="T33" fmla="*/ 1141478 h 1368171"/>
              <a:gd name="T34" fmla="*/ 2664499 w 2664269"/>
              <a:gd name="T35" fmla="*/ 1196306 h 1368171"/>
              <a:gd name="T36" fmla="*/ 2645627 w 2664269"/>
              <a:gd name="T37" fmla="*/ 1246335 h 1368171"/>
              <a:gd name="T38" fmla="*/ 2616110 w 2664269"/>
              <a:gd name="T39" fmla="*/ 1289978 h 1368171"/>
              <a:gd name="T40" fmla="*/ 2577551 w 2664269"/>
              <a:gd name="T41" fmla="*/ 1325650 h 1368171"/>
              <a:gd name="T42" fmla="*/ 2531534 w 2664269"/>
              <a:gd name="T43" fmla="*/ 1351756 h 1368171"/>
              <a:gd name="T44" fmla="*/ 2479651 w 2664269"/>
              <a:gd name="T45" fmla="*/ 1366708 h 1368171"/>
              <a:gd name="T46" fmla="*/ 2442591 w 2664269"/>
              <a:gd name="T47" fmla="*/ 1369695 h 1368171"/>
              <a:gd name="T48" fmla="*/ 228603 w 2664269"/>
              <a:gd name="T49" fmla="*/ 1369695 h 1368171"/>
              <a:gd name="T50" fmla="*/ 173667 w 2664269"/>
              <a:gd name="T51" fmla="*/ 1363061 h 1368171"/>
              <a:gd name="T52" fmla="*/ 123545 w 2664269"/>
              <a:gd name="T53" fmla="*/ 1344212 h 1368171"/>
              <a:gd name="T54" fmla="*/ 79828 w 2664269"/>
              <a:gd name="T55" fmla="*/ 1314744 h 1368171"/>
              <a:gd name="T56" fmla="*/ 44106 w 2664269"/>
              <a:gd name="T57" fmla="*/ 1276241 h 1368171"/>
              <a:gd name="T58" fmla="*/ 17966 w 2664269"/>
              <a:gd name="T59" fmla="*/ 1230289 h 1368171"/>
              <a:gd name="T60" fmla="*/ 2990 w 2664269"/>
              <a:gd name="T61" fmla="*/ 1178486 h 1368171"/>
              <a:gd name="T62" fmla="*/ 0 w 2664269"/>
              <a:gd name="T63" fmla="*/ 1141478 h 1368171"/>
              <a:gd name="T64" fmla="*/ 0 w 2664269"/>
              <a:gd name="T65" fmla="*/ 228344 h 1368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64269"/>
              <a:gd name="T100" fmla="*/ 0 h 1368171"/>
              <a:gd name="T101" fmla="*/ 2664269 w 2664269"/>
              <a:gd name="T102" fmla="*/ 1368171 h 1368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64269" h="1368171">
                <a:moveTo>
                  <a:pt x="0" y="228092"/>
                </a:moveTo>
                <a:lnTo>
                  <a:pt x="6626" y="173274"/>
                </a:lnTo>
                <a:lnTo>
                  <a:pt x="25450" y="123265"/>
                </a:lnTo>
                <a:lnTo>
                  <a:pt x="54886" y="79647"/>
                </a:lnTo>
                <a:lnTo>
                  <a:pt x="93351" y="44004"/>
                </a:lnTo>
                <a:lnTo>
                  <a:pt x="139260" y="17922"/>
                </a:lnTo>
                <a:lnTo>
                  <a:pt x="191029" y="2985"/>
                </a:lnTo>
                <a:lnTo>
                  <a:pt x="228015" y="0"/>
                </a:lnTo>
                <a:lnTo>
                  <a:pt x="2436304" y="0"/>
                </a:lnTo>
                <a:lnTo>
                  <a:pt x="2491072" y="6628"/>
                </a:lnTo>
                <a:lnTo>
                  <a:pt x="2541047" y="25456"/>
                </a:lnTo>
                <a:lnTo>
                  <a:pt x="2584643" y="54901"/>
                </a:lnTo>
                <a:lnTo>
                  <a:pt x="2620272" y="93378"/>
                </a:lnTo>
                <a:lnTo>
                  <a:pt x="2646348" y="139303"/>
                </a:lnTo>
                <a:lnTo>
                  <a:pt x="2661284" y="191091"/>
                </a:lnTo>
                <a:lnTo>
                  <a:pt x="2664269" y="228092"/>
                </a:lnTo>
                <a:lnTo>
                  <a:pt x="2664269" y="1140206"/>
                </a:lnTo>
                <a:lnTo>
                  <a:pt x="2657641" y="1194974"/>
                </a:lnTo>
                <a:lnTo>
                  <a:pt x="2638816" y="1244949"/>
                </a:lnTo>
                <a:lnTo>
                  <a:pt x="2609379" y="1288544"/>
                </a:lnTo>
                <a:lnTo>
                  <a:pt x="2570918" y="1324174"/>
                </a:lnTo>
                <a:lnTo>
                  <a:pt x="2525019" y="1350250"/>
                </a:lnTo>
                <a:lnTo>
                  <a:pt x="2473270" y="1365186"/>
                </a:lnTo>
                <a:lnTo>
                  <a:pt x="2436304" y="1368171"/>
                </a:lnTo>
                <a:lnTo>
                  <a:pt x="228015" y="1368171"/>
                </a:lnTo>
                <a:lnTo>
                  <a:pt x="173219" y="1361543"/>
                </a:lnTo>
                <a:lnTo>
                  <a:pt x="123227" y="1342717"/>
                </a:lnTo>
                <a:lnTo>
                  <a:pt x="79624" y="1313280"/>
                </a:lnTo>
                <a:lnTo>
                  <a:pt x="43992" y="1274819"/>
                </a:lnTo>
                <a:lnTo>
                  <a:pt x="17918" y="1228921"/>
                </a:lnTo>
                <a:lnTo>
                  <a:pt x="2984" y="1177172"/>
                </a:lnTo>
                <a:lnTo>
                  <a:pt x="0" y="1140206"/>
                </a:lnTo>
                <a:lnTo>
                  <a:pt x="0" y="228092"/>
                </a:lnTo>
                <a:close/>
              </a:path>
            </a:pathLst>
          </a:custGeom>
          <a:noFill/>
          <a:ln w="25399">
            <a:solidFill>
              <a:srgbClr val="385D89"/>
            </a:solidFill>
            <a:round/>
            <a:headEnd/>
            <a:tailEnd/>
          </a:ln>
        </p:spPr>
        <p:txBody>
          <a:bodyPr lIns="0" tIns="0" rIns="0" bIns="0">
            <a:spAutoFit/>
          </a:bodyPr>
          <a:lstStyle/>
          <a:p>
            <a:endParaRPr lang="ru-RU"/>
          </a:p>
        </p:txBody>
      </p:sp>
      <p:sp>
        <p:nvSpPr>
          <p:cNvPr id="23562" name="object 18"/>
          <p:cNvSpPr>
            <a:spLocks noGrp="1"/>
          </p:cNvSpPr>
          <p:nvPr>
            <p:ph sz="half" idx="2"/>
          </p:nvPr>
        </p:nvSpPr>
        <p:spPr>
          <a:xfrm>
            <a:off x="79375" y="2362200"/>
            <a:ext cx="4645025" cy="4495800"/>
          </a:xfrm>
        </p:spPr>
        <p:txBody>
          <a:bodyPr/>
          <a:lstStyle/>
          <a:p>
            <a:pPr marL="385763" indent="0" algn="ctr" eaLnBrk="1" hangingPunct="1">
              <a:spcBef>
                <a:spcPct val="0"/>
              </a:spcBef>
              <a:buFontTx/>
              <a:buNone/>
            </a:pPr>
            <a:r>
              <a:rPr lang="ru-RU" smtClean="0">
                <a:latin typeface="Calibri" pitchFamily="34" charset="0"/>
              </a:rPr>
              <a:t>Глава 23 Налогового кодекса Российской Федерации</a:t>
            </a:r>
          </a:p>
          <a:p>
            <a:pPr marL="385763" indent="0" eaLnBrk="1" hangingPunct="1">
              <a:lnSpc>
                <a:spcPts val="500"/>
              </a:lnSpc>
              <a:spcBef>
                <a:spcPts val="13"/>
              </a:spcBef>
              <a:buFontTx/>
              <a:buNone/>
            </a:pPr>
            <a:endParaRPr lang="ru-RU" sz="500" smtClean="0">
              <a:latin typeface="Calibri" pitchFamily="34" charset="0"/>
            </a:endParaRPr>
          </a:p>
          <a:p>
            <a:pPr marL="385763" indent="0" eaLnBrk="1" hangingPunct="1">
              <a:lnSpc>
                <a:spcPts val="1000"/>
              </a:lnSpc>
              <a:spcBef>
                <a:spcPct val="0"/>
              </a:spcBef>
              <a:buFontTx/>
              <a:buNone/>
            </a:pPr>
            <a:endParaRPr lang="ru-RU" sz="1000" smtClean="0">
              <a:latin typeface="Calibri" pitchFamily="34" charset="0"/>
            </a:endParaRPr>
          </a:p>
          <a:p>
            <a:pPr marL="385763" indent="0" eaLnBrk="1" hangingPunct="1">
              <a:lnSpc>
                <a:spcPts val="4250"/>
              </a:lnSpc>
              <a:spcBef>
                <a:spcPct val="0"/>
              </a:spcBef>
              <a:buFontTx/>
              <a:buNone/>
            </a:pPr>
            <a:r>
              <a:rPr lang="ru-RU" sz="2800" u="sng" smtClean="0">
                <a:latin typeface="Calibri" pitchFamily="34" charset="0"/>
              </a:rPr>
              <a:t> Ставка  налога  </a:t>
            </a:r>
            <a:r>
              <a:rPr lang="ru-RU" sz="3600" smtClean="0">
                <a:solidFill>
                  <a:srgbClr val="C00000"/>
                </a:solidFill>
                <a:latin typeface="Calibri" pitchFamily="34" charset="0"/>
              </a:rPr>
              <a:t>13 </a:t>
            </a:r>
            <a:r>
              <a:rPr lang="ru-RU" sz="3600" smtClean="0">
                <a:latin typeface="Calibri" pitchFamily="34" charset="0"/>
              </a:rPr>
              <a:t>%</a:t>
            </a:r>
          </a:p>
          <a:p>
            <a:pPr marL="385763" indent="0" eaLnBrk="1" hangingPunct="1">
              <a:lnSpc>
                <a:spcPts val="2213"/>
              </a:lnSpc>
              <a:spcBef>
                <a:spcPct val="0"/>
              </a:spcBef>
              <a:buFontTx/>
              <a:buNone/>
            </a:pPr>
            <a:r>
              <a:rPr lang="ru-RU" sz="2400" smtClean="0">
                <a:solidFill>
                  <a:srgbClr val="CC0000"/>
                </a:solidFill>
                <a:latin typeface="Calibri" pitchFamily="34" charset="0"/>
              </a:rPr>
              <a:t>В отдельных случаях:</a:t>
            </a:r>
            <a:endParaRPr lang="ru-RU" sz="2400" smtClean="0">
              <a:latin typeface="Calibri" pitchFamily="34" charset="0"/>
            </a:endParaRPr>
          </a:p>
          <a:p>
            <a:pPr marL="385763" indent="0" eaLnBrk="1" hangingPunct="1">
              <a:spcBef>
                <a:spcPct val="0"/>
              </a:spcBef>
              <a:buFontTx/>
              <a:buNone/>
            </a:pPr>
            <a:r>
              <a:rPr lang="ru-RU" sz="2400" b="0" smtClean="0">
                <a:solidFill>
                  <a:srgbClr val="CC0000"/>
                </a:solidFill>
                <a:latin typeface="Wingdings" pitchFamily="2" charset="2"/>
              </a:rPr>
              <a:t></a:t>
            </a:r>
            <a:r>
              <a:rPr lang="ru-RU" sz="2400" smtClean="0">
                <a:solidFill>
                  <a:srgbClr val="CC0000"/>
                </a:solidFill>
                <a:latin typeface="Calibri" pitchFamily="34" charset="0"/>
              </a:rPr>
              <a:t>9% </a:t>
            </a:r>
            <a:r>
              <a:rPr lang="ru-RU" sz="1800" smtClean="0">
                <a:latin typeface="Calibri" pitchFamily="34" charset="0"/>
              </a:rPr>
              <a:t>- </a:t>
            </a:r>
            <a:r>
              <a:rPr lang="ru-RU" sz="1600" smtClean="0">
                <a:latin typeface="Calibri" pitchFamily="34" charset="0"/>
              </a:rPr>
              <a:t>в отношении доходов от долевого</a:t>
            </a:r>
          </a:p>
          <a:p>
            <a:pPr marL="385763" indent="0" eaLnBrk="1" hangingPunct="1">
              <a:spcBef>
                <a:spcPts val="50"/>
              </a:spcBef>
              <a:buFontTx/>
              <a:buNone/>
            </a:pPr>
            <a:r>
              <a:rPr lang="ru-RU" sz="1600" smtClean="0">
                <a:latin typeface="Calibri" pitchFamily="34" charset="0"/>
              </a:rPr>
              <a:t>участия в деятельности организаций, полученных в виде дивидендов;</a:t>
            </a:r>
          </a:p>
          <a:p>
            <a:pPr marL="385763" indent="0" eaLnBrk="1" hangingPunct="1">
              <a:lnSpc>
                <a:spcPts val="2825"/>
              </a:lnSpc>
              <a:spcBef>
                <a:spcPct val="0"/>
              </a:spcBef>
              <a:buFontTx/>
              <a:buNone/>
            </a:pPr>
            <a:r>
              <a:rPr lang="ru-RU" sz="2400" b="0" smtClean="0">
                <a:solidFill>
                  <a:srgbClr val="CC0000"/>
                </a:solidFill>
                <a:latin typeface="Wingdings" pitchFamily="2" charset="2"/>
              </a:rPr>
              <a:t></a:t>
            </a:r>
            <a:r>
              <a:rPr lang="ru-RU" sz="2400" smtClean="0">
                <a:solidFill>
                  <a:srgbClr val="CC0000"/>
                </a:solidFill>
                <a:latin typeface="Calibri" pitchFamily="34" charset="0"/>
              </a:rPr>
              <a:t>30% </a:t>
            </a:r>
            <a:r>
              <a:rPr lang="ru-RU" sz="1600" smtClean="0">
                <a:latin typeface="Calibri" pitchFamily="34" charset="0"/>
              </a:rPr>
              <a:t>- в отношении доходов, получаемых</a:t>
            </a:r>
          </a:p>
          <a:p>
            <a:pPr marL="385763" indent="0" eaLnBrk="1" hangingPunct="1">
              <a:spcBef>
                <a:spcPts val="50"/>
              </a:spcBef>
              <a:buFontTx/>
              <a:buNone/>
            </a:pPr>
            <a:r>
              <a:rPr lang="ru-RU" sz="1600" smtClean="0">
                <a:latin typeface="Calibri" pitchFamily="34" charset="0"/>
              </a:rPr>
              <a:t>физическими лицами – иностранными гражданами;</a:t>
            </a:r>
          </a:p>
          <a:p>
            <a:pPr marL="385763" indent="0" eaLnBrk="1" hangingPunct="1">
              <a:lnSpc>
                <a:spcPts val="2825"/>
              </a:lnSpc>
              <a:spcBef>
                <a:spcPct val="0"/>
              </a:spcBef>
              <a:buFontTx/>
              <a:buNone/>
            </a:pPr>
            <a:r>
              <a:rPr lang="ru-RU" sz="2400" b="0" smtClean="0">
                <a:solidFill>
                  <a:srgbClr val="CC0000"/>
                </a:solidFill>
                <a:latin typeface="Wingdings" pitchFamily="2" charset="2"/>
              </a:rPr>
              <a:t></a:t>
            </a:r>
            <a:r>
              <a:rPr lang="ru-RU" sz="2400" smtClean="0">
                <a:solidFill>
                  <a:srgbClr val="CC0000"/>
                </a:solidFill>
                <a:latin typeface="Calibri" pitchFamily="34" charset="0"/>
              </a:rPr>
              <a:t>35% </a:t>
            </a:r>
            <a:r>
              <a:rPr lang="ru-RU" sz="1600" smtClean="0">
                <a:latin typeface="Calibri" pitchFamily="34" charset="0"/>
              </a:rPr>
              <a:t>- в отношении стоимости полученных</a:t>
            </a:r>
          </a:p>
        </p:txBody>
      </p:sp>
      <p:sp>
        <p:nvSpPr>
          <p:cNvPr id="23563" name="object 22"/>
          <p:cNvSpPr txBox="1">
            <a:spLocks noChangeArrowheads="1"/>
          </p:cNvSpPr>
          <p:nvPr/>
        </p:nvSpPr>
        <p:spPr bwMode="auto">
          <a:xfrm>
            <a:off x="533400" y="6096000"/>
            <a:ext cx="1908175" cy="246063"/>
          </a:xfrm>
          <a:prstGeom prst="rect">
            <a:avLst/>
          </a:prstGeom>
          <a:noFill/>
          <a:ln w="9525">
            <a:noFill/>
            <a:miter lim="800000"/>
            <a:headEnd/>
            <a:tailEnd/>
          </a:ln>
        </p:spPr>
        <p:txBody>
          <a:bodyPr lIns="0" tIns="0" rIns="0" bIns="0">
            <a:spAutoFit/>
          </a:bodyPr>
          <a:lstStyle/>
          <a:p>
            <a:pPr marL="12700"/>
            <a:r>
              <a:rPr lang="ru-RU" sz="1600" b="1">
                <a:solidFill>
                  <a:srgbClr val="0000FF"/>
                </a:solidFill>
                <a:latin typeface="Calibri" pitchFamily="34" charset="0"/>
              </a:rPr>
              <a:t>выигрышей и призов</a:t>
            </a:r>
            <a:endParaRPr lang="ru-RU" sz="1600">
              <a:latin typeface="Calibri" pitchFamily="34" charset="0"/>
            </a:endParaRPr>
          </a:p>
        </p:txBody>
      </p:sp>
      <p:sp>
        <p:nvSpPr>
          <p:cNvPr id="24" name="Скругленный прямоугольник 23"/>
          <p:cNvSpPr/>
          <p:nvPr/>
        </p:nvSpPr>
        <p:spPr>
          <a:xfrm>
            <a:off x="3886200" y="685800"/>
            <a:ext cx="4267200" cy="1219200"/>
          </a:xfrm>
          <a:prstGeom prst="round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rgbClr val="FFFFFF"/>
                </a:solidFill>
              </a:rPr>
              <a:t>Является  источником налоговых доходов  </a:t>
            </a:r>
            <a:r>
              <a:rPr lang="ru-RU" sz="3600">
                <a:solidFill>
                  <a:srgbClr val="FFFFFF"/>
                </a:solidFill>
              </a:rPr>
              <a:t>4,0%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bject 2"/>
          <p:cNvSpPr>
            <a:spLocks noChangeArrowheads="1"/>
          </p:cNvSpPr>
          <p:nvPr/>
        </p:nvSpPr>
        <p:spPr bwMode="auto">
          <a:xfrm>
            <a:off x="174625" y="0"/>
            <a:ext cx="8942388" cy="1550988"/>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02" name="object 3"/>
          <p:cNvSpPr txBox="1">
            <a:spLocks noChangeArrowheads="1"/>
          </p:cNvSpPr>
          <p:nvPr/>
        </p:nvSpPr>
        <p:spPr bwMode="auto">
          <a:xfrm>
            <a:off x="114300" y="1320800"/>
            <a:ext cx="8788400" cy="696913"/>
          </a:xfrm>
          <a:prstGeom prst="rect">
            <a:avLst/>
          </a:prstGeom>
          <a:noFill/>
          <a:ln w="9525">
            <a:noFill/>
            <a:miter lim="800000"/>
            <a:headEnd/>
            <a:tailEnd/>
          </a:ln>
        </p:spPr>
        <p:txBody>
          <a:bodyPr lIns="0" tIns="0" rIns="0" bIns="0">
            <a:spAutoFit/>
          </a:bodyPr>
          <a:lstStyle/>
          <a:p>
            <a:pPr marL="12700"/>
            <a:r>
              <a:rPr lang="ru-RU" sz="2200" b="1">
                <a:solidFill>
                  <a:srgbClr val="0000FF"/>
                </a:solidFill>
                <a:latin typeface="Calibri" pitchFamily="34" charset="0"/>
              </a:rPr>
              <a:t>Межбюджетные трансферты </a:t>
            </a:r>
            <a:r>
              <a:rPr lang="ru-RU" sz="2200">
                <a:latin typeface="Calibri" pitchFamily="34" charset="0"/>
              </a:rPr>
              <a:t>– это денежные средства, перечисляемые из одного бюджета бюджетной системы Российской Федерации другому.</a:t>
            </a:r>
          </a:p>
        </p:txBody>
      </p:sp>
      <p:sp>
        <p:nvSpPr>
          <p:cNvPr id="25603" name="object 4"/>
          <p:cNvSpPr>
            <a:spLocks noChangeArrowheads="1"/>
          </p:cNvSpPr>
          <p:nvPr/>
        </p:nvSpPr>
        <p:spPr bwMode="auto">
          <a:xfrm>
            <a:off x="80963" y="2195513"/>
            <a:ext cx="8994775" cy="4572000"/>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04" name="object 5"/>
          <p:cNvSpPr>
            <a:spLocks/>
          </p:cNvSpPr>
          <p:nvPr/>
        </p:nvSpPr>
        <p:spPr bwMode="auto">
          <a:xfrm>
            <a:off x="106363" y="2276475"/>
            <a:ext cx="4445000" cy="647700"/>
          </a:xfrm>
          <a:custGeom>
            <a:avLst/>
            <a:gdLst>
              <a:gd name="T0" fmla="*/ 0 w 4443984"/>
              <a:gd name="T1" fmla="*/ 653510 h 646544"/>
              <a:gd name="T2" fmla="*/ 4450081 w 4443984"/>
              <a:gd name="T3" fmla="*/ 653510 h 646544"/>
              <a:gd name="T4" fmla="*/ 4450081 w 4443984"/>
              <a:gd name="T5" fmla="*/ 0 h 646544"/>
              <a:gd name="T6" fmla="*/ 0 w 4443984"/>
              <a:gd name="T7" fmla="*/ 0 h 646544"/>
              <a:gd name="T8" fmla="*/ 0 w 4443984"/>
              <a:gd name="T9" fmla="*/ 653510 h 646544"/>
              <a:gd name="T10" fmla="*/ 0 60000 65536"/>
              <a:gd name="T11" fmla="*/ 0 60000 65536"/>
              <a:gd name="T12" fmla="*/ 0 60000 65536"/>
              <a:gd name="T13" fmla="*/ 0 60000 65536"/>
              <a:gd name="T14" fmla="*/ 0 60000 65536"/>
              <a:gd name="T15" fmla="*/ 0 w 4443984"/>
              <a:gd name="T16" fmla="*/ 0 h 646544"/>
              <a:gd name="T17" fmla="*/ 4443984 w 4443984"/>
              <a:gd name="T18" fmla="*/ 646544 h 646544"/>
            </a:gdLst>
            <a:ahLst/>
            <a:cxnLst>
              <a:cxn ang="T10">
                <a:pos x="T0" y="T1"/>
              </a:cxn>
              <a:cxn ang="T11">
                <a:pos x="T2" y="T3"/>
              </a:cxn>
              <a:cxn ang="T12">
                <a:pos x="T4" y="T5"/>
              </a:cxn>
              <a:cxn ang="T13">
                <a:pos x="T6" y="T7"/>
              </a:cxn>
              <a:cxn ang="T14">
                <a:pos x="T8" y="T9"/>
              </a:cxn>
            </a:cxnLst>
            <a:rect l="T15" t="T16" r="T17" b="T18"/>
            <a:pathLst>
              <a:path w="4443984" h="646544">
                <a:moveTo>
                  <a:pt x="0" y="646544"/>
                </a:moveTo>
                <a:lnTo>
                  <a:pt x="4443984" y="646544"/>
                </a:lnTo>
                <a:lnTo>
                  <a:pt x="4443984" y="0"/>
                </a:lnTo>
                <a:lnTo>
                  <a:pt x="0" y="0"/>
                </a:lnTo>
                <a:lnTo>
                  <a:pt x="0" y="646544"/>
                </a:lnTo>
                <a:close/>
              </a:path>
            </a:pathLst>
          </a:custGeom>
          <a:solidFill>
            <a:srgbClr val="4F81BC"/>
          </a:solidFill>
          <a:ln w="9525">
            <a:noFill/>
            <a:round/>
            <a:headEnd/>
            <a:tailEnd/>
          </a:ln>
        </p:spPr>
        <p:txBody>
          <a:bodyPr lIns="0" tIns="0" rIns="0" bIns="0">
            <a:spAutoFit/>
          </a:bodyPr>
          <a:lstStyle/>
          <a:p>
            <a:endParaRPr lang="ru-RU"/>
          </a:p>
        </p:txBody>
      </p:sp>
      <p:sp>
        <p:nvSpPr>
          <p:cNvPr id="25605" name="object 6"/>
          <p:cNvSpPr>
            <a:spLocks/>
          </p:cNvSpPr>
          <p:nvPr/>
        </p:nvSpPr>
        <p:spPr bwMode="auto">
          <a:xfrm>
            <a:off x="4551363" y="2276475"/>
            <a:ext cx="4443412" cy="647700"/>
          </a:xfrm>
          <a:custGeom>
            <a:avLst/>
            <a:gdLst>
              <a:gd name="T0" fmla="*/ 0 w 4443984"/>
              <a:gd name="T1" fmla="*/ 653510 h 646544"/>
              <a:gd name="T2" fmla="*/ 4440552 w 4443984"/>
              <a:gd name="T3" fmla="*/ 653510 h 646544"/>
              <a:gd name="T4" fmla="*/ 4440552 w 4443984"/>
              <a:gd name="T5" fmla="*/ 0 h 646544"/>
              <a:gd name="T6" fmla="*/ 0 w 4443984"/>
              <a:gd name="T7" fmla="*/ 0 h 646544"/>
              <a:gd name="T8" fmla="*/ 0 w 4443984"/>
              <a:gd name="T9" fmla="*/ 653510 h 646544"/>
              <a:gd name="T10" fmla="*/ 0 60000 65536"/>
              <a:gd name="T11" fmla="*/ 0 60000 65536"/>
              <a:gd name="T12" fmla="*/ 0 60000 65536"/>
              <a:gd name="T13" fmla="*/ 0 60000 65536"/>
              <a:gd name="T14" fmla="*/ 0 60000 65536"/>
              <a:gd name="T15" fmla="*/ 0 w 4443984"/>
              <a:gd name="T16" fmla="*/ 0 h 646544"/>
              <a:gd name="T17" fmla="*/ 4443984 w 4443984"/>
              <a:gd name="T18" fmla="*/ 646544 h 646544"/>
            </a:gdLst>
            <a:ahLst/>
            <a:cxnLst>
              <a:cxn ang="T10">
                <a:pos x="T0" y="T1"/>
              </a:cxn>
              <a:cxn ang="T11">
                <a:pos x="T2" y="T3"/>
              </a:cxn>
              <a:cxn ang="T12">
                <a:pos x="T4" y="T5"/>
              </a:cxn>
              <a:cxn ang="T13">
                <a:pos x="T6" y="T7"/>
              </a:cxn>
              <a:cxn ang="T14">
                <a:pos x="T8" y="T9"/>
              </a:cxn>
            </a:cxnLst>
            <a:rect l="T15" t="T16" r="T17" b="T18"/>
            <a:pathLst>
              <a:path w="4443984" h="646544">
                <a:moveTo>
                  <a:pt x="0" y="646544"/>
                </a:moveTo>
                <a:lnTo>
                  <a:pt x="4443984" y="646544"/>
                </a:lnTo>
                <a:lnTo>
                  <a:pt x="4443984" y="0"/>
                </a:lnTo>
                <a:lnTo>
                  <a:pt x="0" y="0"/>
                </a:lnTo>
                <a:lnTo>
                  <a:pt x="0" y="646544"/>
                </a:lnTo>
                <a:close/>
              </a:path>
            </a:pathLst>
          </a:custGeom>
          <a:solidFill>
            <a:srgbClr val="4F81BC"/>
          </a:solidFill>
          <a:ln w="9525">
            <a:noFill/>
            <a:round/>
            <a:headEnd/>
            <a:tailEnd/>
          </a:ln>
        </p:spPr>
        <p:txBody>
          <a:bodyPr lIns="0" tIns="0" rIns="0" bIns="0">
            <a:spAutoFit/>
          </a:bodyPr>
          <a:lstStyle/>
          <a:p>
            <a:endParaRPr lang="ru-RU"/>
          </a:p>
        </p:txBody>
      </p:sp>
      <p:sp>
        <p:nvSpPr>
          <p:cNvPr id="25606" name="object 7"/>
          <p:cNvSpPr>
            <a:spLocks noChangeArrowheads="1"/>
          </p:cNvSpPr>
          <p:nvPr/>
        </p:nvSpPr>
        <p:spPr bwMode="auto">
          <a:xfrm>
            <a:off x="106363" y="2924175"/>
            <a:ext cx="4445000" cy="1130300"/>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07" name="object 8"/>
          <p:cNvSpPr>
            <a:spLocks noChangeArrowheads="1"/>
          </p:cNvSpPr>
          <p:nvPr/>
        </p:nvSpPr>
        <p:spPr bwMode="auto">
          <a:xfrm>
            <a:off x="4551363" y="2924175"/>
            <a:ext cx="4443412" cy="1130300"/>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08" name="object 9"/>
          <p:cNvSpPr>
            <a:spLocks noChangeArrowheads="1"/>
          </p:cNvSpPr>
          <p:nvPr/>
        </p:nvSpPr>
        <p:spPr bwMode="auto">
          <a:xfrm>
            <a:off x="106363" y="4054475"/>
            <a:ext cx="4445000" cy="1343025"/>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09" name="object 10"/>
          <p:cNvSpPr>
            <a:spLocks noChangeArrowheads="1"/>
          </p:cNvSpPr>
          <p:nvPr/>
        </p:nvSpPr>
        <p:spPr bwMode="auto">
          <a:xfrm>
            <a:off x="4551363" y="4054475"/>
            <a:ext cx="4443412" cy="1343025"/>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10" name="object 11"/>
          <p:cNvSpPr>
            <a:spLocks noChangeArrowheads="1"/>
          </p:cNvSpPr>
          <p:nvPr/>
        </p:nvSpPr>
        <p:spPr bwMode="auto">
          <a:xfrm>
            <a:off x="106363" y="5397500"/>
            <a:ext cx="4445000" cy="1344613"/>
          </a:xfrm>
          <a:prstGeom prst="rect">
            <a:avLst/>
          </a:prstGeom>
          <a:blipFill dpi="0" rotWithShape="1">
            <a:blip r:embed="rId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11" name="object 12"/>
          <p:cNvSpPr>
            <a:spLocks noChangeArrowheads="1"/>
          </p:cNvSpPr>
          <p:nvPr/>
        </p:nvSpPr>
        <p:spPr bwMode="auto">
          <a:xfrm>
            <a:off x="4551363" y="5397500"/>
            <a:ext cx="4443412" cy="1344613"/>
          </a:xfrm>
          <a:prstGeom prst="rect">
            <a:avLst/>
          </a:prstGeom>
          <a:blipFill dpi="0" rotWithShape="1">
            <a:blip r:embed="rId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12" name="object 13"/>
          <p:cNvSpPr>
            <a:spLocks/>
          </p:cNvSpPr>
          <p:nvPr/>
        </p:nvSpPr>
        <p:spPr bwMode="auto">
          <a:xfrm>
            <a:off x="4551363" y="2276475"/>
            <a:ext cx="0" cy="4465638"/>
          </a:xfrm>
          <a:custGeom>
            <a:avLst/>
            <a:gdLst>
              <a:gd name="T0" fmla="*/ 0 h 4464512"/>
              <a:gd name="T1" fmla="*/ 4471259 h 4464512"/>
              <a:gd name="T2" fmla="*/ 0 60000 65536"/>
              <a:gd name="T3" fmla="*/ 0 60000 65536"/>
              <a:gd name="T4" fmla="*/ 0 h 4464512"/>
              <a:gd name="T5" fmla="*/ 4464512 h 4464512"/>
            </a:gdLst>
            <a:ahLst/>
            <a:cxnLst>
              <a:cxn ang="T2">
                <a:pos x="0" y="T0"/>
              </a:cxn>
              <a:cxn ang="T3">
                <a:pos x="0" y="T1"/>
              </a:cxn>
            </a:cxnLst>
            <a:rect l="0" t="T4" r="0" b="T5"/>
            <a:pathLst>
              <a:path h="4464512">
                <a:moveTo>
                  <a:pt x="0" y="0"/>
                </a:moveTo>
                <a:lnTo>
                  <a:pt x="0" y="4464512"/>
                </a:lnTo>
              </a:path>
            </a:pathLst>
          </a:custGeom>
          <a:noFill/>
          <a:ln w="12700">
            <a:solidFill>
              <a:srgbClr val="000000"/>
            </a:solidFill>
            <a:round/>
            <a:headEnd/>
            <a:tailEnd/>
          </a:ln>
        </p:spPr>
        <p:txBody>
          <a:bodyPr lIns="0" tIns="0" rIns="0" bIns="0">
            <a:spAutoFit/>
          </a:bodyPr>
          <a:lstStyle/>
          <a:p>
            <a:endParaRPr lang="ru-RU"/>
          </a:p>
        </p:txBody>
      </p:sp>
      <p:sp>
        <p:nvSpPr>
          <p:cNvPr id="25613" name="object 14"/>
          <p:cNvSpPr txBox="1">
            <a:spLocks noChangeArrowheads="1"/>
          </p:cNvSpPr>
          <p:nvPr/>
        </p:nvSpPr>
        <p:spPr bwMode="auto">
          <a:xfrm>
            <a:off x="185738" y="2432050"/>
            <a:ext cx="4124325" cy="3952875"/>
          </a:xfrm>
          <a:prstGeom prst="rect">
            <a:avLst/>
          </a:prstGeom>
          <a:noFill/>
          <a:ln w="9525">
            <a:noFill/>
            <a:miter lim="800000"/>
            <a:headEnd/>
            <a:tailEnd/>
          </a:ln>
        </p:spPr>
        <p:txBody>
          <a:bodyPr lIns="0" tIns="0" rIns="0" bIns="0">
            <a:spAutoFit/>
          </a:bodyPr>
          <a:lstStyle/>
          <a:p>
            <a:pPr marL="173038"/>
            <a:r>
              <a:rPr lang="ru-RU" sz="2000" b="1">
                <a:solidFill>
                  <a:srgbClr val="FFFFFF"/>
                </a:solidFill>
                <a:latin typeface="Calibri" pitchFamily="34" charset="0"/>
              </a:rPr>
              <a:t>Виды межбюджетных трансфертов</a:t>
            </a:r>
            <a:endParaRPr lang="ru-RU" sz="20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lnSpc>
                <a:spcPts val="1400"/>
              </a:lnSpc>
            </a:pPr>
            <a:endParaRPr lang="ru-RU" sz="1400">
              <a:latin typeface="Calibri" pitchFamily="34" charset="0"/>
            </a:endParaRPr>
          </a:p>
          <a:p>
            <a:pPr marL="173038"/>
            <a:r>
              <a:rPr lang="ru-RU" sz="2000" b="1">
                <a:latin typeface="Calibri" pitchFamily="34" charset="0"/>
              </a:rPr>
              <a:t>Дотации (от лат. «Dotatio» - дар, пожертвование)</a:t>
            </a:r>
            <a:endParaRPr lang="ru-RU" sz="2000">
              <a:latin typeface="Calibri" pitchFamily="34" charset="0"/>
            </a:endParaRPr>
          </a:p>
          <a:p>
            <a:pPr marL="173038">
              <a:lnSpc>
                <a:spcPts val="900"/>
              </a:lnSpc>
              <a:spcBef>
                <a:spcPts val="50"/>
              </a:spcBef>
            </a:pPr>
            <a:endParaRPr lang="ru-RU" sz="9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r>
              <a:rPr lang="ru-RU" sz="2000" b="1">
                <a:latin typeface="Calibri" pitchFamily="34" charset="0"/>
              </a:rPr>
              <a:t>Субвенции (от лат. «Subvenire» -</a:t>
            </a:r>
            <a:endParaRPr lang="ru-RU" sz="2000">
              <a:latin typeface="Calibri" pitchFamily="34" charset="0"/>
            </a:endParaRPr>
          </a:p>
          <a:p>
            <a:pPr marL="173038"/>
            <a:r>
              <a:rPr lang="ru-RU" sz="2000" b="1">
                <a:latin typeface="Calibri" pitchFamily="34" charset="0"/>
              </a:rPr>
              <a:t>приходить на помощь)</a:t>
            </a:r>
            <a:endParaRPr lang="ru-RU" sz="2000">
              <a:latin typeface="Calibri" pitchFamily="34" charset="0"/>
            </a:endParaRPr>
          </a:p>
          <a:p>
            <a:pPr marL="173038">
              <a:lnSpc>
                <a:spcPts val="750"/>
              </a:lnSpc>
              <a:spcBef>
                <a:spcPts val="25"/>
              </a:spcBef>
            </a:pPr>
            <a:endParaRPr lang="ru-RU" sz="7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r>
              <a:rPr lang="ru-RU" sz="2000" b="1">
                <a:latin typeface="Calibri" pitchFamily="34" charset="0"/>
              </a:rPr>
              <a:t>Субсидии (от лат. «Subsidium» -</a:t>
            </a:r>
            <a:endParaRPr lang="ru-RU" sz="2000">
              <a:latin typeface="Calibri" pitchFamily="34" charset="0"/>
            </a:endParaRPr>
          </a:p>
          <a:p>
            <a:pPr marL="173038"/>
            <a:r>
              <a:rPr lang="ru-RU" sz="2000" b="1">
                <a:latin typeface="Calibri" pitchFamily="34" charset="0"/>
              </a:rPr>
              <a:t>поддержка)</a:t>
            </a:r>
            <a:endParaRPr lang="ru-RU" sz="2000">
              <a:latin typeface="Calibri" pitchFamily="34" charset="0"/>
            </a:endParaRPr>
          </a:p>
        </p:txBody>
      </p:sp>
      <p:sp>
        <p:nvSpPr>
          <p:cNvPr id="25614" name="object 15"/>
          <p:cNvSpPr txBox="1">
            <a:spLocks noChangeArrowheads="1"/>
          </p:cNvSpPr>
          <p:nvPr/>
        </p:nvSpPr>
        <p:spPr bwMode="auto">
          <a:xfrm>
            <a:off x="4646613" y="2432050"/>
            <a:ext cx="4329112" cy="4124325"/>
          </a:xfrm>
          <a:prstGeom prst="rect">
            <a:avLst/>
          </a:prstGeom>
          <a:noFill/>
          <a:ln w="9525">
            <a:noFill/>
            <a:miter lim="800000"/>
            <a:headEnd/>
            <a:tailEnd/>
          </a:ln>
        </p:spPr>
        <p:txBody>
          <a:bodyPr lIns="0" tIns="0" rIns="0" bIns="0">
            <a:spAutoFit/>
          </a:bodyPr>
          <a:lstStyle/>
          <a:p>
            <a:pPr algn="ctr"/>
            <a:r>
              <a:rPr lang="ru-RU" sz="2000" b="1">
                <a:solidFill>
                  <a:srgbClr val="FFFFFF"/>
                </a:solidFill>
                <a:latin typeface="Calibri" pitchFamily="34" charset="0"/>
              </a:rPr>
              <a:t>Определение</a:t>
            </a:r>
            <a:endParaRPr lang="ru-RU" sz="2000">
              <a:latin typeface="Calibri" pitchFamily="34" charset="0"/>
            </a:endParaRPr>
          </a:p>
          <a:p>
            <a:pPr>
              <a:lnSpc>
                <a:spcPts val="1000"/>
              </a:lnSpc>
            </a:pPr>
            <a:endParaRPr lang="ru-RU" sz="1000">
              <a:latin typeface="Calibri" pitchFamily="34" charset="0"/>
            </a:endParaRPr>
          </a:p>
          <a:p>
            <a:pPr>
              <a:lnSpc>
                <a:spcPts val="1000"/>
              </a:lnSpc>
            </a:pPr>
            <a:endParaRPr lang="ru-RU" sz="1000">
              <a:latin typeface="Calibri" pitchFamily="34" charset="0"/>
            </a:endParaRPr>
          </a:p>
          <a:p>
            <a:pPr>
              <a:lnSpc>
                <a:spcPts val="1300"/>
              </a:lnSpc>
              <a:spcBef>
                <a:spcPts val="63"/>
              </a:spcBef>
            </a:pPr>
            <a:endParaRPr lang="ru-RU" sz="1300">
              <a:latin typeface="Calibri" pitchFamily="34" charset="0"/>
            </a:endParaRPr>
          </a:p>
          <a:p>
            <a:pPr algn="ctr"/>
            <a:r>
              <a:rPr lang="ru-RU" sz="2000">
                <a:latin typeface="Calibri" pitchFamily="34" charset="0"/>
              </a:rPr>
              <a:t>Предоставляются без определения конкретной цели их использования</a:t>
            </a:r>
          </a:p>
          <a:p>
            <a:pPr>
              <a:lnSpc>
                <a:spcPts val="900"/>
              </a:lnSpc>
              <a:spcBef>
                <a:spcPts val="25"/>
              </a:spcBef>
            </a:pPr>
            <a:endParaRPr lang="ru-RU" sz="900">
              <a:latin typeface="Calibri" pitchFamily="34" charset="0"/>
            </a:endParaRPr>
          </a:p>
          <a:p>
            <a:pPr>
              <a:lnSpc>
                <a:spcPts val="1000"/>
              </a:lnSpc>
            </a:pPr>
            <a:endParaRPr lang="ru-RU" sz="1000">
              <a:latin typeface="Calibri" pitchFamily="34" charset="0"/>
            </a:endParaRPr>
          </a:p>
          <a:p>
            <a:pPr>
              <a:lnSpc>
                <a:spcPts val="1000"/>
              </a:lnSpc>
            </a:pPr>
            <a:endParaRPr lang="ru-RU" sz="1000">
              <a:latin typeface="Calibri" pitchFamily="34" charset="0"/>
            </a:endParaRPr>
          </a:p>
          <a:p>
            <a:pPr>
              <a:lnSpc>
                <a:spcPts val="1000"/>
              </a:lnSpc>
            </a:pPr>
            <a:endParaRPr lang="ru-RU" sz="1000">
              <a:latin typeface="Calibri" pitchFamily="34" charset="0"/>
            </a:endParaRPr>
          </a:p>
          <a:p>
            <a:pPr algn="ctr"/>
            <a:r>
              <a:rPr lang="ru-RU" sz="2000">
                <a:latin typeface="Calibri" pitchFamily="34" charset="0"/>
              </a:rPr>
              <a:t>Предоставляются на финансирование</a:t>
            </a:r>
          </a:p>
          <a:p>
            <a:pPr algn="ctr"/>
            <a:r>
              <a:rPr lang="ru-RU" sz="2000">
                <a:latin typeface="Calibri" pitchFamily="34" charset="0"/>
              </a:rPr>
              <a:t>«переданных» другим публично-</a:t>
            </a:r>
          </a:p>
          <a:p>
            <a:pPr algn="ctr"/>
            <a:r>
              <a:rPr lang="ru-RU" sz="2000">
                <a:latin typeface="Calibri" pitchFamily="34" charset="0"/>
              </a:rPr>
              <a:t>правовым образованиям полномочий</a:t>
            </a:r>
          </a:p>
          <a:p>
            <a:pPr>
              <a:lnSpc>
                <a:spcPts val="1000"/>
              </a:lnSpc>
            </a:pPr>
            <a:endParaRPr lang="ru-RU" sz="1000">
              <a:latin typeface="Calibri" pitchFamily="34" charset="0"/>
            </a:endParaRPr>
          </a:p>
          <a:p>
            <a:pPr>
              <a:lnSpc>
                <a:spcPts val="1000"/>
              </a:lnSpc>
            </a:pPr>
            <a:endParaRPr lang="ru-RU" sz="1000">
              <a:latin typeface="Calibri" pitchFamily="34" charset="0"/>
            </a:endParaRPr>
          </a:p>
          <a:p>
            <a:pPr>
              <a:lnSpc>
                <a:spcPts val="1300"/>
              </a:lnSpc>
              <a:spcBef>
                <a:spcPts val="75"/>
              </a:spcBef>
            </a:pPr>
            <a:endParaRPr lang="ru-RU" sz="1300">
              <a:latin typeface="Calibri" pitchFamily="34" charset="0"/>
            </a:endParaRPr>
          </a:p>
          <a:p>
            <a:pPr algn="ctr"/>
            <a:r>
              <a:rPr lang="ru-RU" sz="2000">
                <a:latin typeface="Calibri" pitchFamily="34" charset="0"/>
              </a:rPr>
              <a:t>Предоставляются на условиях долевого</a:t>
            </a:r>
          </a:p>
          <a:p>
            <a:pPr algn="ctr"/>
            <a:r>
              <a:rPr lang="ru-RU" sz="2000">
                <a:latin typeface="Calibri" pitchFamily="34" charset="0"/>
              </a:rPr>
              <a:t>софинансирования расходов других</a:t>
            </a:r>
          </a:p>
          <a:p>
            <a:pPr algn="ctr"/>
            <a:r>
              <a:rPr lang="ru-RU" sz="2000">
                <a:latin typeface="Calibri" pitchFamily="34" charset="0"/>
              </a:rPr>
              <a:t>бюджетов</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object 4"/>
          <p:cNvSpPr>
            <a:spLocks noChangeArrowheads="1"/>
          </p:cNvSpPr>
          <p:nvPr/>
        </p:nvSpPr>
        <p:spPr bwMode="auto">
          <a:xfrm>
            <a:off x="0" y="1960563"/>
            <a:ext cx="6434138" cy="3597275"/>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26" name="object 5"/>
          <p:cNvSpPr>
            <a:spLocks noChangeArrowheads="1"/>
          </p:cNvSpPr>
          <p:nvPr/>
        </p:nvSpPr>
        <p:spPr bwMode="auto">
          <a:xfrm>
            <a:off x="1217613" y="2233613"/>
            <a:ext cx="5003800" cy="2462212"/>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27" name="object 6"/>
          <p:cNvSpPr>
            <a:spLocks noChangeArrowheads="1"/>
          </p:cNvSpPr>
          <p:nvPr/>
        </p:nvSpPr>
        <p:spPr bwMode="auto">
          <a:xfrm>
            <a:off x="3359150" y="2432050"/>
            <a:ext cx="2830513" cy="1784350"/>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28" name="object 11"/>
          <p:cNvSpPr txBox="1">
            <a:spLocks noChangeArrowheads="1"/>
          </p:cNvSpPr>
          <p:nvPr/>
        </p:nvSpPr>
        <p:spPr bwMode="auto">
          <a:xfrm>
            <a:off x="1600200" y="2971800"/>
            <a:ext cx="1676400" cy="738664"/>
          </a:xfrm>
          <a:prstGeom prst="rect">
            <a:avLst/>
          </a:prstGeom>
          <a:noFill/>
          <a:ln w="9525">
            <a:noFill/>
            <a:miter lim="800000"/>
            <a:headEnd/>
            <a:tailEnd/>
          </a:ln>
        </p:spPr>
        <p:txBody>
          <a:bodyPr lIns="0" tIns="0" rIns="0" bIns="0">
            <a:spAutoFit/>
          </a:bodyPr>
          <a:lstStyle/>
          <a:p>
            <a:pPr marL="12700"/>
            <a:r>
              <a:rPr lang="ru-RU" sz="2400" dirty="0" smtClean="0">
                <a:solidFill>
                  <a:schemeClr val="bg1"/>
                </a:solidFill>
              </a:rPr>
              <a:t>1891,5</a:t>
            </a:r>
            <a:endParaRPr lang="ru-RU" sz="2400" dirty="0">
              <a:solidFill>
                <a:schemeClr val="bg1"/>
              </a:solidFill>
            </a:endParaRPr>
          </a:p>
          <a:p>
            <a:pPr marL="12700"/>
            <a:r>
              <a:rPr lang="ru-RU" sz="2400" b="1" dirty="0" smtClean="0">
                <a:solidFill>
                  <a:srgbClr val="FFFFFF"/>
                </a:solidFill>
                <a:latin typeface="Calibri" pitchFamily="34" charset="0"/>
              </a:rPr>
              <a:t>(27,4%)</a:t>
            </a:r>
            <a:endParaRPr lang="ru-RU" sz="2400" dirty="0">
              <a:latin typeface="Calibri" pitchFamily="34" charset="0"/>
            </a:endParaRPr>
          </a:p>
        </p:txBody>
      </p:sp>
      <p:sp>
        <p:nvSpPr>
          <p:cNvPr id="26629" name="object 16"/>
          <p:cNvSpPr txBox="1">
            <a:spLocks noChangeArrowheads="1"/>
          </p:cNvSpPr>
          <p:nvPr/>
        </p:nvSpPr>
        <p:spPr bwMode="auto">
          <a:xfrm>
            <a:off x="152400" y="3048000"/>
            <a:ext cx="1219200" cy="701675"/>
          </a:xfrm>
          <a:prstGeom prst="rect">
            <a:avLst/>
          </a:prstGeom>
          <a:noFill/>
          <a:ln w="9525">
            <a:noFill/>
            <a:miter lim="800000"/>
            <a:headEnd/>
            <a:tailEnd/>
          </a:ln>
        </p:spPr>
        <p:txBody>
          <a:bodyPr lIns="0" tIns="0" rIns="0" bIns="0">
            <a:spAutoFit/>
          </a:bodyPr>
          <a:lstStyle/>
          <a:p>
            <a:pPr algn="ctr"/>
            <a:r>
              <a:rPr lang="ru-RU" sz="2300" b="1" dirty="0" smtClean="0">
                <a:solidFill>
                  <a:srgbClr val="FFFFFF"/>
                </a:solidFill>
                <a:latin typeface="Calibri" pitchFamily="34" charset="0"/>
              </a:rPr>
              <a:t>6904,5</a:t>
            </a:r>
            <a:endParaRPr lang="ru-RU" sz="2300" dirty="0">
              <a:latin typeface="Calibri" pitchFamily="34" charset="0"/>
            </a:endParaRPr>
          </a:p>
          <a:p>
            <a:pPr algn="ctr"/>
            <a:r>
              <a:rPr lang="ru-RU" sz="2300" b="1" dirty="0">
                <a:solidFill>
                  <a:srgbClr val="FFFFFF"/>
                </a:solidFill>
                <a:latin typeface="Calibri" pitchFamily="34" charset="0"/>
              </a:rPr>
              <a:t>(100%)</a:t>
            </a:r>
            <a:endParaRPr lang="ru-RU" sz="2300" dirty="0">
              <a:latin typeface="Calibri" pitchFamily="34" charset="0"/>
            </a:endParaRPr>
          </a:p>
        </p:txBody>
      </p:sp>
      <p:sp>
        <p:nvSpPr>
          <p:cNvPr id="26630" name="object 17"/>
          <p:cNvSpPr>
            <a:spLocks noChangeArrowheads="1"/>
          </p:cNvSpPr>
          <p:nvPr/>
        </p:nvSpPr>
        <p:spPr bwMode="auto">
          <a:xfrm>
            <a:off x="4676775" y="2767013"/>
            <a:ext cx="1471613" cy="930275"/>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31" name="object 18"/>
          <p:cNvSpPr txBox="1">
            <a:spLocks noChangeArrowheads="1"/>
          </p:cNvSpPr>
          <p:nvPr/>
        </p:nvSpPr>
        <p:spPr bwMode="auto">
          <a:xfrm>
            <a:off x="7734300" y="866775"/>
            <a:ext cx="1282700" cy="277813"/>
          </a:xfrm>
          <a:prstGeom prst="rect">
            <a:avLst/>
          </a:prstGeom>
          <a:noFill/>
          <a:ln w="9525">
            <a:noFill/>
            <a:miter lim="800000"/>
            <a:headEnd/>
            <a:tailEnd/>
          </a:ln>
        </p:spPr>
        <p:txBody>
          <a:bodyPr lIns="0" tIns="0" rIns="0" bIns="0">
            <a:spAutoFit/>
          </a:bodyPr>
          <a:lstStyle/>
          <a:p>
            <a:pPr marL="12700"/>
            <a:r>
              <a:rPr lang="ru-RU" b="1" i="1">
                <a:latin typeface="Calibri" pitchFamily="34" charset="0"/>
              </a:rPr>
              <a:t>Тыс. рублей</a:t>
            </a:r>
            <a:endParaRPr lang="ru-RU">
              <a:latin typeface="Calibri" pitchFamily="34" charset="0"/>
            </a:endParaRPr>
          </a:p>
        </p:txBody>
      </p:sp>
      <p:sp>
        <p:nvSpPr>
          <p:cNvPr id="26632" name="object 23"/>
          <p:cNvSpPr txBox="1">
            <a:spLocks noChangeArrowheads="1"/>
          </p:cNvSpPr>
          <p:nvPr/>
        </p:nvSpPr>
        <p:spPr bwMode="auto">
          <a:xfrm>
            <a:off x="5029200" y="2895600"/>
            <a:ext cx="838200" cy="549275"/>
          </a:xfrm>
          <a:prstGeom prst="rect">
            <a:avLst/>
          </a:prstGeom>
          <a:noFill/>
          <a:ln w="9525">
            <a:noFill/>
            <a:miter lim="800000"/>
            <a:headEnd/>
            <a:tailEnd/>
          </a:ln>
        </p:spPr>
        <p:txBody>
          <a:bodyPr lIns="0" tIns="0" rIns="0" bIns="0">
            <a:spAutoFit/>
          </a:bodyPr>
          <a:lstStyle/>
          <a:p>
            <a:pPr marL="12700"/>
            <a:r>
              <a:rPr lang="ru-RU" b="1" dirty="0">
                <a:solidFill>
                  <a:srgbClr val="FFFFFF"/>
                </a:solidFill>
                <a:latin typeface="Calibri" pitchFamily="34" charset="0"/>
              </a:rPr>
              <a:t> </a:t>
            </a:r>
            <a:r>
              <a:rPr lang="ru-RU" b="1" dirty="0" smtClean="0">
                <a:solidFill>
                  <a:srgbClr val="FFFFFF"/>
                </a:solidFill>
                <a:latin typeface="Calibri" pitchFamily="34" charset="0"/>
              </a:rPr>
              <a:t>64,0</a:t>
            </a:r>
            <a:endParaRPr lang="ru-RU" dirty="0">
              <a:latin typeface="Calibri" pitchFamily="34" charset="0"/>
            </a:endParaRPr>
          </a:p>
          <a:p>
            <a:pPr marL="12700"/>
            <a:r>
              <a:rPr lang="ru-RU" b="1" dirty="0">
                <a:solidFill>
                  <a:srgbClr val="FFFFFF"/>
                </a:solidFill>
                <a:latin typeface="Calibri" pitchFamily="34" charset="0"/>
              </a:rPr>
              <a:t>(</a:t>
            </a:r>
            <a:r>
              <a:rPr lang="ru-RU" b="1" dirty="0" smtClean="0">
                <a:solidFill>
                  <a:srgbClr val="FFFFFF"/>
                </a:solidFill>
                <a:latin typeface="Calibri" pitchFamily="34" charset="0"/>
              </a:rPr>
              <a:t>0,</a:t>
            </a:r>
            <a:r>
              <a:rPr lang="ru-RU" b="1" dirty="0">
                <a:solidFill>
                  <a:srgbClr val="FFFFFF"/>
                </a:solidFill>
                <a:latin typeface="Calibri" pitchFamily="34" charset="0"/>
              </a:rPr>
              <a:t>9</a:t>
            </a:r>
            <a:r>
              <a:rPr lang="ru-RU" b="1" dirty="0" smtClean="0">
                <a:solidFill>
                  <a:srgbClr val="FFFFFF"/>
                </a:solidFill>
                <a:latin typeface="Calibri" pitchFamily="34" charset="0"/>
              </a:rPr>
              <a:t>%)</a:t>
            </a:r>
            <a:endParaRPr lang="ru-RU" dirty="0">
              <a:latin typeface="Calibri" pitchFamily="34" charset="0"/>
            </a:endParaRPr>
          </a:p>
        </p:txBody>
      </p:sp>
      <p:sp>
        <p:nvSpPr>
          <p:cNvPr id="26633" name="object 24"/>
          <p:cNvSpPr>
            <a:spLocks noChangeArrowheads="1"/>
          </p:cNvSpPr>
          <p:nvPr/>
        </p:nvSpPr>
        <p:spPr bwMode="auto">
          <a:xfrm>
            <a:off x="4530725" y="5622925"/>
            <a:ext cx="1524000" cy="366713"/>
          </a:xfrm>
          <a:prstGeom prst="rect">
            <a:avLst/>
          </a:prstGeom>
          <a:blipFill dpi="0" rotWithShape="1">
            <a:blip r:embed="rId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34" name="object 25"/>
          <p:cNvSpPr>
            <a:spLocks noChangeArrowheads="1"/>
          </p:cNvSpPr>
          <p:nvPr/>
        </p:nvSpPr>
        <p:spPr bwMode="auto">
          <a:xfrm>
            <a:off x="4379913" y="5100638"/>
            <a:ext cx="1824037" cy="854075"/>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35" name="object 26"/>
          <p:cNvSpPr>
            <a:spLocks noChangeArrowheads="1"/>
          </p:cNvSpPr>
          <p:nvPr/>
        </p:nvSpPr>
        <p:spPr bwMode="auto">
          <a:xfrm>
            <a:off x="4356100" y="5103813"/>
            <a:ext cx="1931988" cy="923925"/>
          </a:xfrm>
          <a:prstGeom prst="rect">
            <a:avLst/>
          </a:prstGeom>
          <a:blipFill dpi="0" rotWithShape="1">
            <a:blip r:embed="rId8"/>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36" name="object 27"/>
          <p:cNvSpPr>
            <a:spLocks noChangeArrowheads="1"/>
          </p:cNvSpPr>
          <p:nvPr/>
        </p:nvSpPr>
        <p:spPr bwMode="auto">
          <a:xfrm>
            <a:off x="4427538" y="5126038"/>
            <a:ext cx="1728787" cy="757237"/>
          </a:xfrm>
          <a:prstGeom prst="rect">
            <a:avLst/>
          </a:prstGeom>
          <a:blipFill dpi="0" rotWithShape="1">
            <a:blip r:embed="rId9"/>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37" name="object 28"/>
          <p:cNvSpPr>
            <a:spLocks/>
          </p:cNvSpPr>
          <p:nvPr/>
        </p:nvSpPr>
        <p:spPr bwMode="auto">
          <a:xfrm>
            <a:off x="4427538" y="5126038"/>
            <a:ext cx="1728787" cy="757237"/>
          </a:xfrm>
          <a:custGeom>
            <a:avLst/>
            <a:gdLst>
              <a:gd name="T0" fmla="*/ 0 w 1728215"/>
              <a:gd name="T1" fmla="*/ 753374 h 758012"/>
              <a:gd name="T2" fmla="*/ 1731650 w 1728215"/>
              <a:gd name="T3" fmla="*/ 753374 h 758012"/>
              <a:gd name="T4" fmla="*/ 1731650 w 1728215"/>
              <a:gd name="T5" fmla="*/ 0 h 758012"/>
              <a:gd name="T6" fmla="*/ 0 w 1728215"/>
              <a:gd name="T7" fmla="*/ 0 h 758012"/>
              <a:gd name="T8" fmla="*/ 0 w 1728215"/>
              <a:gd name="T9" fmla="*/ 753374 h 758012"/>
              <a:gd name="T10" fmla="*/ 0 60000 65536"/>
              <a:gd name="T11" fmla="*/ 0 60000 65536"/>
              <a:gd name="T12" fmla="*/ 0 60000 65536"/>
              <a:gd name="T13" fmla="*/ 0 60000 65536"/>
              <a:gd name="T14" fmla="*/ 0 60000 65536"/>
              <a:gd name="T15" fmla="*/ 0 w 1728215"/>
              <a:gd name="T16" fmla="*/ 0 h 758012"/>
              <a:gd name="T17" fmla="*/ 1728215 w 1728215"/>
              <a:gd name="T18" fmla="*/ 758012 h 758012"/>
            </a:gdLst>
            <a:ahLst/>
            <a:cxnLst>
              <a:cxn ang="T10">
                <a:pos x="T0" y="T1"/>
              </a:cxn>
              <a:cxn ang="T11">
                <a:pos x="T2" y="T3"/>
              </a:cxn>
              <a:cxn ang="T12">
                <a:pos x="T4" y="T5"/>
              </a:cxn>
              <a:cxn ang="T13">
                <a:pos x="T6" y="T7"/>
              </a:cxn>
              <a:cxn ang="T14">
                <a:pos x="T8" y="T9"/>
              </a:cxn>
            </a:cxnLst>
            <a:rect l="T15" t="T16" r="T17" b="T18"/>
            <a:pathLst>
              <a:path w="1728215" h="758012">
                <a:moveTo>
                  <a:pt x="0" y="758012"/>
                </a:moveTo>
                <a:lnTo>
                  <a:pt x="1728215" y="758012"/>
                </a:lnTo>
                <a:lnTo>
                  <a:pt x="1728215" y="0"/>
                </a:lnTo>
                <a:lnTo>
                  <a:pt x="0" y="0"/>
                </a:lnTo>
                <a:lnTo>
                  <a:pt x="0" y="758012"/>
                </a:lnTo>
                <a:close/>
              </a:path>
            </a:pathLst>
          </a:custGeom>
          <a:noFill/>
          <a:ln w="9525">
            <a:solidFill>
              <a:srgbClr val="BD4A47"/>
            </a:solidFill>
            <a:round/>
            <a:headEnd/>
            <a:tailEnd/>
          </a:ln>
        </p:spPr>
        <p:txBody>
          <a:bodyPr lIns="0" tIns="0" rIns="0" bIns="0">
            <a:spAutoFit/>
          </a:bodyPr>
          <a:lstStyle/>
          <a:p>
            <a:endParaRPr lang="ru-RU"/>
          </a:p>
        </p:txBody>
      </p:sp>
      <p:sp>
        <p:nvSpPr>
          <p:cNvPr id="26638" name="object 29"/>
          <p:cNvSpPr>
            <a:spLocks noChangeArrowheads="1"/>
          </p:cNvSpPr>
          <p:nvPr/>
        </p:nvSpPr>
        <p:spPr bwMode="auto">
          <a:xfrm>
            <a:off x="3540125" y="1341438"/>
            <a:ext cx="1778000" cy="365125"/>
          </a:xfrm>
          <a:prstGeom prst="rect">
            <a:avLst/>
          </a:prstGeom>
          <a:blipFill dpi="0" rotWithShape="1">
            <a:blip r:embed="rId10"/>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39" name="object 30"/>
          <p:cNvSpPr>
            <a:spLocks noChangeArrowheads="1"/>
          </p:cNvSpPr>
          <p:nvPr/>
        </p:nvSpPr>
        <p:spPr bwMode="auto">
          <a:xfrm>
            <a:off x="3371850" y="811213"/>
            <a:ext cx="2111375" cy="852487"/>
          </a:xfrm>
          <a:prstGeom prst="rect">
            <a:avLst/>
          </a:prstGeom>
          <a:blipFill dpi="0" rotWithShape="1">
            <a:blip r:embed="rId11"/>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40" name="object 31"/>
          <p:cNvSpPr>
            <a:spLocks noChangeArrowheads="1"/>
          </p:cNvSpPr>
          <p:nvPr/>
        </p:nvSpPr>
        <p:spPr bwMode="auto">
          <a:xfrm>
            <a:off x="3351213" y="814388"/>
            <a:ext cx="2209800" cy="922337"/>
          </a:xfrm>
          <a:prstGeom prst="rect">
            <a:avLst/>
          </a:prstGeom>
          <a:blipFill dpi="0" rotWithShape="1">
            <a:blip r:embed="rId1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41" name="object 32"/>
          <p:cNvSpPr>
            <a:spLocks noChangeArrowheads="1"/>
          </p:cNvSpPr>
          <p:nvPr/>
        </p:nvSpPr>
        <p:spPr bwMode="auto">
          <a:xfrm>
            <a:off x="3419475" y="835025"/>
            <a:ext cx="2016125" cy="758825"/>
          </a:xfrm>
          <a:prstGeom prst="rect">
            <a:avLst/>
          </a:prstGeom>
          <a:blipFill dpi="0" rotWithShape="1">
            <a:blip r:embed="rId1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42" name="object 33"/>
          <p:cNvSpPr>
            <a:spLocks/>
          </p:cNvSpPr>
          <p:nvPr/>
        </p:nvSpPr>
        <p:spPr bwMode="auto">
          <a:xfrm>
            <a:off x="3419475" y="835025"/>
            <a:ext cx="2016125" cy="758825"/>
          </a:xfrm>
          <a:custGeom>
            <a:avLst/>
            <a:gdLst>
              <a:gd name="T0" fmla="*/ 0 w 2016252"/>
              <a:gd name="T1" fmla="*/ 762903 h 758012"/>
              <a:gd name="T2" fmla="*/ 2015490 w 2016252"/>
              <a:gd name="T3" fmla="*/ 762903 h 758012"/>
              <a:gd name="T4" fmla="*/ 2015490 w 2016252"/>
              <a:gd name="T5" fmla="*/ 0 h 758012"/>
              <a:gd name="T6" fmla="*/ 0 w 2016252"/>
              <a:gd name="T7" fmla="*/ 0 h 758012"/>
              <a:gd name="T8" fmla="*/ 0 w 2016252"/>
              <a:gd name="T9" fmla="*/ 762903 h 758012"/>
              <a:gd name="T10" fmla="*/ 0 60000 65536"/>
              <a:gd name="T11" fmla="*/ 0 60000 65536"/>
              <a:gd name="T12" fmla="*/ 0 60000 65536"/>
              <a:gd name="T13" fmla="*/ 0 60000 65536"/>
              <a:gd name="T14" fmla="*/ 0 60000 65536"/>
              <a:gd name="T15" fmla="*/ 0 w 2016252"/>
              <a:gd name="T16" fmla="*/ 0 h 758012"/>
              <a:gd name="T17" fmla="*/ 2016252 w 2016252"/>
              <a:gd name="T18" fmla="*/ 758012 h 758012"/>
            </a:gdLst>
            <a:ahLst/>
            <a:cxnLst>
              <a:cxn ang="T10">
                <a:pos x="T0" y="T1"/>
              </a:cxn>
              <a:cxn ang="T11">
                <a:pos x="T2" y="T3"/>
              </a:cxn>
              <a:cxn ang="T12">
                <a:pos x="T4" y="T5"/>
              </a:cxn>
              <a:cxn ang="T13">
                <a:pos x="T6" y="T7"/>
              </a:cxn>
              <a:cxn ang="T14">
                <a:pos x="T8" y="T9"/>
              </a:cxn>
            </a:cxnLst>
            <a:rect l="T15" t="T16" r="T17" b="T18"/>
            <a:pathLst>
              <a:path w="2016252" h="758012">
                <a:moveTo>
                  <a:pt x="0" y="758012"/>
                </a:moveTo>
                <a:lnTo>
                  <a:pt x="2016252" y="758012"/>
                </a:lnTo>
                <a:lnTo>
                  <a:pt x="2016252" y="0"/>
                </a:lnTo>
                <a:lnTo>
                  <a:pt x="0" y="0"/>
                </a:lnTo>
                <a:lnTo>
                  <a:pt x="0" y="758012"/>
                </a:lnTo>
                <a:close/>
              </a:path>
            </a:pathLst>
          </a:custGeom>
          <a:noFill/>
          <a:ln w="9525">
            <a:solidFill>
              <a:srgbClr val="E36C09"/>
            </a:solidFill>
            <a:round/>
            <a:headEnd/>
            <a:tailEnd/>
          </a:ln>
        </p:spPr>
        <p:txBody>
          <a:bodyPr lIns="0" tIns="0" rIns="0" bIns="0">
            <a:spAutoFit/>
          </a:bodyPr>
          <a:lstStyle/>
          <a:p>
            <a:endParaRPr lang="ru-RU"/>
          </a:p>
        </p:txBody>
      </p:sp>
      <p:sp>
        <p:nvSpPr>
          <p:cNvPr id="26643" name="object 34"/>
          <p:cNvSpPr>
            <a:spLocks/>
          </p:cNvSpPr>
          <p:nvPr/>
        </p:nvSpPr>
        <p:spPr bwMode="auto">
          <a:xfrm>
            <a:off x="4391025" y="1593850"/>
            <a:ext cx="76200" cy="1042988"/>
          </a:xfrm>
          <a:custGeom>
            <a:avLst/>
            <a:gdLst>
              <a:gd name="T0" fmla="*/ 43053 w 76200"/>
              <a:gd name="T1" fmla="*/ 12670 h 1043431"/>
              <a:gd name="T2" fmla="*/ 30353 w 76200"/>
              <a:gd name="T3" fmla="*/ 38004 h 1043431"/>
              <a:gd name="T4" fmla="*/ 30353 w 76200"/>
              <a:gd name="T5" fmla="*/ 50668 h 1043431"/>
              <a:gd name="T6" fmla="*/ 43053 w 76200"/>
              <a:gd name="T7" fmla="*/ 76008 h 1043431"/>
              <a:gd name="T8" fmla="*/ 43053 w 76200"/>
              <a:gd name="T9" fmla="*/ 76008 h 1043431"/>
              <a:gd name="T10" fmla="*/ 43053 w 76200"/>
              <a:gd name="T11" fmla="*/ 114010 h 1043431"/>
              <a:gd name="T12" fmla="*/ 30353 w 76200"/>
              <a:gd name="T13" fmla="*/ 139346 h 1043431"/>
              <a:gd name="T14" fmla="*/ 30353 w 76200"/>
              <a:gd name="T15" fmla="*/ 152010 h 1043431"/>
              <a:gd name="T16" fmla="*/ 43053 w 76200"/>
              <a:gd name="T17" fmla="*/ 177350 h 1043431"/>
              <a:gd name="T18" fmla="*/ 43053 w 76200"/>
              <a:gd name="T19" fmla="*/ 177350 h 1043431"/>
              <a:gd name="T20" fmla="*/ 43053 w 76200"/>
              <a:gd name="T21" fmla="*/ 215350 h 1043431"/>
              <a:gd name="T22" fmla="*/ 30353 w 76200"/>
              <a:gd name="T23" fmla="*/ 240688 h 1043431"/>
              <a:gd name="T24" fmla="*/ 30353 w 76200"/>
              <a:gd name="T25" fmla="*/ 253352 h 1043431"/>
              <a:gd name="T26" fmla="*/ 43053 w 76200"/>
              <a:gd name="T27" fmla="*/ 278690 h 1043431"/>
              <a:gd name="T28" fmla="*/ 43053 w 76200"/>
              <a:gd name="T29" fmla="*/ 278690 h 1043431"/>
              <a:gd name="T30" fmla="*/ 43053 w 76200"/>
              <a:gd name="T31" fmla="*/ 316691 h 1043431"/>
              <a:gd name="T32" fmla="*/ 30353 w 76200"/>
              <a:gd name="T33" fmla="*/ 342029 h 1043431"/>
              <a:gd name="T34" fmla="*/ 30353 w 76200"/>
              <a:gd name="T35" fmla="*/ 354694 h 1043431"/>
              <a:gd name="T36" fmla="*/ 43053 w 76200"/>
              <a:gd name="T37" fmla="*/ 380030 h 1043431"/>
              <a:gd name="T38" fmla="*/ 43053 w 76200"/>
              <a:gd name="T39" fmla="*/ 380030 h 1043431"/>
              <a:gd name="T40" fmla="*/ 43053 w 76200"/>
              <a:gd name="T41" fmla="*/ 418032 h 1043431"/>
              <a:gd name="T42" fmla="*/ 30353 w 76200"/>
              <a:gd name="T43" fmla="*/ 443369 h 1043431"/>
              <a:gd name="T44" fmla="*/ 30353 w 76200"/>
              <a:gd name="T45" fmla="*/ 456036 h 1043431"/>
              <a:gd name="T46" fmla="*/ 43053 w 76200"/>
              <a:gd name="T47" fmla="*/ 481371 h 1043431"/>
              <a:gd name="T48" fmla="*/ 43053 w 76200"/>
              <a:gd name="T49" fmla="*/ 481371 h 1043431"/>
              <a:gd name="T50" fmla="*/ 43053 w 76200"/>
              <a:gd name="T51" fmla="*/ 519374 h 1043431"/>
              <a:gd name="T52" fmla="*/ 31750 w 76200"/>
              <a:gd name="T53" fmla="*/ 543316 h 1043431"/>
              <a:gd name="T54" fmla="*/ 31750 w 76200"/>
              <a:gd name="T55" fmla="*/ 555985 h 1043431"/>
              <a:gd name="T56" fmla="*/ 44450 w 76200"/>
              <a:gd name="T57" fmla="*/ 581320 h 1043431"/>
              <a:gd name="T58" fmla="*/ 44450 w 76200"/>
              <a:gd name="T59" fmla="*/ 581320 h 1043431"/>
              <a:gd name="T60" fmla="*/ 44450 w 76200"/>
              <a:gd name="T61" fmla="*/ 619323 h 1043431"/>
              <a:gd name="T62" fmla="*/ 31750 w 76200"/>
              <a:gd name="T63" fmla="*/ 644658 h 1043431"/>
              <a:gd name="T64" fmla="*/ 31750 w 76200"/>
              <a:gd name="T65" fmla="*/ 657326 h 1043431"/>
              <a:gd name="T66" fmla="*/ 44450 w 76200"/>
              <a:gd name="T67" fmla="*/ 682662 h 1043431"/>
              <a:gd name="T68" fmla="*/ 44450 w 76200"/>
              <a:gd name="T69" fmla="*/ 682662 h 1043431"/>
              <a:gd name="T70" fmla="*/ 44450 w 76200"/>
              <a:gd name="T71" fmla="*/ 720664 h 1043431"/>
              <a:gd name="T72" fmla="*/ 31750 w 76200"/>
              <a:gd name="T73" fmla="*/ 746000 h 1043431"/>
              <a:gd name="T74" fmla="*/ 31750 w 76200"/>
              <a:gd name="T75" fmla="*/ 758667 h 1043431"/>
              <a:gd name="T76" fmla="*/ 44450 w 76200"/>
              <a:gd name="T77" fmla="*/ 784002 h 1043431"/>
              <a:gd name="T78" fmla="*/ 44450 w 76200"/>
              <a:gd name="T79" fmla="*/ 784002 h 1043431"/>
              <a:gd name="T80" fmla="*/ 44450 w 76200"/>
              <a:gd name="T81" fmla="*/ 822005 h 1043431"/>
              <a:gd name="T82" fmla="*/ 31750 w 76200"/>
              <a:gd name="T83" fmla="*/ 847341 h 1043431"/>
              <a:gd name="T84" fmla="*/ 31750 w 76200"/>
              <a:gd name="T85" fmla="*/ 860008 h 1043431"/>
              <a:gd name="T86" fmla="*/ 44450 w 76200"/>
              <a:gd name="T87" fmla="*/ 885344 h 1043431"/>
              <a:gd name="T88" fmla="*/ 44450 w 76200"/>
              <a:gd name="T89" fmla="*/ 885344 h 1043431"/>
              <a:gd name="T90" fmla="*/ 44450 w 76200"/>
              <a:gd name="T91" fmla="*/ 923347 h 1043431"/>
              <a:gd name="T92" fmla="*/ 31750 w 76200"/>
              <a:gd name="T93" fmla="*/ 948682 h 1043431"/>
              <a:gd name="T94" fmla="*/ 0 w 76200"/>
              <a:gd name="T95" fmla="*/ 964770 h 1043431"/>
              <a:gd name="T96" fmla="*/ 31750 w 76200"/>
              <a:gd name="T97" fmla="*/ 964770 h 1043431"/>
              <a:gd name="T98" fmla="*/ 44450 w 76200"/>
              <a:gd name="T99" fmla="*/ 974017 h 1043431"/>
              <a:gd name="T100" fmla="*/ 44450 w 76200"/>
              <a:gd name="T101" fmla="*/ 974017 h 1043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200"/>
              <a:gd name="T154" fmla="*/ 0 h 1043431"/>
              <a:gd name="T155" fmla="*/ 76200 w 76200"/>
              <a:gd name="T156" fmla="*/ 1043431 h 10434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200" h="1043431">
                <a:moveTo>
                  <a:pt x="43053" y="0"/>
                </a:moveTo>
                <a:lnTo>
                  <a:pt x="30353" y="0"/>
                </a:lnTo>
                <a:lnTo>
                  <a:pt x="30353" y="12700"/>
                </a:lnTo>
                <a:lnTo>
                  <a:pt x="43053" y="12700"/>
                </a:lnTo>
                <a:lnTo>
                  <a:pt x="43053" y="0"/>
                </a:lnTo>
                <a:close/>
              </a:path>
              <a:path w="76200" h="1043431">
                <a:moveTo>
                  <a:pt x="43053" y="25400"/>
                </a:moveTo>
                <a:lnTo>
                  <a:pt x="30353" y="25400"/>
                </a:lnTo>
                <a:lnTo>
                  <a:pt x="30353" y="38100"/>
                </a:lnTo>
                <a:lnTo>
                  <a:pt x="43053" y="38100"/>
                </a:lnTo>
                <a:lnTo>
                  <a:pt x="43053" y="25400"/>
                </a:lnTo>
                <a:close/>
              </a:path>
              <a:path w="76200" h="1043431">
                <a:moveTo>
                  <a:pt x="43053" y="50800"/>
                </a:moveTo>
                <a:lnTo>
                  <a:pt x="30353" y="50800"/>
                </a:lnTo>
                <a:lnTo>
                  <a:pt x="30353" y="63500"/>
                </a:lnTo>
                <a:lnTo>
                  <a:pt x="43053" y="63500"/>
                </a:lnTo>
                <a:lnTo>
                  <a:pt x="43053" y="50800"/>
                </a:lnTo>
                <a:close/>
              </a:path>
              <a:path w="76200" h="1043431">
                <a:moveTo>
                  <a:pt x="43053" y="76200"/>
                </a:moveTo>
                <a:lnTo>
                  <a:pt x="30353" y="76200"/>
                </a:lnTo>
                <a:lnTo>
                  <a:pt x="30353" y="88900"/>
                </a:lnTo>
                <a:lnTo>
                  <a:pt x="43053" y="88900"/>
                </a:lnTo>
                <a:lnTo>
                  <a:pt x="43053" y="76200"/>
                </a:lnTo>
                <a:close/>
              </a:path>
              <a:path w="76200" h="1043431">
                <a:moveTo>
                  <a:pt x="43053" y="101600"/>
                </a:moveTo>
                <a:lnTo>
                  <a:pt x="30353" y="101600"/>
                </a:lnTo>
                <a:lnTo>
                  <a:pt x="30353" y="114300"/>
                </a:lnTo>
                <a:lnTo>
                  <a:pt x="43053" y="114300"/>
                </a:lnTo>
                <a:lnTo>
                  <a:pt x="43053" y="101600"/>
                </a:lnTo>
                <a:close/>
              </a:path>
              <a:path w="76200" h="1043431">
                <a:moveTo>
                  <a:pt x="43053" y="127000"/>
                </a:moveTo>
                <a:lnTo>
                  <a:pt x="30353" y="127000"/>
                </a:lnTo>
                <a:lnTo>
                  <a:pt x="30353" y="139700"/>
                </a:lnTo>
                <a:lnTo>
                  <a:pt x="43053" y="139700"/>
                </a:lnTo>
                <a:lnTo>
                  <a:pt x="43053" y="127000"/>
                </a:lnTo>
                <a:close/>
              </a:path>
              <a:path w="76200" h="1043431">
                <a:moveTo>
                  <a:pt x="43053" y="152400"/>
                </a:moveTo>
                <a:lnTo>
                  <a:pt x="30353" y="152400"/>
                </a:lnTo>
                <a:lnTo>
                  <a:pt x="30353" y="165100"/>
                </a:lnTo>
                <a:lnTo>
                  <a:pt x="43053" y="165100"/>
                </a:lnTo>
                <a:lnTo>
                  <a:pt x="43053" y="152400"/>
                </a:lnTo>
                <a:close/>
              </a:path>
              <a:path w="76200" h="1043431">
                <a:moveTo>
                  <a:pt x="43053" y="177800"/>
                </a:moveTo>
                <a:lnTo>
                  <a:pt x="30353" y="177800"/>
                </a:lnTo>
                <a:lnTo>
                  <a:pt x="30353" y="190500"/>
                </a:lnTo>
                <a:lnTo>
                  <a:pt x="43053" y="190500"/>
                </a:lnTo>
                <a:lnTo>
                  <a:pt x="43053" y="177800"/>
                </a:lnTo>
                <a:close/>
              </a:path>
              <a:path w="76200" h="1043431">
                <a:moveTo>
                  <a:pt x="43053" y="203200"/>
                </a:moveTo>
                <a:lnTo>
                  <a:pt x="30353" y="203200"/>
                </a:lnTo>
                <a:lnTo>
                  <a:pt x="30353" y="215900"/>
                </a:lnTo>
                <a:lnTo>
                  <a:pt x="43053" y="215900"/>
                </a:lnTo>
                <a:lnTo>
                  <a:pt x="43053" y="203200"/>
                </a:lnTo>
                <a:close/>
              </a:path>
              <a:path w="76200" h="1043431">
                <a:moveTo>
                  <a:pt x="43053" y="228600"/>
                </a:moveTo>
                <a:lnTo>
                  <a:pt x="30353" y="228600"/>
                </a:lnTo>
                <a:lnTo>
                  <a:pt x="30353" y="241300"/>
                </a:lnTo>
                <a:lnTo>
                  <a:pt x="43053" y="241300"/>
                </a:lnTo>
                <a:lnTo>
                  <a:pt x="43053" y="228600"/>
                </a:lnTo>
                <a:close/>
              </a:path>
              <a:path w="76200" h="1043431">
                <a:moveTo>
                  <a:pt x="43053" y="254000"/>
                </a:moveTo>
                <a:lnTo>
                  <a:pt x="30353" y="254000"/>
                </a:lnTo>
                <a:lnTo>
                  <a:pt x="30353" y="266700"/>
                </a:lnTo>
                <a:lnTo>
                  <a:pt x="43053" y="266700"/>
                </a:lnTo>
                <a:lnTo>
                  <a:pt x="43053" y="254000"/>
                </a:lnTo>
                <a:close/>
              </a:path>
              <a:path w="76200" h="1043431">
                <a:moveTo>
                  <a:pt x="43053" y="279400"/>
                </a:moveTo>
                <a:lnTo>
                  <a:pt x="30353" y="279400"/>
                </a:lnTo>
                <a:lnTo>
                  <a:pt x="30353" y="292100"/>
                </a:lnTo>
                <a:lnTo>
                  <a:pt x="43053" y="292100"/>
                </a:lnTo>
                <a:lnTo>
                  <a:pt x="43053" y="279400"/>
                </a:lnTo>
                <a:close/>
              </a:path>
              <a:path w="76200" h="1043431">
                <a:moveTo>
                  <a:pt x="43053" y="304800"/>
                </a:moveTo>
                <a:lnTo>
                  <a:pt x="30353" y="304800"/>
                </a:lnTo>
                <a:lnTo>
                  <a:pt x="30353" y="317500"/>
                </a:lnTo>
                <a:lnTo>
                  <a:pt x="43053" y="317500"/>
                </a:lnTo>
                <a:lnTo>
                  <a:pt x="43053" y="304800"/>
                </a:lnTo>
                <a:close/>
              </a:path>
              <a:path w="76200" h="1043431">
                <a:moveTo>
                  <a:pt x="43053" y="330200"/>
                </a:moveTo>
                <a:lnTo>
                  <a:pt x="30353" y="330200"/>
                </a:lnTo>
                <a:lnTo>
                  <a:pt x="30353" y="342900"/>
                </a:lnTo>
                <a:lnTo>
                  <a:pt x="43053" y="342900"/>
                </a:lnTo>
                <a:lnTo>
                  <a:pt x="43053" y="330200"/>
                </a:lnTo>
                <a:close/>
              </a:path>
              <a:path w="76200" h="1043431">
                <a:moveTo>
                  <a:pt x="43053" y="355600"/>
                </a:moveTo>
                <a:lnTo>
                  <a:pt x="30353" y="355600"/>
                </a:lnTo>
                <a:lnTo>
                  <a:pt x="30353" y="368300"/>
                </a:lnTo>
                <a:lnTo>
                  <a:pt x="43053" y="368300"/>
                </a:lnTo>
                <a:lnTo>
                  <a:pt x="43053" y="355600"/>
                </a:lnTo>
                <a:close/>
              </a:path>
              <a:path w="76200" h="1043431">
                <a:moveTo>
                  <a:pt x="43053" y="381000"/>
                </a:moveTo>
                <a:lnTo>
                  <a:pt x="30353" y="381000"/>
                </a:lnTo>
                <a:lnTo>
                  <a:pt x="30353" y="393700"/>
                </a:lnTo>
                <a:lnTo>
                  <a:pt x="43053" y="393700"/>
                </a:lnTo>
                <a:lnTo>
                  <a:pt x="43053" y="381000"/>
                </a:lnTo>
                <a:close/>
              </a:path>
              <a:path w="76200" h="1043431">
                <a:moveTo>
                  <a:pt x="43053" y="406400"/>
                </a:moveTo>
                <a:lnTo>
                  <a:pt x="30353" y="406400"/>
                </a:lnTo>
                <a:lnTo>
                  <a:pt x="30353" y="419100"/>
                </a:lnTo>
                <a:lnTo>
                  <a:pt x="43053" y="419100"/>
                </a:lnTo>
                <a:lnTo>
                  <a:pt x="43053" y="406400"/>
                </a:lnTo>
                <a:close/>
              </a:path>
              <a:path w="76200" h="1043431">
                <a:moveTo>
                  <a:pt x="43053" y="431800"/>
                </a:moveTo>
                <a:lnTo>
                  <a:pt x="30353" y="431800"/>
                </a:lnTo>
                <a:lnTo>
                  <a:pt x="30353" y="444500"/>
                </a:lnTo>
                <a:lnTo>
                  <a:pt x="43053" y="444500"/>
                </a:lnTo>
                <a:lnTo>
                  <a:pt x="43053" y="431800"/>
                </a:lnTo>
                <a:close/>
              </a:path>
              <a:path w="76200" h="1043431">
                <a:moveTo>
                  <a:pt x="43053" y="457200"/>
                </a:moveTo>
                <a:lnTo>
                  <a:pt x="30353" y="457200"/>
                </a:lnTo>
                <a:lnTo>
                  <a:pt x="30353" y="469900"/>
                </a:lnTo>
                <a:lnTo>
                  <a:pt x="43053" y="469900"/>
                </a:lnTo>
                <a:lnTo>
                  <a:pt x="43053" y="457200"/>
                </a:lnTo>
                <a:close/>
              </a:path>
              <a:path w="76200" h="1043431">
                <a:moveTo>
                  <a:pt x="43053" y="482600"/>
                </a:moveTo>
                <a:lnTo>
                  <a:pt x="30353" y="482600"/>
                </a:lnTo>
                <a:lnTo>
                  <a:pt x="30353" y="495300"/>
                </a:lnTo>
                <a:lnTo>
                  <a:pt x="43053" y="495300"/>
                </a:lnTo>
                <a:lnTo>
                  <a:pt x="43053" y="482600"/>
                </a:lnTo>
                <a:close/>
              </a:path>
              <a:path w="76200" h="1043431">
                <a:moveTo>
                  <a:pt x="43053" y="508000"/>
                </a:moveTo>
                <a:lnTo>
                  <a:pt x="30353" y="508000"/>
                </a:lnTo>
                <a:lnTo>
                  <a:pt x="30353" y="520700"/>
                </a:lnTo>
                <a:lnTo>
                  <a:pt x="43053" y="520700"/>
                </a:lnTo>
                <a:lnTo>
                  <a:pt x="43053" y="508000"/>
                </a:lnTo>
                <a:close/>
              </a:path>
              <a:path w="76200" h="1043431">
                <a:moveTo>
                  <a:pt x="44450" y="532002"/>
                </a:moveTo>
                <a:lnTo>
                  <a:pt x="31750" y="532002"/>
                </a:lnTo>
                <a:lnTo>
                  <a:pt x="31750" y="544702"/>
                </a:lnTo>
                <a:lnTo>
                  <a:pt x="44450" y="544702"/>
                </a:lnTo>
                <a:lnTo>
                  <a:pt x="44450" y="532002"/>
                </a:lnTo>
                <a:close/>
              </a:path>
              <a:path w="76200" h="1043431">
                <a:moveTo>
                  <a:pt x="44450" y="557402"/>
                </a:moveTo>
                <a:lnTo>
                  <a:pt x="31750" y="557402"/>
                </a:lnTo>
                <a:lnTo>
                  <a:pt x="31750" y="570102"/>
                </a:lnTo>
                <a:lnTo>
                  <a:pt x="44450" y="570102"/>
                </a:lnTo>
                <a:lnTo>
                  <a:pt x="44450" y="557402"/>
                </a:lnTo>
                <a:close/>
              </a:path>
              <a:path w="76200" h="1043431">
                <a:moveTo>
                  <a:pt x="44450" y="582802"/>
                </a:moveTo>
                <a:lnTo>
                  <a:pt x="31750" y="582802"/>
                </a:lnTo>
                <a:lnTo>
                  <a:pt x="31750" y="595502"/>
                </a:lnTo>
                <a:lnTo>
                  <a:pt x="44450" y="595502"/>
                </a:lnTo>
                <a:lnTo>
                  <a:pt x="44450" y="582802"/>
                </a:lnTo>
                <a:close/>
              </a:path>
              <a:path w="76200" h="1043431">
                <a:moveTo>
                  <a:pt x="44450" y="608202"/>
                </a:moveTo>
                <a:lnTo>
                  <a:pt x="31750" y="608202"/>
                </a:lnTo>
                <a:lnTo>
                  <a:pt x="31750" y="620902"/>
                </a:lnTo>
                <a:lnTo>
                  <a:pt x="44450" y="620902"/>
                </a:lnTo>
                <a:lnTo>
                  <a:pt x="44450" y="608202"/>
                </a:lnTo>
                <a:close/>
              </a:path>
              <a:path w="76200" h="1043431">
                <a:moveTo>
                  <a:pt x="44450" y="633602"/>
                </a:moveTo>
                <a:lnTo>
                  <a:pt x="31750" y="633602"/>
                </a:lnTo>
                <a:lnTo>
                  <a:pt x="31750" y="646302"/>
                </a:lnTo>
                <a:lnTo>
                  <a:pt x="44450" y="646302"/>
                </a:lnTo>
                <a:lnTo>
                  <a:pt x="44450" y="633602"/>
                </a:lnTo>
                <a:close/>
              </a:path>
              <a:path w="76200" h="1043431">
                <a:moveTo>
                  <a:pt x="44450" y="659002"/>
                </a:moveTo>
                <a:lnTo>
                  <a:pt x="31750" y="659002"/>
                </a:lnTo>
                <a:lnTo>
                  <a:pt x="31750" y="671702"/>
                </a:lnTo>
                <a:lnTo>
                  <a:pt x="44450" y="671702"/>
                </a:lnTo>
                <a:lnTo>
                  <a:pt x="44450" y="659002"/>
                </a:lnTo>
                <a:close/>
              </a:path>
              <a:path w="76200" h="1043431">
                <a:moveTo>
                  <a:pt x="44450" y="684402"/>
                </a:moveTo>
                <a:lnTo>
                  <a:pt x="31750" y="684402"/>
                </a:lnTo>
                <a:lnTo>
                  <a:pt x="31750" y="697102"/>
                </a:lnTo>
                <a:lnTo>
                  <a:pt x="44450" y="697102"/>
                </a:lnTo>
                <a:lnTo>
                  <a:pt x="44450" y="684402"/>
                </a:lnTo>
                <a:close/>
              </a:path>
              <a:path w="76200" h="1043431">
                <a:moveTo>
                  <a:pt x="44450" y="709802"/>
                </a:moveTo>
                <a:lnTo>
                  <a:pt x="31750" y="709802"/>
                </a:lnTo>
                <a:lnTo>
                  <a:pt x="31750" y="722502"/>
                </a:lnTo>
                <a:lnTo>
                  <a:pt x="44450" y="722502"/>
                </a:lnTo>
                <a:lnTo>
                  <a:pt x="44450" y="709802"/>
                </a:lnTo>
                <a:close/>
              </a:path>
              <a:path w="76200" h="1043431">
                <a:moveTo>
                  <a:pt x="44450" y="735202"/>
                </a:moveTo>
                <a:lnTo>
                  <a:pt x="31750" y="735202"/>
                </a:lnTo>
                <a:lnTo>
                  <a:pt x="31750" y="747902"/>
                </a:lnTo>
                <a:lnTo>
                  <a:pt x="44450" y="747902"/>
                </a:lnTo>
                <a:lnTo>
                  <a:pt x="44450" y="735202"/>
                </a:lnTo>
                <a:close/>
              </a:path>
              <a:path w="76200" h="1043431">
                <a:moveTo>
                  <a:pt x="44450" y="760602"/>
                </a:moveTo>
                <a:lnTo>
                  <a:pt x="31750" y="760602"/>
                </a:lnTo>
                <a:lnTo>
                  <a:pt x="31750" y="773302"/>
                </a:lnTo>
                <a:lnTo>
                  <a:pt x="44450" y="773302"/>
                </a:lnTo>
                <a:lnTo>
                  <a:pt x="44450" y="760602"/>
                </a:lnTo>
                <a:close/>
              </a:path>
              <a:path w="76200" h="1043431">
                <a:moveTo>
                  <a:pt x="44450" y="786002"/>
                </a:moveTo>
                <a:lnTo>
                  <a:pt x="31750" y="786002"/>
                </a:lnTo>
                <a:lnTo>
                  <a:pt x="31750" y="798702"/>
                </a:lnTo>
                <a:lnTo>
                  <a:pt x="44450" y="798702"/>
                </a:lnTo>
                <a:lnTo>
                  <a:pt x="44450" y="786002"/>
                </a:lnTo>
                <a:close/>
              </a:path>
              <a:path w="76200" h="1043431">
                <a:moveTo>
                  <a:pt x="44450" y="811402"/>
                </a:moveTo>
                <a:lnTo>
                  <a:pt x="31750" y="811402"/>
                </a:lnTo>
                <a:lnTo>
                  <a:pt x="31750" y="824102"/>
                </a:lnTo>
                <a:lnTo>
                  <a:pt x="44450" y="824102"/>
                </a:lnTo>
                <a:lnTo>
                  <a:pt x="44450" y="811402"/>
                </a:lnTo>
                <a:close/>
              </a:path>
              <a:path w="76200" h="1043431">
                <a:moveTo>
                  <a:pt x="44450" y="836802"/>
                </a:moveTo>
                <a:lnTo>
                  <a:pt x="31750" y="836802"/>
                </a:lnTo>
                <a:lnTo>
                  <a:pt x="31750" y="849502"/>
                </a:lnTo>
                <a:lnTo>
                  <a:pt x="44450" y="849502"/>
                </a:lnTo>
                <a:lnTo>
                  <a:pt x="44450" y="836802"/>
                </a:lnTo>
                <a:close/>
              </a:path>
              <a:path w="76200" h="1043431">
                <a:moveTo>
                  <a:pt x="44450" y="862202"/>
                </a:moveTo>
                <a:lnTo>
                  <a:pt x="31750" y="862202"/>
                </a:lnTo>
                <a:lnTo>
                  <a:pt x="31750" y="874902"/>
                </a:lnTo>
                <a:lnTo>
                  <a:pt x="44450" y="874902"/>
                </a:lnTo>
                <a:lnTo>
                  <a:pt x="44450" y="862202"/>
                </a:lnTo>
                <a:close/>
              </a:path>
              <a:path w="76200" h="1043431">
                <a:moveTo>
                  <a:pt x="44450" y="887602"/>
                </a:moveTo>
                <a:lnTo>
                  <a:pt x="31750" y="887602"/>
                </a:lnTo>
                <a:lnTo>
                  <a:pt x="31750" y="900302"/>
                </a:lnTo>
                <a:lnTo>
                  <a:pt x="44450" y="900302"/>
                </a:lnTo>
                <a:lnTo>
                  <a:pt x="44450" y="887602"/>
                </a:lnTo>
                <a:close/>
              </a:path>
              <a:path w="76200" h="1043431">
                <a:moveTo>
                  <a:pt x="44450" y="913002"/>
                </a:moveTo>
                <a:lnTo>
                  <a:pt x="31750" y="913002"/>
                </a:lnTo>
                <a:lnTo>
                  <a:pt x="31750" y="925702"/>
                </a:lnTo>
                <a:lnTo>
                  <a:pt x="44450" y="925702"/>
                </a:lnTo>
                <a:lnTo>
                  <a:pt x="44450" y="913002"/>
                </a:lnTo>
                <a:close/>
              </a:path>
              <a:path w="76200" h="1043431">
                <a:moveTo>
                  <a:pt x="44450" y="938402"/>
                </a:moveTo>
                <a:lnTo>
                  <a:pt x="31750" y="938402"/>
                </a:lnTo>
                <a:lnTo>
                  <a:pt x="31750" y="951102"/>
                </a:lnTo>
                <a:lnTo>
                  <a:pt x="44450" y="951102"/>
                </a:lnTo>
                <a:lnTo>
                  <a:pt x="44450" y="938402"/>
                </a:lnTo>
                <a:close/>
              </a:path>
              <a:path w="76200" h="1043431">
                <a:moveTo>
                  <a:pt x="31750" y="967231"/>
                </a:moveTo>
                <a:lnTo>
                  <a:pt x="0" y="967231"/>
                </a:lnTo>
                <a:lnTo>
                  <a:pt x="38100" y="1043431"/>
                </a:lnTo>
                <a:lnTo>
                  <a:pt x="71564" y="976502"/>
                </a:lnTo>
                <a:lnTo>
                  <a:pt x="31750" y="976502"/>
                </a:lnTo>
                <a:lnTo>
                  <a:pt x="31750" y="967231"/>
                </a:lnTo>
                <a:close/>
              </a:path>
              <a:path w="76200" h="1043431">
                <a:moveTo>
                  <a:pt x="44450" y="963802"/>
                </a:moveTo>
                <a:lnTo>
                  <a:pt x="31750" y="963802"/>
                </a:lnTo>
                <a:lnTo>
                  <a:pt x="31750" y="976502"/>
                </a:lnTo>
                <a:lnTo>
                  <a:pt x="44450" y="976502"/>
                </a:lnTo>
                <a:lnTo>
                  <a:pt x="44450" y="963802"/>
                </a:lnTo>
                <a:close/>
              </a:path>
              <a:path w="76200" h="1043431">
                <a:moveTo>
                  <a:pt x="76200" y="967231"/>
                </a:moveTo>
                <a:lnTo>
                  <a:pt x="44450" y="967231"/>
                </a:lnTo>
                <a:lnTo>
                  <a:pt x="44450" y="976502"/>
                </a:lnTo>
                <a:lnTo>
                  <a:pt x="71564" y="976502"/>
                </a:lnTo>
                <a:lnTo>
                  <a:pt x="76200" y="967231"/>
                </a:lnTo>
                <a:close/>
              </a:path>
            </a:pathLst>
          </a:custGeom>
          <a:solidFill>
            <a:srgbClr val="E36C09"/>
          </a:solidFill>
          <a:ln w="9525">
            <a:noFill/>
            <a:round/>
            <a:headEnd/>
            <a:tailEnd/>
          </a:ln>
        </p:spPr>
        <p:txBody>
          <a:bodyPr lIns="0" tIns="0" rIns="0" bIns="0">
            <a:spAutoFit/>
          </a:bodyPr>
          <a:lstStyle/>
          <a:p>
            <a:endParaRPr lang="ru-RU"/>
          </a:p>
        </p:txBody>
      </p:sp>
      <p:sp>
        <p:nvSpPr>
          <p:cNvPr id="26644" name="object 35"/>
          <p:cNvSpPr>
            <a:spLocks/>
          </p:cNvSpPr>
          <p:nvPr/>
        </p:nvSpPr>
        <p:spPr bwMode="auto">
          <a:xfrm>
            <a:off x="5254625" y="3509963"/>
            <a:ext cx="69850" cy="1616075"/>
          </a:xfrm>
          <a:custGeom>
            <a:avLst/>
            <a:gdLst>
              <a:gd name="T0" fmla="*/ 39684 w 71183"/>
              <a:gd name="T1" fmla="*/ 1580445 h 1615567"/>
              <a:gd name="T2" fmla="*/ 28345 w 71183"/>
              <a:gd name="T3" fmla="*/ 1554998 h 1615567"/>
              <a:gd name="T4" fmla="*/ 28345 w 71183"/>
              <a:gd name="T5" fmla="*/ 1542274 h 1615567"/>
              <a:gd name="T6" fmla="*/ 39684 w 71183"/>
              <a:gd name="T7" fmla="*/ 1516826 h 1615567"/>
              <a:gd name="T8" fmla="*/ 39684 w 71183"/>
              <a:gd name="T9" fmla="*/ 1478654 h 1615567"/>
              <a:gd name="T10" fmla="*/ 39684 w 71183"/>
              <a:gd name="T11" fmla="*/ 1427758 h 1615567"/>
              <a:gd name="T12" fmla="*/ 28345 w 71183"/>
              <a:gd name="T13" fmla="*/ 1402310 h 1615567"/>
              <a:gd name="T14" fmla="*/ 28345 w 71183"/>
              <a:gd name="T15" fmla="*/ 1389586 h 1615567"/>
              <a:gd name="T16" fmla="*/ 39684 w 71183"/>
              <a:gd name="T17" fmla="*/ 1364138 h 1615567"/>
              <a:gd name="T18" fmla="*/ 39684 w 71183"/>
              <a:gd name="T19" fmla="*/ 1325967 h 1615567"/>
              <a:gd name="T20" fmla="*/ 39684 w 71183"/>
              <a:gd name="T21" fmla="*/ 1275071 h 1615567"/>
              <a:gd name="T22" fmla="*/ 28345 w 71183"/>
              <a:gd name="T23" fmla="*/ 1249623 h 1615567"/>
              <a:gd name="T24" fmla="*/ 28345 w 71183"/>
              <a:gd name="T25" fmla="*/ 1236899 h 1615567"/>
              <a:gd name="T26" fmla="*/ 39684 w 71183"/>
              <a:gd name="T27" fmla="*/ 1211451 h 1615567"/>
              <a:gd name="T28" fmla="*/ 39684 w 71183"/>
              <a:gd name="T29" fmla="*/ 1173279 h 1615567"/>
              <a:gd name="T30" fmla="*/ 39684 w 71183"/>
              <a:gd name="T31" fmla="*/ 1122384 h 1615567"/>
              <a:gd name="T32" fmla="*/ 28345 w 71183"/>
              <a:gd name="T33" fmla="*/ 1096936 h 1615567"/>
              <a:gd name="T34" fmla="*/ 28345 w 71183"/>
              <a:gd name="T35" fmla="*/ 1084212 h 1615567"/>
              <a:gd name="T36" fmla="*/ 39684 w 71183"/>
              <a:gd name="T37" fmla="*/ 1058764 h 1615567"/>
              <a:gd name="T38" fmla="*/ 39684 w 71183"/>
              <a:gd name="T39" fmla="*/ 1020590 h 1615567"/>
              <a:gd name="T40" fmla="*/ 39684 w 71183"/>
              <a:gd name="T41" fmla="*/ 969694 h 1615567"/>
              <a:gd name="T42" fmla="*/ 28345 w 71183"/>
              <a:gd name="T43" fmla="*/ 944246 h 1615567"/>
              <a:gd name="T44" fmla="*/ 28345 w 71183"/>
              <a:gd name="T45" fmla="*/ 931523 h 1615567"/>
              <a:gd name="T46" fmla="*/ 39684 w 71183"/>
              <a:gd name="T47" fmla="*/ 906075 h 1615567"/>
              <a:gd name="T48" fmla="*/ 39684 w 71183"/>
              <a:gd name="T49" fmla="*/ 867903 h 1615567"/>
              <a:gd name="T50" fmla="*/ 39684 w 71183"/>
              <a:gd name="T51" fmla="*/ 817007 h 1615567"/>
              <a:gd name="T52" fmla="*/ 28345 w 71183"/>
              <a:gd name="T53" fmla="*/ 791560 h 1615567"/>
              <a:gd name="T54" fmla="*/ 28345 w 71183"/>
              <a:gd name="T55" fmla="*/ 778836 h 1615567"/>
              <a:gd name="T56" fmla="*/ 39684 w 71183"/>
              <a:gd name="T57" fmla="*/ 753388 h 1615567"/>
              <a:gd name="T58" fmla="*/ 39684 w 71183"/>
              <a:gd name="T59" fmla="*/ 715216 h 1615567"/>
              <a:gd name="T60" fmla="*/ 39684 w 71183"/>
              <a:gd name="T61" fmla="*/ 664321 h 1615567"/>
              <a:gd name="T62" fmla="*/ 28345 w 71183"/>
              <a:gd name="T63" fmla="*/ 638873 h 1615567"/>
              <a:gd name="T64" fmla="*/ 28345 w 71183"/>
              <a:gd name="T65" fmla="*/ 626149 h 1615567"/>
              <a:gd name="T66" fmla="*/ 39684 w 71183"/>
              <a:gd name="T67" fmla="*/ 600701 h 1615567"/>
              <a:gd name="T68" fmla="*/ 39684 w 71183"/>
              <a:gd name="T69" fmla="*/ 562529 h 1615567"/>
              <a:gd name="T70" fmla="*/ 39684 w 71183"/>
              <a:gd name="T71" fmla="*/ 511633 h 1615567"/>
              <a:gd name="T72" fmla="*/ 28345 w 71183"/>
              <a:gd name="T73" fmla="*/ 486185 h 1615567"/>
              <a:gd name="T74" fmla="*/ 28345 w 71183"/>
              <a:gd name="T75" fmla="*/ 473461 h 1615567"/>
              <a:gd name="T76" fmla="*/ 39684 w 71183"/>
              <a:gd name="T77" fmla="*/ 448013 h 1615567"/>
              <a:gd name="T78" fmla="*/ 39684 w 71183"/>
              <a:gd name="T79" fmla="*/ 409841 h 1615567"/>
              <a:gd name="T80" fmla="*/ 39684 w 71183"/>
              <a:gd name="T81" fmla="*/ 358945 h 1615567"/>
              <a:gd name="T82" fmla="*/ 28345 w 71183"/>
              <a:gd name="T83" fmla="*/ 333497 h 1615567"/>
              <a:gd name="T84" fmla="*/ 28345 w 71183"/>
              <a:gd name="T85" fmla="*/ 320773 h 1615567"/>
              <a:gd name="T86" fmla="*/ 39684 w 71183"/>
              <a:gd name="T87" fmla="*/ 295325 h 1615567"/>
              <a:gd name="T88" fmla="*/ 39684 w 71183"/>
              <a:gd name="T89" fmla="*/ 257153 h 1615567"/>
              <a:gd name="T90" fmla="*/ 39684 w 71183"/>
              <a:gd name="T91" fmla="*/ 206257 h 1615567"/>
              <a:gd name="T92" fmla="*/ 28345 w 71183"/>
              <a:gd name="T93" fmla="*/ 180809 h 1615567"/>
              <a:gd name="T94" fmla="*/ 28345 w 71183"/>
              <a:gd name="T95" fmla="*/ 168085 h 1615567"/>
              <a:gd name="T96" fmla="*/ 39684 w 71183"/>
              <a:gd name="T97" fmla="*/ 142637 h 1615567"/>
              <a:gd name="T98" fmla="*/ 39684 w 71183"/>
              <a:gd name="T99" fmla="*/ 104465 h 1615567"/>
              <a:gd name="T100" fmla="*/ 34015 w 71183"/>
              <a:gd name="T101" fmla="*/ 0 h 1615567"/>
              <a:gd name="T102" fmla="*/ 62360 w 71183"/>
              <a:gd name="T103" fmla="*/ 63620 h 1615567"/>
              <a:gd name="T104" fmla="*/ 39684 w 71183"/>
              <a:gd name="T105" fmla="*/ 63620 h 1615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183"/>
              <a:gd name="T160" fmla="*/ 0 h 1615567"/>
              <a:gd name="T161" fmla="*/ 71183 w 71183"/>
              <a:gd name="T162" fmla="*/ 1615567 h 16155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183" h="1615567">
                <a:moveTo>
                  <a:pt x="44450" y="1602867"/>
                </a:moveTo>
                <a:lnTo>
                  <a:pt x="31750" y="1602867"/>
                </a:lnTo>
                <a:lnTo>
                  <a:pt x="31750" y="1615567"/>
                </a:lnTo>
                <a:lnTo>
                  <a:pt x="44450" y="1615567"/>
                </a:lnTo>
                <a:lnTo>
                  <a:pt x="44450" y="1602867"/>
                </a:lnTo>
                <a:close/>
              </a:path>
              <a:path w="71183" h="1615567">
                <a:moveTo>
                  <a:pt x="44450" y="1577467"/>
                </a:moveTo>
                <a:lnTo>
                  <a:pt x="31750" y="1577467"/>
                </a:lnTo>
                <a:lnTo>
                  <a:pt x="31750" y="1590167"/>
                </a:lnTo>
                <a:lnTo>
                  <a:pt x="44450" y="1590167"/>
                </a:lnTo>
                <a:lnTo>
                  <a:pt x="44450" y="1577467"/>
                </a:lnTo>
                <a:close/>
              </a:path>
              <a:path w="71183" h="1615567">
                <a:moveTo>
                  <a:pt x="44450" y="1552067"/>
                </a:moveTo>
                <a:lnTo>
                  <a:pt x="31750" y="1552067"/>
                </a:lnTo>
                <a:lnTo>
                  <a:pt x="31750" y="1564767"/>
                </a:lnTo>
                <a:lnTo>
                  <a:pt x="44450" y="1564767"/>
                </a:lnTo>
                <a:lnTo>
                  <a:pt x="44450" y="1552067"/>
                </a:lnTo>
                <a:close/>
              </a:path>
              <a:path w="71183" h="1615567">
                <a:moveTo>
                  <a:pt x="44450" y="1526667"/>
                </a:moveTo>
                <a:lnTo>
                  <a:pt x="31750" y="1526667"/>
                </a:lnTo>
                <a:lnTo>
                  <a:pt x="31750" y="1539367"/>
                </a:lnTo>
                <a:lnTo>
                  <a:pt x="44450" y="1539367"/>
                </a:lnTo>
                <a:lnTo>
                  <a:pt x="44450" y="1526667"/>
                </a:lnTo>
                <a:close/>
              </a:path>
              <a:path w="71183" h="1615567">
                <a:moveTo>
                  <a:pt x="44450" y="1501267"/>
                </a:moveTo>
                <a:lnTo>
                  <a:pt x="31750" y="1501267"/>
                </a:lnTo>
                <a:lnTo>
                  <a:pt x="31750" y="1513967"/>
                </a:lnTo>
                <a:lnTo>
                  <a:pt x="44450" y="1513967"/>
                </a:lnTo>
                <a:lnTo>
                  <a:pt x="44450" y="1501267"/>
                </a:lnTo>
                <a:close/>
              </a:path>
              <a:path w="71183" h="1615567">
                <a:moveTo>
                  <a:pt x="44450" y="1475867"/>
                </a:moveTo>
                <a:lnTo>
                  <a:pt x="31750" y="1475867"/>
                </a:lnTo>
                <a:lnTo>
                  <a:pt x="31750" y="1488567"/>
                </a:lnTo>
                <a:lnTo>
                  <a:pt x="44450" y="1488567"/>
                </a:lnTo>
                <a:lnTo>
                  <a:pt x="44450" y="1475867"/>
                </a:lnTo>
                <a:close/>
              </a:path>
              <a:path w="71183" h="1615567">
                <a:moveTo>
                  <a:pt x="44450" y="1450467"/>
                </a:moveTo>
                <a:lnTo>
                  <a:pt x="31750" y="1450467"/>
                </a:lnTo>
                <a:lnTo>
                  <a:pt x="31750" y="1463167"/>
                </a:lnTo>
                <a:lnTo>
                  <a:pt x="44450" y="1463167"/>
                </a:lnTo>
                <a:lnTo>
                  <a:pt x="44450" y="1450467"/>
                </a:lnTo>
                <a:close/>
              </a:path>
              <a:path w="71183" h="1615567">
                <a:moveTo>
                  <a:pt x="44450" y="1425067"/>
                </a:moveTo>
                <a:lnTo>
                  <a:pt x="31750" y="1425067"/>
                </a:lnTo>
                <a:lnTo>
                  <a:pt x="31750" y="1437767"/>
                </a:lnTo>
                <a:lnTo>
                  <a:pt x="44450" y="1437767"/>
                </a:lnTo>
                <a:lnTo>
                  <a:pt x="44450" y="1425067"/>
                </a:lnTo>
                <a:close/>
              </a:path>
              <a:path w="71183" h="1615567">
                <a:moveTo>
                  <a:pt x="44450" y="1399667"/>
                </a:moveTo>
                <a:lnTo>
                  <a:pt x="31750" y="1399667"/>
                </a:lnTo>
                <a:lnTo>
                  <a:pt x="31750" y="1412367"/>
                </a:lnTo>
                <a:lnTo>
                  <a:pt x="44450" y="1412367"/>
                </a:lnTo>
                <a:lnTo>
                  <a:pt x="44450" y="1399667"/>
                </a:lnTo>
                <a:close/>
              </a:path>
              <a:path w="71183" h="1615567">
                <a:moveTo>
                  <a:pt x="44450" y="1374267"/>
                </a:moveTo>
                <a:lnTo>
                  <a:pt x="31750" y="1374267"/>
                </a:lnTo>
                <a:lnTo>
                  <a:pt x="31750" y="1386967"/>
                </a:lnTo>
                <a:lnTo>
                  <a:pt x="44450" y="1386967"/>
                </a:lnTo>
                <a:lnTo>
                  <a:pt x="44450" y="1374267"/>
                </a:lnTo>
                <a:close/>
              </a:path>
              <a:path w="71183" h="1615567">
                <a:moveTo>
                  <a:pt x="44450" y="1348867"/>
                </a:moveTo>
                <a:lnTo>
                  <a:pt x="31750" y="1348867"/>
                </a:lnTo>
                <a:lnTo>
                  <a:pt x="31750" y="1361567"/>
                </a:lnTo>
                <a:lnTo>
                  <a:pt x="44450" y="1361567"/>
                </a:lnTo>
                <a:lnTo>
                  <a:pt x="44450" y="1348867"/>
                </a:lnTo>
                <a:close/>
              </a:path>
              <a:path w="71183" h="1615567">
                <a:moveTo>
                  <a:pt x="44450" y="1323467"/>
                </a:moveTo>
                <a:lnTo>
                  <a:pt x="31750" y="1323467"/>
                </a:lnTo>
                <a:lnTo>
                  <a:pt x="31750" y="1336167"/>
                </a:lnTo>
                <a:lnTo>
                  <a:pt x="44450" y="1336167"/>
                </a:lnTo>
                <a:lnTo>
                  <a:pt x="44450" y="1323467"/>
                </a:lnTo>
                <a:close/>
              </a:path>
              <a:path w="71183" h="1615567">
                <a:moveTo>
                  <a:pt x="44450" y="1298067"/>
                </a:moveTo>
                <a:lnTo>
                  <a:pt x="31750" y="1298067"/>
                </a:lnTo>
                <a:lnTo>
                  <a:pt x="31750" y="1310767"/>
                </a:lnTo>
                <a:lnTo>
                  <a:pt x="44450" y="1310767"/>
                </a:lnTo>
                <a:lnTo>
                  <a:pt x="44450" y="1298067"/>
                </a:lnTo>
                <a:close/>
              </a:path>
              <a:path w="71183" h="1615567">
                <a:moveTo>
                  <a:pt x="44450" y="1272667"/>
                </a:moveTo>
                <a:lnTo>
                  <a:pt x="31750" y="1272667"/>
                </a:lnTo>
                <a:lnTo>
                  <a:pt x="31750" y="1285367"/>
                </a:lnTo>
                <a:lnTo>
                  <a:pt x="44450" y="1285367"/>
                </a:lnTo>
                <a:lnTo>
                  <a:pt x="44450" y="1272667"/>
                </a:lnTo>
                <a:close/>
              </a:path>
              <a:path w="71183" h="1615567">
                <a:moveTo>
                  <a:pt x="44450" y="1247267"/>
                </a:moveTo>
                <a:lnTo>
                  <a:pt x="31750" y="1247267"/>
                </a:lnTo>
                <a:lnTo>
                  <a:pt x="31750" y="1259967"/>
                </a:lnTo>
                <a:lnTo>
                  <a:pt x="44450" y="1259967"/>
                </a:lnTo>
                <a:lnTo>
                  <a:pt x="44450" y="1247267"/>
                </a:lnTo>
                <a:close/>
              </a:path>
              <a:path w="71183" h="1615567">
                <a:moveTo>
                  <a:pt x="44450" y="1221867"/>
                </a:moveTo>
                <a:lnTo>
                  <a:pt x="31750" y="1221867"/>
                </a:lnTo>
                <a:lnTo>
                  <a:pt x="31750" y="1234567"/>
                </a:lnTo>
                <a:lnTo>
                  <a:pt x="44450" y="1234567"/>
                </a:lnTo>
                <a:lnTo>
                  <a:pt x="44450" y="1221867"/>
                </a:lnTo>
                <a:close/>
              </a:path>
              <a:path w="71183" h="1615567">
                <a:moveTo>
                  <a:pt x="44450" y="1196467"/>
                </a:moveTo>
                <a:lnTo>
                  <a:pt x="31750" y="1196467"/>
                </a:lnTo>
                <a:lnTo>
                  <a:pt x="31750" y="1209167"/>
                </a:lnTo>
                <a:lnTo>
                  <a:pt x="44450" y="1209167"/>
                </a:lnTo>
                <a:lnTo>
                  <a:pt x="44450" y="1196467"/>
                </a:lnTo>
                <a:close/>
              </a:path>
              <a:path w="71183" h="1615567">
                <a:moveTo>
                  <a:pt x="44450" y="1171067"/>
                </a:moveTo>
                <a:lnTo>
                  <a:pt x="31750" y="1171067"/>
                </a:lnTo>
                <a:lnTo>
                  <a:pt x="31750" y="1183767"/>
                </a:lnTo>
                <a:lnTo>
                  <a:pt x="44450" y="1183767"/>
                </a:lnTo>
                <a:lnTo>
                  <a:pt x="44450" y="1171067"/>
                </a:lnTo>
                <a:close/>
              </a:path>
              <a:path w="71183" h="1615567">
                <a:moveTo>
                  <a:pt x="44450" y="1145667"/>
                </a:moveTo>
                <a:lnTo>
                  <a:pt x="31750" y="1145667"/>
                </a:lnTo>
                <a:lnTo>
                  <a:pt x="31750" y="1158367"/>
                </a:lnTo>
                <a:lnTo>
                  <a:pt x="44450" y="1158367"/>
                </a:lnTo>
                <a:lnTo>
                  <a:pt x="44450" y="1145667"/>
                </a:lnTo>
                <a:close/>
              </a:path>
              <a:path w="71183" h="1615567">
                <a:moveTo>
                  <a:pt x="44450" y="1120267"/>
                </a:moveTo>
                <a:lnTo>
                  <a:pt x="31750" y="1120267"/>
                </a:lnTo>
                <a:lnTo>
                  <a:pt x="31750" y="1132967"/>
                </a:lnTo>
                <a:lnTo>
                  <a:pt x="44450" y="1132967"/>
                </a:lnTo>
                <a:lnTo>
                  <a:pt x="44450" y="1120267"/>
                </a:lnTo>
                <a:close/>
              </a:path>
              <a:path w="71183" h="1615567">
                <a:moveTo>
                  <a:pt x="44450" y="1094867"/>
                </a:moveTo>
                <a:lnTo>
                  <a:pt x="31750" y="1094867"/>
                </a:lnTo>
                <a:lnTo>
                  <a:pt x="31750" y="1107567"/>
                </a:lnTo>
                <a:lnTo>
                  <a:pt x="44450" y="1107567"/>
                </a:lnTo>
                <a:lnTo>
                  <a:pt x="44450" y="1094867"/>
                </a:lnTo>
                <a:close/>
              </a:path>
              <a:path w="71183" h="1615567">
                <a:moveTo>
                  <a:pt x="44450" y="1069467"/>
                </a:moveTo>
                <a:lnTo>
                  <a:pt x="31750" y="1069467"/>
                </a:lnTo>
                <a:lnTo>
                  <a:pt x="31750" y="1082167"/>
                </a:lnTo>
                <a:lnTo>
                  <a:pt x="44450" y="1082167"/>
                </a:lnTo>
                <a:lnTo>
                  <a:pt x="44450" y="1069467"/>
                </a:lnTo>
                <a:close/>
              </a:path>
              <a:path w="71183" h="1615567">
                <a:moveTo>
                  <a:pt x="44450" y="1044067"/>
                </a:moveTo>
                <a:lnTo>
                  <a:pt x="31750" y="1044067"/>
                </a:lnTo>
                <a:lnTo>
                  <a:pt x="31750" y="1056767"/>
                </a:lnTo>
                <a:lnTo>
                  <a:pt x="44450" y="1056767"/>
                </a:lnTo>
                <a:lnTo>
                  <a:pt x="44450" y="1044067"/>
                </a:lnTo>
                <a:close/>
              </a:path>
              <a:path w="71183" h="1615567">
                <a:moveTo>
                  <a:pt x="44450" y="1018667"/>
                </a:moveTo>
                <a:lnTo>
                  <a:pt x="31750" y="1018667"/>
                </a:lnTo>
                <a:lnTo>
                  <a:pt x="31750" y="1031367"/>
                </a:lnTo>
                <a:lnTo>
                  <a:pt x="44450" y="1031367"/>
                </a:lnTo>
                <a:lnTo>
                  <a:pt x="44450" y="1018667"/>
                </a:lnTo>
                <a:close/>
              </a:path>
              <a:path w="71183" h="1615567">
                <a:moveTo>
                  <a:pt x="44450" y="993267"/>
                </a:moveTo>
                <a:lnTo>
                  <a:pt x="31750" y="993267"/>
                </a:lnTo>
                <a:lnTo>
                  <a:pt x="31750" y="1005967"/>
                </a:lnTo>
                <a:lnTo>
                  <a:pt x="44450" y="1005967"/>
                </a:lnTo>
                <a:lnTo>
                  <a:pt x="44450" y="993267"/>
                </a:lnTo>
                <a:close/>
              </a:path>
              <a:path w="71183" h="1615567">
                <a:moveTo>
                  <a:pt x="44450" y="967867"/>
                </a:moveTo>
                <a:lnTo>
                  <a:pt x="31750" y="967867"/>
                </a:lnTo>
                <a:lnTo>
                  <a:pt x="31750" y="980567"/>
                </a:lnTo>
                <a:lnTo>
                  <a:pt x="44450" y="980567"/>
                </a:lnTo>
                <a:lnTo>
                  <a:pt x="44450" y="967867"/>
                </a:lnTo>
                <a:close/>
              </a:path>
              <a:path w="71183" h="1615567">
                <a:moveTo>
                  <a:pt x="44450" y="942467"/>
                </a:moveTo>
                <a:lnTo>
                  <a:pt x="31750" y="942467"/>
                </a:lnTo>
                <a:lnTo>
                  <a:pt x="31750" y="955167"/>
                </a:lnTo>
                <a:lnTo>
                  <a:pt x="44450" y="955167"/>
                </a:lnTo>
                <a:lnTo>
                  <a:pt x="44450" y="942467"/>
                </a:lnTo>
                <a:close/>
              </a:path>
              <a:path w="71183" h="1615567">
                <a:moveTo>
                  <a:pt x="44450" y="917067"/>
                </a:moveTo>
                <a:lnTo>
                  <a:pt x="31750" y="917067"/>
                </a:lnTo>
                <a:lnTo>
                  <a:pt x="31750" y="929767"/>
                </a:lnTo>
                <a:lnTo>
                  <a:pt x="44450" y="929767"/>
                </a:lnTo>
                <a:lnTo>
                  <a:pt x="44450" y="917067"/>
                </a:lnTo>
                <a:close/>
              </a:path>
              <a:path w="71183" h="1615567">
                <a:moveTo>
                  <a:pt x="44450" y="891667"/>
                </a:moveTo>
                <a:lnTo>
                  <a:pt x="31750" y="891667"/>
                </a:lnTo>
                <a:lnTo>
                  <a:pt x="31750" y="904367"/>
                </a:lnTo>
                <a:lnTo>
                  <a:pt x="44450" y="904367"/>
                </a:lnTo>
                <a:lnTo>
                  <a:pt x="44450" y="891667"/>
                </a:lnTo>
                <a:close/>
              </a:path>
              <a:path w="71183" h="1615567">
                <a:moveTo>
                  <a:pt x="44450" y="866267"/>
                </a:moveTo>
                <a:lnTo>
                  <a:pt x="31750" y="866267"/>
                </a:lnTo>
                <a:lnTo>
                  <a:pt x="31750" y="878967"/>
                </a:lnTo>
                <a:lnTo>
                  <a:pt x="44450" y="878967"/>
                </a:lnTo>
                <a:lnTo>
                  <a:pt x="44450" y="866267"/>
                </a:lnTo>
                <a:close/>
              </a:path>
              <a:path w="71183" h="1615567">
                <a:moveTo>
                  <a:pt x="44450" y="840867"/>
                </a:moveTo>
                <a:lnTo>
                  <a:pt x="31750" y="840867"/>
                </a:lnTo>
                <a:lnTo>
                  <a:pt x="31750" y="853567"/>
                </a:lnTo>
                <a:lnTo>
                  <a:pt x="44450" y="853567"/>
                </a:lnTo>
                <a:lnTo>
                  <a:pt x="44450" y="840867"/>
                </a:lnTo>
                <a:close/>
              </a:path>
              <a:path w="71183" h="1615567">
                <a:moveTo>
                  <a:pt x="44450" y="815467"/>
                </a:moveTo>
                <a:lnTo>
                  <a:pt x="31750" y="815467"/>
                </a:lnTo>
                <a:lnTo>
                  <a:pt x="31750" y="828167"/>
                </a:lnTo>
                <a:lnTo>
                  <a:pt x="44450" y="828167"/>
                </a:lnTo>
                <a:lnTo>
                  <a:pt x="44450" y="815467"/>
                </a:lnTo>
                <a:close/>
              </a:path>
              <a:path w="71183" h="1615567">
                <a:moveTo>
                  <a:pt x="44450" y="790067"/>
                </a:moveTo>
                <a:lnTo>
                  <a:pt x="31750" y="790067"/>
                </a:lnTo>
                <a:lnTo>
                  <a:pt x="31750" y="802767"/>
                </a:lnTo>
                <a:lnTo>
                  <a:pt x="44450" y="802767"/>
                </a:lnTo>
                <a:lnTo>
                  <a:pt x="44450" y="790067"/>
                </a:lnTo>
                <a:close/>
              </a:path>
              <a:path w="71183" h="1615567">
                <a:moveTo>
                  <a:pt x="44450" y="764667"/>
                </a:moveTo>
                <a:lnTo>
                  <a:pt x="31750" y="764667"/>
                </a:lnTo>
                <a:lnTo>
                  <a:pt x="31750" y="777367"/>
                </a:lnTo>
                <a:lnTo>
                  <a:pt x="44450" y="777367"/>
                </a:lnTo>
                <a:lnTo>
                  <a:pt x="44450" y="764667"/>
                </a:lnTo>
                <a:close/>
              </a:path>
              <a:path w="71183" h="1615567">
                <a:moveTo>
                  <a:pt x="44450" y="739267"/>
                </a:moveTo>
                <a:lnTo>
                  <a:pt x="31750" y="739267"/>
                </a:lnTo>
                <a:lnTo>
                  <a:pt x="31750" y="751967"/>
                </a:lnTo>
                <a:lnTo>
                  <a:pt x="44450" y="751967"/>
                </a:lnTo>
                <a:lnTo>
                  <a:pt x="44450" y="739267"/>
                </a:lnTo>
                <a:close/>
              </a:path>
              <a:path w="71183" h="1615567">
                <a:moveTo>
                  <a:pt x="44450" y="713867"/>
                </a:moveTo>
                <a:lnTo>
                  <a:pt x="31750" y="713867"/>
                </a:lnTo>
                <a:lnTo>
                  <a:pt x="31750" y="726567"/>
                </a:lnTo>
                <a:lnTo>
                  <a:pt x="44450" y="726567"/>
                </a:lnTo>
                <a:lnTo>
                  <a:pt x="44450" y="713867"/>
                </a:lnTo>
                <a:close/>
              </a:path>
              <a:path w="71183" h="1615567">
                <a:moveTo>
                  <a:pt x="44450" y="688467"/>
                </a:moveTo>
                <a:lnTo>
                  <a:pt x="31750" y="688467"/>
                </a:lnTo>
                <a:lnTo>
                  <a:pt x="31750" y="701167"/>
                </a:lnTo>
                <a:lnTo>
                  <a:pt x="44450" y="701167"/>
                </a:lnTo>
                <a:lnTo>
                  <a:pt x="44450" y="688467"/>
                </a:lnTo>
                <a:close/>
              </a:path>
              <a:path w="71183" h="1615567">
                <a:moveTo>
                  <a:pt x="44450" y="663067"/>
                </a:moveTo>
                <a:lnTo>
                  <a:pt x="31750" y="663067"/>
                </a:lnTo>
                <a:lnTo>
                  <a:pt x="31750" y="675767"/>
                </a:lnTo>
                <a:lnTo>
                  <a:pt x="44450" y="675767"/>
                </a:lnTo>
                <a:lnTo>
                  <a:pt x="44450" y="663067"/>
                </a:lnTo>
                <a:close/>
              </a:path>
              <a:path w="71183" h="1615567">
                <a:moveTo>
                  <a:pt x="44450" y="637667"/>
                </a:moveTo>
                <a:lnTo>
                  <a:pt x="31750" y="637667"/>
                </a:lnTo>
                <a:lnTo>
                  <a:pt x="31750" y="650367"/>
                </a:lnTo>
                <a:lnTo>
                  <a:pt x="44450" y="650367"/>
                </a:lnTo>
                <a:lnTo>
                  <a:pt x="44450" y="637667"/>
                </a:lnTo>
                <a:close/>
              </a:path>
              <a:path w="71183" h="1615567">
                <a:moveTo>
                  <a:pt x="44450" y="612267"/>
                </a:moveTo>
                <a:lnTo>
                  <a:pt x="31750" y="612267"/>
                </a:lnTo>
                <a:lnTo>
                  <a:pt x="31750" y="624967"/>
                </a:lnTo>
                <a:lnTo>
                  <a:pt x="44450" y="624967"/>
                </a:lnTo>
                <a:lnTo>
                  <a:pt x="44450" y="612267"/>
                </a:lnTo>
                <a:close/>
              </a:path>
              <a:path w="71183" h="1615567">
                <a:moveTo>
                  <a:pt x="44450" y="586867"/>
                </a:moveTo>
                <a:lnTo>
                  <a:pt x="31750" y="586867"/>
                </a:lnTo>
                <a:lnTo>
                  <a:pt x="31750" y="599567"/>
                </a:lnTo>
                <a:lnTo>
                  <a:pt x="44450" y="599567"/>
                </a:lnTo>
                <a:lnTo>
                  <a:pt x="44450" y="586867"/>
                </a:lnTo>
                <a:close/>
              </a:path>
              <a:path w="71183" h="1615567">
                <a:moveTo>
                  <a:pt x="44450" y="561467"/>
                </a:moveTo>
                <a:lnTo>
                  <a:pt x="31750" y="561467"/>
                </a:lnTo>
                <a:lnTo>
                  <a:pt x="31750" y="574167"/>
                </a:lnTo>
                <a:lnTo>
                  <a:pt x="44450" y="574167"/>
                </a:lnTo>
                <a:lnTo>
                  <a:pt x="44450" y="561467"/>
                </a:lnTo>
                <a:close/>
              </a:path>
              <a:path w="71183" h="1615567">
                <a:moveTo>
                  <a:pt x="44450" y="536067"/>
                </a:moveTo>
                <a:lnTo>
                  <a:pt x="31750" y="536067"/>
                </a:lnTo>
                <a:lnTo>
                  <a:pt x="31750" y="548767"/>
                </a:lnTo>
                <a:lnTo>
                  <a:pt x="44450" y="548767"/>
                </a:lnTo>
                <a:lnTo>
                  <a:pt x="44450" y="536067"/>
                </a:lnTo>
                <a:close/>
              </a:path>
              <a:path w="71183" h="1615567">
                <a:moveTo>
                  <a:pt x="44450" y="510667"/>
                </a:moveTo>
                <a:lnTo>
                  <a:pt x="31750" y="510667"/>
                </a:lnTo>
                <a:lnTo>
                  <a:pt x="31750" y="523367"/>
                </a:lnTo>
                <a:lnTo>
                  <a:pt x="44450" y="523367"/>
                </a:lnTo>
                <a:lnTo>
                  <a:pt x="44450" y="510667"/>
                </a:lnTo>
                <a:close/>
              </a:path>
              <a:path w="71183" h="1615567">
                <a:moveTo>
                  <a:pt x="44450" y="485267"/>
                </a:moveTo>
                <a:lnTo>
                  <a:pt x="31750" y="485267"/>
                </a:lnTo>
                <a:lnTo>
                  <a:pt x="31750" y="497967"/>
                </a:lnTo>
                <a:lnTo>
                  <a:pt x="44450" y="497967"/>
                </a:lnTo>
                <a:lnTo>
                  <a:pt x="44450" y="485267"/>
                </a:lnTo>
                <a:close/>
              </a:path>
              <a:path w="71183" h="1615567">
                <a:moveTo>
                  <a:pt x="44450" y="459867"/>
                </a:moveTo>
                <a:lnTo>
                  <a:pt x="31750" y="459867"/>
                </a:lnTo>
                <a:lnTo>
                  <a:pt x="31750" y="472567"/>
                </a:lnTo>
                <a:lnTo>
                  <a:pt x="44450" y="472567"/>
                </a:lnTo>
                <a:lnTo>
                  <a:pt x="44450" y="459867"/>
                </a:lnTo>
                <a:close/>
              </a:path>
              <a:path w="71183" h="1615567">
                <a:moveTo>
                  <a:pt x="44450" y="434467"/>
                </a:moveTo>
                <a:lnTo>
                  <a:pt x="31750" y="434467"/>
                </a:lnTo>
                <a:lnTo>
                  <a:pt x="31750" y="447167"/>
                </a:lnTo>
                <a:lnTo>
                  <a:pt x="44450" y="447167"/>
                </a:lnTo>
                <a:lnTo>
                  <a:pt x="44450" y="434467"/>
                </a:lnTo>
                <a:close/>
              </a:path>
              <a:path w="71183" h="1615567">
                <a:moveTo>
                  <a:pt x="44450" y="409067"/>
                </a:moveTo>
                <a:lnTo>
                  <a:pt x="31750" y="409067"/>
                </a:lnTo>
                <a:lnTo>
                  <a:pt x="31750" y="421767"/>
                </a:lnTo>
                <a:lnTo>
                  <a:pt x="44450" y="421767"/>
                </a:lnTo>
                <a:lnTo>
                  <a:pt x="44450" y="409067"/>
                </a:lnTo>
                <a:close/>
              </a:path>
              <a:path w="71183" h="1615567">
                <a:moveTo>
                  <a:pt x="44450" y="383667"/>
                </a:moveTo>
                <a:lnTo>
                  <a:pt x="31750" y="383667"/>
                </a:lnTo>
                <a:lnTo>
                  <a:pt x="31750" y="396367"/>
                </a:lnTo>
                <a:lnTo>
                  <a:pt x="44450" y="396367"/>
                </a:lnTo>
                <a:lnTo>
                  <a:pt x="44450" y="383667"/>
                </a:lnTo>
                <a:close/>
              </a:path>
              <a:path w="71183" h="1615567">
                <a:moveTo>
                  <a:pt x="44450" y="358267"/>
                </a:moveTo>
                <a:lnTo>
                  <a:pt x="31750" y="358267"/>
                </a:lnTo>
                <a:lnTo>
                  <a:pt x="31750" y="370967"/>
                </a:lnTo>
                <a:lnTo>
                  <a:pt x="44450" y="370967"/>
                </a:lnTo>
                <a:lnTo>
                  <a:pt x="44450" y="358267"/>
                </a:lnTo>
                <a:close/>
              </a:path>
              <a:path w="71183" h="1615567">
                <a:moveTo>
                  <a:pt x="44450" y="332867"/>
                </a:moveTo>
                <a:lnTo>
                  <a:pt x="31750" y="332867"/>
                </a:lnTo>
                <a:lnTo>
                  <a:pt x="31750" y="345567"/>
                </a:lnTo>
                <a:lnTo>
                  <a:pt x="44450" y="345567"/>
                </a:lnTo>
                <a:lnTo>
                  <a:pt x="44450" y="332867"/>
                </a:lnTo>
                <a:close/>
              </a:path>
              <a:path w="71183" h="1615567">
                <a:moveTo>
                  <a:pt x="44450" y="307467"/>
                </a:moveTo>
                <a:lnTo>
                  <a:pt x="31750" y="307467"/>
                </a:lnTo>
                <a:lnTo>
                  <a:pt x="31750" y="320167"/>
                </a:lnTo>
                <a:lnTo>
                  <a:pt x="44450" y="320167"/>
                </a:lnTo>
                <a:lnTo>
                  <a:pt x="44450" y="307467"/>
                </a:lnTo>
                <a:close/>
              </a:path>
              <a:path w="71183" h="1615567">
                <a:moveTo>
                  <a:pt x="44450" y="282067"/>
                </a:moveTo>
                <a:lnTo>
                  <a:pt x="31750" y="282067"/>
                </a:lnTo>
                <a:lnTo>
                  <a:pt x="31750" y="294767"/>
                </a:lnTo>
                <a:lnTo>
                  <a:pt x="44450" y="294767"/>
                </a:lnTo>
                <a:lnTo>
                  <a:pt x="44450" y="282067"/>
                </a:lnTo>
                <a:close/>
              </a:path>
              <a:path w="71183" h="1615567">
                <a:moveTo>
                  <a:pt x="44450" y="256667"/>
                </a:moveTo>
                <a:lnTo>
                  <a:pt x="31750" y="256667"/>
                </a:lnTo>
                <a:lnTo>
                  <a:pt x="31750" y="269367"/>
                </a:lnTo>
                <a:lnTo>
                  <a:pt x="44450" y="269367"/>
                </a:lnTo>
                <a:lnTo>
                  <a:pt x="44450" y="256667"/>
                </a:lnTo>
                <a:close/>
              </a:path>
              <a:path w="71183" h="1615567">
                <a:moveTo>
                  <a:pt x="44450" y="231267"/>
                </a:moveTo>
                <a:lnTo>
                  <a:pt x="31750" y="231267"/>
                </a:lnTo>
                <a:lnTo>
                  <a:pt x="31750" y="243967"/>
                </a:lnTo>
                <a:lnTo>
                  <a:pt x="44450" y="243967"/>
                </a:lnTo>
                <a:lnTo>
                  <a:pt x="44450" y="231267"/>
                </a:lnTo>
                <a:close/>
              </a:path>
              <a:path w="71183" h="1615567">
                <a:moveTo>
                  <a:pt x="44450" y="205867"/>
                </a:moveTo>
                <a:lnTo>
                  <a:pt x="31750" y="205867"/>
                </a:lnTo>
                <a:lnTo>
                  <a:pt x="31750" y="218567"/>
                </a:lnTo>
                <a:lnTo>
                  <a:pt x="44450" y="218567"/>
                </a:lnTo>
                <a:lnTo>
                  <a:pt x="44450" y="205867"/>
                </a:lnTo>
                <a:close/>
              </a:path>
              <a:path w="71183" h="1615567">
                <a:moveTo>
                  <a:pt x="44450" y="180467"/>
                </a:moveTo>
                <a:lnTo>
                  <a:pt x="31750" y="180467"/>
                </a:lnTo>
                <a:lnTo>
                  <a:pt x="31750" y="193167"/>
                </a:lnTo>
                <a:lnTo>
                  <a:pt x="44450" y="193167"/>
                </a:lnTo>
                <a:lnTo>
                  <a:pt x="44450" y="180467"/>
                </a:lnTo>
                <a:close/>
              </a:path>
              <a:path w="71183" h="1615567">
                <a:moveTo>
                  <a:pt x="44450" y="155067"/>
                </a:moveTo>
                <a:lnTo>
                  <a:pt x="31750" y="155067"/>
                </a:lnTo>
                <a:lnTo>
                  <a:pt x="31750" y="167767"/>
                </a:lnTo>
                <a:lnTo>
                  <a:pt x="44450" y="167767"/>
                </a:lnTo>
                <a:lnTo>
                  <a:pt x="44450" y="155067"/>
                </a:lnTo>
                <a:close/>
              </a:path>
              <a:path w="71183" h="1615567">
                <a:moveTo>
                  <a:pt x="44450" y="129667"/>
                </a:moveTo>
                <a:lnTo>
                  <a:pt x="31750" y="129667"/>
                </a:lnTo>
                <a:lnTo>
                  <a:pt x="31750" y="142367"/>
                </a:lnTo>
                <a:lnTo>
                  <a:pt x="44450" y="142367"/>
                </a:lnTo>
                <a:lnTo>
                  <a:pt x="44450" y="129667"/>
                </a:lnTo>
                <a:close/>
              </a:path>
              <a:path w="71183" h="1615567">
                <a:moveTo>
                  <a:pt x="44450" y="104267"/>
                </a:moveTo>
                <a:lnTo>
                  <a:pt x="31750" y="104267"/>
                </a:lnTo>
                <a:lnTo>
                  <a:pt x="31750" y="116967"/>
                </a:lnTo>
                <a:lnTo>
                  <a:pt x="44450" y="116967"/>
                </a:lnTo>
                <a:lnTo>
                  <a:pt x="44450" y="104267"/>
                </a:lnTo>
                <a:close/>
              </a:path>
              <a:path w="71183" h="1615567">
                <a:moveTo>
                  <a:pt x="44450" y="78867"/>
                </a:moveTo>
                <a:lnTo>
                  <a:pt x="31750" y="78867"/>
                </a:lnTo>
                <a:lnTo>
                  <a:pt x="31750" y="91567"/>
                </a:lnTo>
                <a:lnTo>
                  <a:pt x="44450" y="91567"/>
                </a:lnTo>
                <a:lnTo>
                  <a:pt x="44450" y="78867"/>
                </a:lnTo>
                <a:close/>
              </a:path>
              <a:path w="71183" h="1615567">
                <a:moveTo>
                  <a:pt x="38100" y="0"/>
                </a:moveTo>
                <a:lnTo>
                  <a:pt x="0" y="76200"/>
                </a:lnTo>
                <a:lnTo>
                  <a:pt x="76200" y="76200"/>
                </a:lnTo>
                <a:lnTo>
                  <a:pt x="71183" y="66167"/>
                </a:lnTo>
                <a:lnTo>
                  <a:pt x="31750" y="66167"/>
                </a:lnTo>
                <a:lnTo>
                  <a:pt x="31750" y="63500"/>
                </a:lnTo>
                <a:lnTo>
                  <a:pt x="69850" y="63500"/>
                </a:lnTo>
                <a:lnTo>
                  <a:pt x="38100" y="0"/>
                </a:lnTo>
                <a:close/>
              </a:path>
              <a:path w="71183" h="1615567">
                <a:moveTo>
                  <a:pt x="44450" y="63500"/>
                </a:moveTo>
                <a:lnTo>
                  <a:pt x="31750" y="63500"/>
                </a:lnTo>
                <a:lnTo>
                  <a:pt x="31750" y="66167"/>
                </a:lnTo>
                <a:lnTo>
                  <a:pt x="44450" y="66167"/>
                </a:lnTo>
                <a:lnTo>
                  <a:pt x="44450" y="63500"/>
                </a:lnTo>
                <a:close/>
              </a:path>
              <a:path w="71183" h="1615567">
                <a:moveTo>
                  <a:pt x="69850" y="63500"/>
                </a:moveTo>
                <a:lnTo>
                  <a:pt x="44450" y="63500"/>
                </a:lnTo>
                <a:lnTo>
                  <a:pt x="44450" y="66167"/>
                </a:lnTo>
                <a:lnTo>
                  <a:pt x="71183" y="66167"/>
                </a:lnTo>
                <a:lnTo>
                  <a:pt x="69850" y="63500"/>
                </a:lnTo>
                <a:close/>
              </a:path>
            </a:pathLst>
          </a:custGeom>
          <a:solidFill>
            <a:srgbClr val="FF0000"/>
          </a:solidFill>
          <a:ln w="9525">
            <a:noFill/>
            <a:round/>
            <a:headEnd/>
            <a:tailEnd/>
          </a:ln>
        </p:spPr>
        <p:txBody>
          <a:bodyPr lIns="0" tIns="0" rIns="0" bIns="0">
            <a:spAutoFit/>
          </a:bodyPr>
          <a:lstStyle/>
          <a:p>
            <a:endParaRPr lang="ru-RU"/>
          </a:p>
        </p:txBody>
      </p:sp>
      <p:sp>
        <p:nvSpPr>
          <p:cNvPr id="26645" name="object 36"/>
          <p:cNvSpPr>
            <a:spLocks noChangeArrowheads="1"/>
          </p:cNvSpPr>
          <p:nvPr/>
        </p:nvSpPr>
        <p:spPr bwMode="auto">
          <a:xfrm>
            <a:off x="2225675" y="6302375"/>
            <a:ext cx="1524000" cy="366713"/>
          </a:xfrm>
          <a:prstGeom prst="rect">
            <a:avLst/>
          </a:prstGeom>
          <a:blipFill dpi="0" rotWithShape="1">
            <a:blip r:embed="rId1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46" name="object 37"/>
          <p:cNvSpPr>
            <a:spLocks noChangeArrowheads="1"/>
          </p:cNvSpPr>
          <p:nvPr/>
        </p:nvSpPr>
        <p:spPr bwMode="auto">
          <a:xfrm>
            <a:off x="2076450" y="5780088"/>
            <a:ext cx="1824038" cy="854075"/>
          </a:xfrm>
          <a:prstGeom prst="rect">
            <a:avLst/>
          </a:prstGeom>
          <a:blipFill dpi="0" rotWithShape="1">
            <a:blip r:embed="rId1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47" name="object 38"/>
          <p:cNvSpPr>
            <a:spLocks noChangeArrowheads="1"/>
          </p:cNvSpPr>
          <p:nvPr/>
        </p:nvSpPr>
        <p:spPr bwMode="auto">
          <a:xfrm>
            <a:off x="2184400" y="5783263"/>
            <a:ext cx="1665288" cy="923925"/>
          </a:xfrm>
          <a:prstGeom prst="rect">
            <a:avLst/>
          </a:prstGeom>
          <a:blipFill dpi="0" rotWithShape="1">
            <a:blip r:embed="rId1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48" name="object 39"/>
          <p:cNvSpPr>
            <a:spLocks noChangeArrowheads="1"/>
          </p:cNvSpPr>
          <p:nvPr/>
        </p:nvSpPr>
        <p:spPr bwMode="auto">
          <a:xfrm>
            <a:off x="2124075" y="5715000"/>
            <a:ext cx="1727200" cy="830263"/>
          </a:xfrm>
          <a:prstGeom prst="rect">
            <a:avLst/>
          </a:prstGeom>
          <a:blipFill dpi="0" rotWithShape="1">
            <a:blip r:embed="rId17"/>
            <a:srcRect/>
            <a:stretch>
              <a:fillRect/>
            </a:stretch>
          </a:blipFill>
          <a:ln w="9525">
            <a:noFill/>
            <a:miter lim="800000"/>
            <a:headEnd/>
            <a:tailEnd/>
          </a:ln>
        </p:spPr>
        <p:txBody>
          <a:bodyPr lIns="0" tIns="0" rIns="0" bIns="0">
            <a:spAutoFit/>
          </a:bodyPr>
          <a:lstStyle/>
          <a:p>
            <a:pPr algn="ctr"/>
            <a:r>
              <a:rPr lang="ru-RU">
                <a:latin typeface="Calibri" pitchFamily="34" charset="0"/>
              </a:rPr>
              <a:t>Налоговые доходы</a:t>
            </a:r>
          </a:p>
          <a:p>
            <a:r>
              <a:rPr lang="ru-RU">
                <a:latin typeface="Calibri" pitchFamily="34" charset="0"/>
              </a:rPr>
              <a:t>                          </a:t>
            </a:r>
          </a:p>
        </p:txBody>
      </p:sp>
      <p:sp>
        <p:nvSpPr>
          <p:cNvPr id="26649" name="object 40"/>
          <p:cNvSpPr>
            <a:spLocks/>
          </p:cNvSpPr>
          <p:nvPr/>
        </p:nvSpPr>
        <p:spPr bwMode="auto">
          <a:xfrm>
            <a:off x="2124075" y="5805488"/>
            <a:ext cx="1727200" cy="276225"/>
          </a:xfrm>
          <a:custGeom>
            <a:avLst/>
            <a:gdLst>
              <a:gd name="T0" fmla="*/ 0 w 1728216"/>
              <a:gd name="T1" fmla="*/ 1775 h 758012"/>
              <a:gd name="T2" fmla="*/ 1722129 w 1728216"/>
              <a:gd name="T3" fmla="*/ 1775 h 758012"/>
              <a:gd name="T4" fmla="*/ 1722129 w 1728216"/>
              <a:gd name="T5" fmla="*/ 0 h 758012"/>
              <a:gd name="T6" fmla="*/ 0 w 1728216"/>
              <a:gd name="T7" fmla="*/ 0 h 758012"/>
              <a:gd name="T8" fmla="*/ 0 w 1728216"/>
              <a:gd name="T9" fmla="*/ 1775 h 758012"/>
              <a:gd name="T10" fmla="*/ 0 60000 65536"/>
              <a:gd name="T11" fmla="*/ 0 60000 65536"/>
              <a:gd name="T12" fmla="*/ 0 60000 65536"/>
              <a:gd name="T13" fmla="*/ 0 60000 65536"/>
              <a:gd name="T14" fmla="*/ 0 60000 65536"/>
              <a:gd name="T15" fmla="*/ 0 w 1728216"/>
              <a:gd name="T16" fmla="*/ 0 h 758012"/>
              <a:gd name="T17" fmla="*/ 1728216 w 1728216"/>
              <a:gd name="T18" fmla="*/ 758012 h 758012"/>
            </a:gdLst>
            <a:ahLst/>
            <a:cxnLst>
              <a:cxn ang="T10">
                <a:pos x="T0" y="T1"/>
              </a:cxn>
              <a:cxn ang="T11">
                <a:pos x="T2" y="T3"/>
              </a:cxn>
              <a:cxn ang="T12">
                <a:pos x="T4" y="T5"/>
              </a:cxn>
              <a:cxn ang="T13">
                <a:pos x="T6" y="T7"/>
              </a:cxn>
              <a:cxn ang="T14">
                <a:pos x="T8" y="T9"/>
              </a:cxn>
            </a:cxnLst>
            <a:rect l="T15" t="T16" r="T17" b="T18"/>
            <a:pathLst>
              <a:path w="1728216" h="758012">
                <a:moveTo>
                  <a:pt x="0" y="758012"/>
                </a:moveTo>
                <a:lnTo>
                  <a:pt x="1728216" y="758012"/>
                </a:lnTo>
                <a:lnTo>
                  <a:pt x="1728216" y="0"/>
                </a:lnTo>
                <a:lnTo>
                  <a:pt x="0" y="0"/>
                </a:lnTo>
                <a:lnTo>
                  <a:pt x="0" y="758012"/>
                </a:lnTo>
                <a:close/>
              </a:path>
            </a:pathLst>
          </a:custGeom>
          <a:noFill/>
          <a:ln w="9525">
            <a:solidFill>
              <a:srgbClr val="77923B"/>
            </a:solidFill>
            <a:round/>
            <a:headEnd/>
            <a:tailEnd/>
          </a:ln>
        </p:spPr>
        <p:txBody>
          <a:bodyPr lIns="0" tIns="0" rIns="0" bIns="0">
            <a:spAutoFit/>
          </a:bodyPr>
          <a:lstStyle/>
          <a:p>
            <a:endParaRPr lang="ru-RU"/>
          </a:p>
        </p:txBody>
      </p:sp>
      <p:sp>
        <p:nvSpPr>
          <p:cNvPr id="26650" name="object 41"/>
          <p:cNvSpPr txBox="1">
            <a:spLocks noChangeArrowheads="1"/>
          </p:cNvSpPr>
          <p:nvPr/>
        </p:nvSpPr>
        <p:spPr bwMode="auto">
          <a:xfrm>
            <a:off x="2365375" y="5184775"/>
            <a:ext cx="3683000" cy="1316038"/>
          </a:xfrm>
          <a:prstGeom prst="rect">
            <a:avLst/>
          </a:prstGeom>
          <a:noFill/>
          <a:ln w="9525">
            <a:noFill/>
            <a:miter lim="800000"/>
            <a:headEnd/>
            <a:tailEnd/>
          </a:ln>
        </p:spPr>
        <p:txBody>
          <a:bodyPr lIns="0" tIns="0" rIns="0" bIns="0">
            <a:spAutoFit/>
          </a:bodyPr>
          <a:lstStyle/>
          <a:p>
            <a:pPr marL="2171700" algn="ctr"/>
            <a:r>
              <a:rPr lang="ru-RU" sz="2000" b="1" dirty="0">
                <a:solidFill>
                  <a:srgbClr val="FFFFFF"/>
                </a:solidFill>
                <a:latin typeface="Calibri" pitchFamily="34" charset="0"/>
              </a:rPr>
              <a:t>Неналоговые</a:t>
            </a:r>
            <a:endParaRPr lang="ru-RU" sz="2000" dirty="0">
              <a:latin typeface="Calibri" pitchFamily="34" charset="0"/>
            </a:endParaRPr>
          </a:p>
          <a:p>
            <a:pPr marL="2171700" algn="r"/>
            <a:r>
              <a:rPr lang="ru-RU" sz="2000" b="1" dirty="0">
                <a:solidFill>
                  <a:srgbClr val="FFFFFF"/>
                </a:solidFill>
                <a:latin typeface="Calibri" pitchFamily="34" charset="0"/>
              </a:rPr>
              <a:t>доходы</a:t>
            </a:r>
            <a:endParaRPr lang="ru-RU" sz="2000" dirty="0">
              <a:latin typeface="Calibri" pitchFamily="34" charset="0"/>
            </a:endParaRPr>
          </a:p>
          <a:p>
            <a:pPr marL="2171700">
              <a:lnSpc>
                <a:spcPts val="500"/>
              </a:lnSpc>
              <a:spcBef>
                <a:spcPts val="50"/>
              </a:spcBef>
            </a:pPr>
            <a:endParaRPr lang="ru-RU" sz="500" dirty="0">
              <a:latin typeface="Calibri" pitchFamily="34" charset="0"/>
            </a:endParaRPr>
          </a:p>
          <a:p>
            <a:pPr marL="2171700"/>
            <a:r>
              <a:rPr lang="ru-RU" sz="2000" b="1" dirty="0">
                <a:solidFill>
                  <a:srgbClr val="FFFFFF"/>
                </a:solidFill>
                <a:latin typeface="Calibri" pitchFamily="34" charset="0"/>
              </a:rPr>
              <a:t>Налоговые доходы</a:t>
            </a:r>
            <a:endParaRPr lang="ru-RU" sz="2000" dirty="0">
              <a:latin typeface="Calibri" pitchFamily="34" charset="0"/>
            </a:endParaRPr>
          </a:p>
        </p:txBody>
      </p:sp>
      <p:sp>
        <p:nvSpPr>
          <p:cNvPr id="26651" name="object 42"/>
          <p:cNvSpPr txBox="1">
            <a:spLocks noChangeArrowheads="1"/>
          </p:cNvSpPr>
          <p:nvPr/>
        </p:nvSpPr>
        <p:spPr bwMode="auto">
          <a:xfrm>
            <a:off x="3535363" y="893763"/>
            <a:ext cx="1787525" cy="635000"/>
          </a:xfrm>
          <a:prstGeom prst="rect">
            <a:avLst/>
          </a:prstGeom>
          <a:noFill/>
          <a:ln w="9525">
            <a:noFill/>
            <a:miter lim="800000"/>
            <a:headEnd/>
            <a:tailEnd/>
          </a:ln>
        </p:spPr>
        <p:txBody>
          <a:bodyPr lIns="0" tIns="0" rIns="0" bIns="0">
            <a:spAutoFit/>
          </a:bodyPr>
          <a:lstStyle/>
          <a:p>
            <a:pPr marL="190500" indent="-177800"/>
            <a:r>
              <a:rPr lang="ru-RU" sz="2000" b="1">
                <a:solidFill>
                  <a:srgbClr val="FFFFFF"/>
                </a:solidFill>
                <a:latin typeface="Calibri" pitchFamily="34" charset="0"/>
              </a:rPr>
              <a:t>Безвозмездные поступления</a:t>
            </a:r>
            <a:endParaRPr lang="ru-RU" sz="2000">
              <a:latin typeface="Calibri" pitchFamily="34" charset="0"/>
            </a:endParaRPr>
          </a:p>
        </p:txBody>
      </p:sp>
      <p:sp>
        <p:nvSpPr>
          <p:cNvPr id="26652" name="object 44"/>
          <p:cNvSpPr>
            <a:spLocks noChangeArrowheads="1"/>
          </p:cNvSpPr>
          <p:nvPr/>
        </p:nvSpPr>
        <p:spPr bwMode="auto">
          <a:xfrm>
            <a:off x="204788" y="812800"/>
            <a:ext cx="1822450" cy="852488"/>
          </a:xfrm>
          <a:prstGeom prst="rect">
            <a:avLst/>
          </a:prstGeom>
          <a:blipFill dpi="0" rotWithShape="1">
            <a:blip r:embed="rId18"/>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53" name="object 46"/>
          <p:cNvSpPr>
            <a:spLocks noChangeArrowheads="1"/>
          </p:cNvSpPr>
          <p:nvPr/>
        </p:nvSpPr>
        <p:spPr bwMode="auto">
          <a:xfrm>
            <a:off x="250825" y="836613"/>
            <a:ext cx="1728788" cy="758825"/>
          </a:xfrm>
          <a:prstGeom prst="rect">
            <a:avLst/>
          </a:prstGeom>
          <a:blipFill dpi="0" rotWithShape="1">
            <a:blip r:embed="rId19"/>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54" name="object 47"/>
          <p:cNvSpPr>
            <a:spLocks/>
          </p:cNvSpPr>
          <p:nvPr/>
        </p:nvSpPr>
        <p:spPr bwMode="auto">
          <a:xfrm>
            <a:off x="250825" y="836613"/>
            <a:ext cx="1728788" cy="758825"/>
          </a:xfrm>
          <a:custGeom>
            <a:avLst/>
            <a:gdLst>
              <a:gd name="T0" fmla="*/ 0 w 1728216"/>
              <a:gd name="T1" fmla="*/ 762903 h 758012"/>
              <a:gd name="T2" fmla="*/ 1731651 w 1728216"/>
              <a:gd name="T3" fmla="*/ 762903 h 758012"/>
              <a:gd name="T4" fmla="*/ 1731651 w 1728216"/>
              <a:gd name="T5" fmla="*/ 0 h 758012"/>
              <a:gd name="T6" fmla="*/ 0 w 1728216"/>
              <a:gd name="T7" fmla="*/ 0 h 758012"/>
              <a:gd name="T8" fmla="*/ 0 w 1728216"/>
              <a:gd name="T9" fmla="*/ 762903 h 758012"/>
              <a:gd name="T10" fmla="*/ 0 60000 65536"/>
              <a:gd name="T11" fmla="*/ 0 60000 65536"/>
              <a:gd name="T12" fmla="*/ 0 60000 65536"/>
              <a:gd name="T13" fmla="*/ 0 60000 65536"/>
              <a:gd name="T14" fmla="*/ 0 60000 65536"/>
              <a:gd name="T15" fmla="*/ 0 w 1728216"/>
              <a:gd name="T16" fmla="*/ 0 h 758012"/>
              <a:gd name="T17" fmla="*/ 1728216 w 1728216"/>
              <a:gd name="T18" fmla="*/ 758012 h 758012"/>
            </a:gdLst>
            <a:ahLst/>
            <a:cxnLst>
              <a:cxn ang="T10">
                <a:pos x="T0" y="T1"/>
              </a:cxn>
              <a:cxn ang="T11">
                <a:pos x="T2" y="T3"/>
              </a:cxn>
              <a:cxn ang="T12">
                <a:pos x="T4" y="T5"/>
              </a:cxn>
              <a:cxn ang="T13">
                <a:pos x="T6" y="T7"/>
              </a:cxn>
              <a:cxn ang="T14">
                <a:pos x="T8" y="T9"/>
              </a:cxn>
            </a:cxnLst>
            <a:rect l="T15" t="T16" r="T17" b="T18"/>
            <a:pathLst>
              <a:path w="1728216" h="758012">
                <a:moveTo>
                  <a:pt x="0" y="758012"/>
                </a:moveTo>
                <a:lnTo>
                  <a:pt x="1728216" y="758012"/>
                </a:lnTo>
                <a:lnTo>
                  <a:pt x="1728216" y="0"/>
                </a:lnTo>
                <a:lnTo>
                  <a:pt x="0" y="0"/>
                </a:lnTo>
                <a:lnTo>
                  <a:pt x="0" y="758012"/>
                </a:lnTo>
                <a:close/>
              </a:path>
            </a:pathLst>
          </a:custGeom>
          <a:noFill/>
          <a:ln w="9525">
            <a:solidFill>
              <a:srgbClr val="1515FF"/>
            </a:solidFill>
            <a:round/>
            <a:headEnd/>
            <a:tailEnd/>
          </a:ln>
        </p:spPr>
        <p:txBody>
          <a:bodyPr lIns="0" tIns="0" rIns="0" bIns="0">
            <a:spAutoFit/>
          </a:bodyPr>
          <a:lstStyle/>
          <a:p>
            <a:endParaRPr lang="ru-RU"/>
          </a:p>
        </p:txBody>
      </p:sp>
      <p:sp>
        <p:nvSpPr>
          <p:cNvPr id="26655" name="object 48"/>
          <p:cNvSpPr txBox="1">
            <a:spLocks noChangeArrowheads="1"/>
          </p:cNvSpPr>
          <p:nvPr/>
        </p:nvSpPr>
        <p:spPr bwMode="auto">
          <a:xfrm>
            <a:off x="600075" y="893763"/>
            <a:ext cx="1031875" cy="549275"/>
          </a:xfrm>
          <a:prstGeom prst="rect">
            <a:avLst/>
          </a:prstGeom>
          <a:noFill/>
          <a:ln w="9525">
            <a:noFill/>
            <a:miter lim="800000"/>
            <a:headEnd/>
            <a:tailEnd/>
          </a:ln>
        </p:spPr>
        <p:txBody>
          <a:bodyPr lIns="0" tIns="0" rIns="0" bIns="0">
            <a:spAutoFit/>
          </a:bodyPr>
          <a:lstStyle/>
          <a:p>
            <a:pPr marL="176213" indent="-165100"/>
            <a:r>
              <a:rPr lang="ru-RU" b="1">
                <a:solidFill>
                  <a:srgbClr val="FFFFFF"/>
                </a:solidFill>
                <a:latin typeface="Calibri" pitchFamily="34" charset="0"/>
              </a:rPr>
              <a:t>ДОХОДЫ ВСЕГО</a:t>
            </a:r>
            <a:endParaRPr lang="ru-RU">
              <a:latin typeface="Calibri" pitchFamily="34" charset="0"/>
            </a:endParaRPr>
          </a:p>
        </p:txBody>
      </p:sp>
      <p:sp>
        <p:nvSpPr>
          <p:cNvPr id="26656" name="object 53"/>
          <p:cNvSpPr>
            <a:spLocks/>
          </p:cNvSpPr>
          <p:nvPr/>
        </p:nvSpPr>
        <p:spPr bwMode="auto">
          <a:xfrm>
            <a:off x="1068388" y="1603375"/>
            <a:ext cx="76200" cy="817563"/>
          </a:xfrm>
          <a:custGeom>
            <a:avLst/>
            <a:gdLst>
              <a:gd name="T0" fmla="*/ 31750 w 76200"/>
              <a:gd name="T1" fmla="*/ 12754 h 816990"/>
              <a:gd name="T2" fmla="*/ 44450 w 76200"/>
              <a:gd name="T3" fmla="*/ 25508 h 816990"/>
              <a:gd name="T4" fmla="*/ 44450 w 76200"/>
              <a:gd name="T5" fmla="*/ 38262 h 816990"/>
              <a:gd name="T6" fmla="*/ 31750 w 76200"/>
              <a:gd name="T7" fmla="*/ 51016 h 816990"/>
              <a:gd name="T8" fmla="*/ 44450 w 76200"/>
              <a:gd name="T9" fmla="*/ 51016 h 816990"/>
              <a:gd name="T10" fmla="*/ 31750 w 76200"/>
              <a:gd name="T11" fmla="*/ 89274 h 816990"/>
              <a:gd name="T12" fmla="*/ 44450 w 76200"/>
              <a:gd name="T13" fmla="*/ 102027 h 816990"/>
              <a:gd name="T14" fmla="*/ 44450 w 76200"/>
              <a:gd name="T15" fmla="*/ 114780 h 816990"/>
              <a:gd name="T16" fmla="*/ 31750 w 76200"/>
              <a:gd name="T17" fmla="*/ 127534 h 816990"/>
              <a:gd name="T18" fmla="*/ 44450 w 76200"/>
              <a:gd name="T19" fmla="*/ 127534 h 816990"/>
              <a:gd name="T20" fmla="*/ 31750 w 76200"/>
              <a:gd name="T21" fmla="*/ 165796 h 816990"/>
              <a:gd name="T22" fmla="*/ 44450 w 76200"/>
              <a:gd name="T23" fmla="*/ 178550 h 816990"/>
              <a:gd name="T24" fmla="*/ 44450 w 76200"/>
              <a:gd name="T25" fmla="*/ 191304 h 816990"/>
              <a:gd name="T26" fmla="*/ 31750 w 76200"/>
              <a:gd name="T27" fmla="*/ 204058 h 816990"/>
              <a:gd name="T28" fmla="*/ 44450 w 76200"/>
              <a:gd name="T29" fmla="*/ 204058 h 816990"/>
              <a:gd name="T30" fmla="*/ 31750 w 76200"/>
              <a:gd name="T31" fmla="*/ 242317 h 816990"/>
              <a:gd name="T32" fmla="*/ 44450 w 76200"/>
              <a:gd name="T33" fmla="*/ 255071 h 816990"/>
              <a:gd name="T34" fmla="*/ 44450 w 76200"/>
              <a:gd name="T35" fmla="*/ 267824 h 816990"/>
              <a:gd name="T36" fmla="*/ 31750 w 76200"/>
              <a:gd name="T37" fmla="*/ 280578 h 816990"/>
              <a:gd name="T38" fmla="*/ 44450 w 76200"/>
              <a:gd name="T39" fmla="*/ 280578 h 816990"/>
              <a:gd name="T40" fmla="*/ 31750 w 76200"/>
              <a:gd name="T41" fmla="*/ 318838 h 816990"/>
              <a:gd name="T42" fmla="*/ 44450 w 76200"/>
              <a:gd name="T43" fmla="*/ 331592 h 816990"/>
              <a:gd name="T44" fmla="*/ 44450 w 76200"/>
              <a:gd name="T45" fmla="*/ 344346 h 816990"/>
              <a:gd name="T46" fmla="*/ 31750 w 76200"/>
              <a:gd name="T47" fmla="*/ 357099 h 816990"/>
              <a:gd name="T48" fmla="*/ 44450 w 76200"/>
              <a:gd name="T49" fmla="*/ 357099 h 816990"/>
              <a:gd name="T50" fmla="*/ 31750 w 76200"/>
              <a:gd name="T51" fmla="*/ 395360 h 816990"/>
              <a:gd name="T52" fmla="*/ 44450 w 76200"/>
              <a:gd name="T53" fmla="*/ 408113 h 816990"/>
              <a:gd name="T54" fmla="*/ 31750 w 76200"/>
              <a:gd name="T55" fmla="*/ 420867 h 816990"/>
              <a:gd name="T56" fmla="*/ 38100 w 76200"/>
              <a:gd name="T57" fmla="*/ 416657 h 816990"/>
              <a:gd name="T58" fmla="*/ 44450 w 76200"/>
              <a:gd name="T59" fmla="*/ 410281 h 816990"/>
              <a:gd name="T60" fmla="*/ 44450 w 76200"/>
              <a:gd name="T61" fmla="*/ 410281 h 816990"/>
              <a:gd name="T62" fmla="*/ 31750 w 76200"/>
              <a:gd name="T63" fmla="*/ 410281 h 816990"/>
              <a:gd name="T64" fmla="*/ 31750 w 76200"/>
              <a:gd name="T65" fmla="*/ 433620 h 816990"/>
              <a:gd name="T66" fmla="*/ 44450 w 76200"/>
              <a:gd name="T67" fmla="*/ 433620 h 816990"/>
              <a:gd name="T68" fmla="*/ 31750 w 76200"/>
              <a:gd name="T69" fmla="*/ 471881 h 816990"/>
              <a:gd name="T70" fmla="*/ 44450 w 76200"/>
              <a:gd name="T71" fmla="*/ 484634 h 816990"/>
              <a:gd name="T72" fmla="*/ 44450 w 76200"/>
              <a:gd name="T73" fmla="*/ 497388 h 816990"/>
              <a:gd name="T74" fmla="*/ 31750 w 76200"/>
              <a:gd name="T75" fmla="*/ 510142 h 816990"/>
              <a:gd name="T76" fmla="*/ 44450 w 76200"/>
              <a:gd name="T77" fmla="*/ 510142 h 816990"/>
              <a:gd name="T78" fmla="*/ 31750 w 76200"/>
              <a:gd name="T79" fmla="*/ 548402 h 816990"/>
              <a:gd name="T80" fmla="*/ 44450 w 76200"/>
              <a:gd name="T81" fmla="*/ 561156 h 816990"/>
              <a:gd name="T82" fmla="*/ 44450 w 76200"/>
              <a:gd name="T83" fmla="*/ 573909 h 816990"/>
              <a:gd name="T84" fmla="*/ 31750 w 76200"/>
              <a:gd name="T85" fmla="*/ 586663 h 816990"/>
              <a:gd name="T86" fmla="*/ 44450 w 76200"/>
              <a:gd name="T87" fmla="*/ 586663 h 816990"/>
              <a:gd name="T88" fmla="*/ 31750 w 76200"/>
              <a:gd name="T89" fmla="*/ 624924 h 816990"/>
              <a:gd name="T90" fmla="*/ 44450 w 76200"/>
              <a:gd name="T91" fmla="*/ 637677 h 816990"/>
              <a:gd name="T92" fmla="*/ 44450 w 76200"/>
              <a:gd name="T93" fmla="*/ 650431 h 816990"/>
              <a:gd name="T94" fmla="*/ 31750 w 76200"/>
              <a:gd name="T95" fmla="*/ 663185 h 816990"/>
              <a:gd name="T96" fmla="*/ 44450 w 76200"/>
              <a:gd name="T97" fmla="*/ 663185 h 816990"/>
              <a:gd name="T98" fmla="*/ 31750 w 76200"/>
              <a:gd name="T99" fmla="*/ 701445 h 816990"/>
              <a:gd name="T100" fmla="*/ 44450 w 76200"/>
              <a:gd name="T101" fmla="*/ 714199 h 816990"/>
              <a:gd name="T102" fmla="*/ 44450 w 76200"/>
              <a:gd name="T103" fmla="*/ 726952 h 816990"/>
              <a:gd name="T104" fmla="*/ 0 w 76200"/>
              <a:gd name="T105" fmla="*/ 743913 h 816990"/>
              <a:gd name="T106" fmla="*/ 31750 w 76200"/>
              <a:gd name="T107" fmla="*/ 752459 h 816990"/>
              <a:gd name="T108" fmla="*/ 31750 w 76200"/>
              <a:gd name="T109" fmla="*/ 739705 h 816990"/>
              <a:gd name="T110" fmla="*/ 44450 w 76200"/>
              <a:gd name="T111" fmla="*/ 739705 h 816990"/>
              <a:gd name="T112" fmla="*/ 44450 w 76200"/>
              <a:gd name="T113" fmla="*/ 752459 h 8169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200"/>
              <a:gd name="T172" fmla="*/ 0 h 816990"/>
              <a:gd name="T173" fmla="*/ 76200 w 76200"/>
              <a:gd name="T174" fmla="*/ 816990 h 8169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200" h="816990">
                <a:moveTo>
                  <a:pt x="44450" y="0"/>
                </a:moveTo>
                <a:lnTo>
                  <a:pt x="31750" y="0"/>
                </a:lnTo>
                <a:lnTo>
                  <a:pt x="31750" y="12700"/>
                </a:lnTo>
                <a:lnTo>
                  <a:pt x="44450" y="12700"/>
                </a:lnTo>
                <a:lnTo>
                  <a:pt x="44450" y="0"/>
                </a:lnTo>
                <a:close/>
              </a:path>
              <a:path w="76200" h="816990">
                <a:moveTo>
                  <a:pt x="44450" y="25400"/>
                </a:moveTo>
                <a:lnTo>
                  <a:pt x="31750" y="25400"/>
                </a:lnTo>
                <a:lnTo>
                  <a:pt x="31750" y="38100"/>
                </a:lnTo>
                <a:lnTo>
                  <a:pt x="44450" y="38100"/>
                </a:lnTo>
                <a:lnTo>
                  <a:pt x="44450" y="25400"/>
                </a:lnTo>
                <a:close/>
              </a:path>
              <a:path w="76200" h="816990">
                <a:moveTo>
                  <a:pt x="44450" y="50800"/>
                </a:moveTo>
                <a:lnTo>
                  <a:pt x="31750" y="50800"/>
                </a:lnTo>
                <a:lnTo>
                  <a:pt x="31750" y="63500"/>
                </a:lnTo>
                <a:lnTo>
                  <a:pt x="44450" y="63500"/>
                </a:lnTo>
                <a:lnTo>
                  <a:pt x="44450" y="50800"/>
                </a:lnTo>
                <a:close/>
              </a:path>
              <a:path w="76200" h="816990">
                <a:moveTo>
                  <a:pt x="44450" y="76200"/>
                </a:moveTo>
                <a:lnTo>
                  <a:pt x="31750" y="76200"/>
                </a:lnTo>
                <a:lnTo>
                  <a:pt x="31750" y="88900"/>
                </a:lnTo>
                <a:lnTo>
                  <a:pt x="44450" y="88900"/>
                </a:lnTo>
                <a:lnTo>
                  <a:pt x="44450" y="76200"/>
                </a:lnTo>
                <a:close/>
              </a:path>
              <a:path w="76200" h="816990">
                <a:moveTo>
                  <a:pt x="44450" y="101600"/>
                </a:moveTo>
                <a:lnTo>
                  <a:pt x="31750" y="101600"/>
                </a:lnTo>
                <a:lnTo>
                  <a:pt x="31750" y="114300"/>
                </a:lnTo>
                <a:lnTo>
                  <a:pt x="44450" y="114300"/>
                </a:lnTo>
                <a:lnTo>
                  <a:pt x="44450" y="101600"/>
                </a:lnTo>
                <a:close/>
              </a:path>
              <a:path w="76200" h="816990">
                <a:moveTo>
                  <a:pt x="44450" y="127000"/>
                </a:moveTo>
                <a:lnTo>
                  <a:pt x="31750" y="127000"/>
                </a:lnTo>
                <a:lnTo>
                  <a:pt x="31750" y="139700"/>
                </a:lnTo>
                <a:lnTo>
                  <a:pt x="44450" y="139700"/>
                </a:lnTo>
                <a:lnTo>
                  <a:pt x="44450" y="127000"/>
                </a:lnTo>
                <a:close/>
              </a:path>
              <a:path w="76200" h="816990">
                <a:moveTo>
                  <a:pt x="44450" y="152400"/>
                </a:moveTo>
                <a:lnTo>
                  <a:pt x="31750" y="152400"/>
                </a:lnTo>
                <a:lnTo>
                  <a:pt x="31750" y="165100"/>
                </a:lnTo>
                <a:lnTo>
                  <a:pt x="44450" y="165100"/>
                </a:lnTo>
                <a:lnTo>
                  <a:pt x="44450" y="152400"/>
                </a:lnTo>
                <a:close/>
              </a:path>
              <a:path w="76200" h="816990">
                <a:moveTo>
                  <a:pt x="44450" y="177800"/>
                </a:moveTo>
                <a:lnTo>
                  <a:pt x="31750" y="177800"/>
                </a:lnTo>
                <a:lnTo>
                  <a:pt x="31750" y="190500"/>
                </a:lnTo>
                <a:lnTo>
                  <a:pt x="44450" y="190500"/>
                </a:lnTo>
                <a:lnTo>
                  <a:pt x="44450" y="177800"/>
                </a:lnTo>
                <a:close/>
              </a:path>
              <a:path w="76200" h="816990">
                <a:moveTo>
                  <a:pt x="44450" y="203200"/>
                </a:moveTo>
                <a:lnTo>
                  <a:pt x="31750" y="203200"/>
                </a:lnTo>
                <a:lnTo>
                  <a:pt x="31750" y="215900"/>
                </a:lnTo>
                <a:lnTo>
                  <a:pt x="44450" y="215900"/>
                </a:lnTo>
                <a:lnTo>
                  <a:pt x="44450" y="203200"/>
                </a:lnTo>
                <a:close/>
              </a:path>
              <a:path w="76200" h="816990">
                <a:moveTo>
                  <a:pt x="44450" y="228600"/>
                </a:moveTo>
                <a:lnTo>
                  <a:pt x="31750" y="228600"/>
                </a:lnTo>
                <a:lnTo>
                  <a:pt x="31750" y="241300"/>
                </a:lnTo>
                <a:lnTo>
                  <a:pt x="44450" y="241300"/>
                </a:lnTo>
                <a:lnTo>
                  <a:pt x="44450" y="228600"/>
                </a:lnTo>
                <a:close/>
              </a:path>
              <a:path w="76200" h="816990">
                <a:moveTo>
                  <a:pt x="44450" y="254000"/>
                </a:moveTo>
                <a:lnTo>
                  <a:pt x="31750" y="254000"/>
                </a:lnTo>
                <a:lnTo>
                  <a:pt x="31750" y="266700"/>
                </a:lnTo>
                <a:lnTo>
                  <a:pt x="44450" y="266700"/>
                </a:lnTo>
                <a:lnTo>
                  <a:pt x="44450" y="254000"/>
                </a:lnTo>
                <a:close/>
              </a:path>
              <a:path w="76200" h="816990">
                <a:moveTo>
                  <a:pt x="44450" y="279400"/>
                </a:moveTo>
                <a:lnTo>
                  <a:pt x="31750" y="279400"/>
                </a:lnTo>
                <a:lnTo>
                  <a:pt x="31750" y="292100"/>
                </a:lnTo>
                <a:lnTo>
                  <a:pt x="44450" y="292100"/>
                </a:lnTo>
                <a:lnTo>
                  <a:pt x="44450" y="279400"/>
                </a:lnTo>
                <a:close/>
              </a:path>
              <a:path w="76200" h="816990">
                <a:moveTo>
                  <a:pt x="44450" y="304800"/>
                </a:moveTo>
                <a:lnTo>
                  <a:pt x="31750" y="304800"/>
                </a:lnTo>
                <a:lnTo>
                  <a:pt x="31750" y="317500"/>
                </a:lnTo>
                <a:lnTo>
                  <a:pt x="44450" y="317500"/>
                </a:lnTo>
                <a:lnTo>
                  <a:pt x="44450" y="304800"/>
                </a:lnTo>
                <a:close/>
              </a:path>
              <a:path w="76200" h="816990">
                <a:moveTo>
                  <a:pt x="44450" y="330200"/>
                </a:moveTo>
                <a:lnTo>
                  <a:pt x="31750" y="330200"/>
                </a:lnTo>
                <a:lnTo>
                  <a:pt x="31750" y="342900"/>
                </a:lnTo>
                <a:lnTo>
                  <a:pt x="44450" y="342900"/>
                </a:lnTo>
                <a:lnTo>
                  <a:pt x="44450" y="330200"/>
                </a:lnTo>
                <a:close/>
              </a:path>
              <a:path w="76200" h="816990">
                <a:moveTo>
                  <a:pt x="44450" y="355600"/>
                </a:moveTo>
                <a:lnTo>
                  <a:pt x="31750" y="355600"/>
                </a:lnTo>
                <a:lnTo>
                  <a:pt x="31750" y="368300"/>
                </a:lnTo>
                <a:lnTo>
                  <a:pt x="44450" y="368300"/>
                </a:lnTo>
                <a:lnTo>
                  <a:pt x="44450" y="355600"/>
                </a:lnTo>
                <a:close/>
              </a:path>
              <a:path w="76200" h="816990">
                <a:moveTo>
                  <a:pt x="44450" y="381000"/>
                </a:moveTo>
                <a:lnTo>
                  <a:pt x="31750" y="381000"/>
                </a:lnTo>
                <a:lnTo>
                  <a:pt x="31750" y="393700"/>
                </a:lnTo>
                <a:lnTo>
                  <a:pt x="44450" y="393700"/>
                </a:lnTo>
                <a:lnTo>
                  <a:pt x="44450" y="381000"/>
                </a:lnTo>
                <a:close/>
              </a:path>
              <a:path w="76200" h="816990">
                <a:moveTo>
                  <a:pt x="44450" y="406400"/>
                </a:moveTo>
                <a:lnTo>
                  <a:pt x="33908" y="406400"/>
                </a:lnTo>
                <a:lnTo>
                  <a:pt x="31750" y="408558"/>
                </a:lnTo>
                <a:lnTo>
                  <a:pt x="31750" y="419100"/>
                </a:lnTo>
                <a:lnTo>
                  <a:pt x="44450" y="419100"/>
                </a:lnTo>
                <a:lnTo>
                  <a:pt x="44450" y="414908"/>
                </a:lnTo>
                <a:lnTo>
                  <a:pt x="38100" y="414908"/>
                </a:lnTo>
                <a:lnTo>
                  <a:pt x="44450" y="408558"/>
                </a:lnTo>
                <a:lnTo>
                  <a:pt x="44450" y="406400"/>
                </a:lnTo>
                <a:close/>
              </a:path>
              <a:path w="76200" h="816990">
                <a:moveTo>
                  <a:pt x="44450" y="408558"/>
                </a:moveTo>
                <a:lnTo>
                  <a:pt x="38100" y="414908"/>
                </a:lnTo>
                <a:lnTo>
                  <a:pt x="44450" y="414908"/>
                </a:lnTo>
                <a:lnTo>
                  <a:pt x="44450" y="408558"/>
                </a:lnTo>
                <a:close/>
              </a:path>
              <a:path w="76200" h="816990">
                <a:moveTo>
                  <a:pt x="38100" y="402208"/>
                </a:moveTo>
                <a:lnTo>
                  <a:pt x="31750" y="402208"/>
                </a:lnTo>
                <a:lnTo>
                  <a:pt x="31750" y="408558"/>
                </a:lnTo>
                <a:lnTo>
                  <a:pt x="38100" y="402208"/>
                </a:lnTo>
                <a:close/>
              </a:path>
              <a:path w="76200" h="816990">
                <a:moveTo>
                  <a:pt x="44450" y="431800"/>
                </a:moveTo>
                <a:lnTo>
                  <a:pt x="31750" y="431800"/>
                </a:lnTo>
                <a:lnTo>
                  <a:pt x="31750" y="444500"/>
                </a:lnTo>
                <a:lnTo>
                  <a:pt x="44450" y="444500"/>
                </a:lnTo>
                <a:lnTo>
                  <a:pt x="44450" y="431800"/>
                </a:lnTo>
                <a:close/>
              </a:path>
              <a:path w="76200" h="816990">
                <a:moveTo>
                  <a:pt x="44450" y="457200"/>
                </a:moveTo>
                <a:lnTo>
                  <a:pt x="31750" y="457200"/>
                </a:lnTo>
                <a:lnTo>
                  <a:pt x="31750" y="469900"/>
                </a:lnTo>
                <a:lnTo>
                  <a:pt x="44450" y="469900"/>
                </a:lnTo>
                <a:lnTo>
                  <a:pt x="44450" y="457200"/>
                </a:lnTo>
                <a:close/>
              </a:path>
              <a:path w="76200" h="816990">
                <a:moveTo>
                  <a:pt x="44450" y="482600"/>
                </a:moveTo>
                <a:lnTo>
                  <a:pt x="31750" y="482600"/>
                </a:lnTo>
                <a:lnTo>
                  <a:pt x="31750" y="495300"/>
                </a:lnTo>
                <a:lnTo>
                  <a:pt x="44450" y="495300"/>
                </a:lnTo>
                <a:lnTo>
                  <a:pt x="44450" y="482600"/>
                </a:lnTo>
                <a:close/>
              </a:path>
              <a:path w="76200" h="816990">
                <a:moveTo>
                  <a:pt x="44450" y="508000"/>
                </a:moveTo>
                <a:lnTo>
                  <a:pt x="31750" y="508000"/>
                </a:lnTo>
                <a:lnTo>
                  <a:pt x="31750" y="520700"/>
                </a:lnTo>
                <a:lnTo>
                  <a:pt x="44450" y="520700"/>
                </a:lnTo>
                <a:lnTo>
                  <a:pt x="44450" y="508000"/>
                </a:lnTo>
                <a:close/>
              </a:path>
              <a:path w="76200" h="816990">
                <a:moveTo>
                  <a:pt x="44450" y="533400"/>
                </a:moveTo>
                <a:lnTo>
                  <a:pt x="31750" y="533400"/>
                </a:lnTo>
                <a:lnTo>
                  <a:pt x="31750" y="546100"/>
                </a:lnTo>
                <a:lnTo>
                  <a:pt x="44450" y="546100"/>
                </a:lnTo>
                <a:lnTo>
                  <a:pt x="44450" y="533400"/>
                </a:lnTo>
                <a:close/>
              </a:path>
              <a:path w="76200" h="816990">
                <a:moveTo>
                  <a:pt x="44450" y="558800"/>
                </a:moveTo>
                <a:lnTo>
                  <a:pt x="31750" y="558800"/>
                </a:lnTo>
                <a:lnTo>
                  <a:pt x="31750" y="571500"/>
                </a:lnTo>
                <a:lnTo>
                  <a:pt x="44450" y="571500"/>
                </a:lnTo>
                <a:lnTo>
                  <a:pt x="44450" y="558800"/>
                </a:lnTo>
                <a:close/>
              </a:path>
              <a:path w="76200" h="816990">
                <a:moveTo>
                  <a:pt x="44450" y="584200"/>
                </a:moveTo>
                <a:lnTo>
                  <a:pt x="31750" y="584200"/>
                </a:lnTo>
                <a:lnTo>
                  <a:pt x="31750" y="596900"/>
                </a:lnTo>
                <a:lnTo>
                  <a:pt x="44450" y="596900"/>
                </a:lnTo>
                <a:lnTo>
                  <a:pt x="44450" y="584200"/>
                </a:lnTo>
                <a:close/>
              </a:path>
              <a:path w="76200" h="816990">
                <a:moveTo>
                  <a:pt x="44450" y="609600"/>
                </a:moveTo>
                <a:lnTo>
                  <a:pt x="31750" y="609600"/>
                </a:lnTo>
                <a:lnTo>
                  <a:pt x="31750" y="622300"/>
                </a:lnTo>
                <a:lnTo>
                  <a:pt x="44450" y="622300"/>
                </a:lnTo>
                <a:lnTo>
                  <a:pt x="44450" y="609600"/>
                </a:lnTo>
                <a:close/>
              </a:path>
              <a:path w="76200" h="816990">
                <a:moveTo>
                  <a:pt x="44450" y="635000"/>
                </a:moveTo>
                <a:lnTo>
                  <a:pt x="31750" y="635000"/>
                </a:lnTo>
                <a:lnTo>
                  <a:pt x="31750" y="647700"/>
                </a:lnTo>
                <a:lnTo>
                  <a:pt x="44450" y="647700"/>
                </a:lnTo>
                <a:lnTo>
                  <a:pt x="44450" y="635000"/>
                </a:lnTo>
                <a:close/>
              </a:path>
              <a:path w="76200" h="816990">
                <a:moveTo>
                  <a:pt x="44450" y="660400"/>
                </a:moveTo>
                <a:lnTo>
                  <a:pt x="31750" y="660400"/>
                </a:lnTo>
                <a:lnTo>
                  <a:pt x="31750" y="673100"/>
                </a:lnTo>
                <a:lnTo>
                  <a:pt x="44450" y="673100"/>
                </a:lnTo>
                <a:lnTo>
                  <a:pt x="44450" y="660400"/>
                </a:lnTo>
                <a:close/>
              </a:path>
              <a:path w="76200" h="816990">
                <a:moveTo>
                  <a:pt x="44450" y="685800"/>
                </a:moveTo>
                <a:lnTo>
                  <a:pt x="31750" y="685800"/>
                </a:lnTo>
                <a:lnTo>
                  <a:pt x="31750" y="698500"/>
                </a:lnTo>
                <a:lnTo>
                  <a:pt x="44450" y="698500"/>
                </a:lnTo>
                <a:lnTo>
                  <a:pt x="44450" y="685800"/>
                </a:lnTo>
                <a:close/>
              </a:path>
              <a:path w="76200" h="816990">
                <a:moveTo>
                  <a:pt x="44450" y="711200"/>
                </a:moveTo>
                <a:lnTo>
                  <a:pt x="31750" y="711200"/>
                </a:lnTo>
                <a:lnTo>
                  <a:pt x="31750" y="723900"/>
                </a:lnTo>
                <a:lnTo>
                  <a:pt x="44450" y="723900"/>
                </a:lnTo>
                <a:lnTo>
                  <a:pt x="44450" y="711200"/>
                </a:lnTo>
                <a:close/>
              </a:path>
              <a:path w="76200" h="816990">
                <a:moveTo>
                  <a:pt x="31750" y="740790"/>
                </a:moveTo>
                <a:lnTo>
                  <a:pt x="0" y="740790"/>
                </a:lnTo>
                <a:lnTo>
                  <a:pt x="38100" y="816990"/>
                </a:lnTo>
                <a:lnTo>
                  <a:pt x="71945" y="749300"/>
                </a:lnTo>
                <a:lnTo>
                  <a:pt x="31750" y="749300"/>
                </a:lnTo>
                <a:lnTo>
                  <a:pt x="31750" y="740790"/>
                </a:lnTo>
                <a:close/>
              </a:path>
              <a:path w="76200" h="816990">
                <a:moveTo>
                  <a:pt x="44450" y="736600"/>
                </a:moveTo>
                <a:lnTo>
                  <a:pt x="31750" y="736600"/>
                </a:lnTo>
                <a:lnTo>
                  <a:pt x="31750" y="749300"/>
                </a:lnTo>
                <a:lnTo>
                  <a:pt x="44450" y="749300"/>
                </a:lnTo>
                <a:lnTo>
                  <a:pt x="44450" y="736600"/>
                </a:lnTo>
                <a:close/>
              </a:path>
              <a:path w="76200" h="816990">
                <a:moveTo>
                  <a:pt x="76200" y="740790"/>
                </a:moveTo>
                <a:lnTo>
                  <a:pt x="44450" y="740790"/>
                </a:lnTo>
                <a:lnTo>
                  <a:pt x="44450" y="749300"/>
                </a:lnTo>
                <a:lnTo>
                  <a:pt x="71945" y="749300"/>
                </a:lnTo>
                <a:lnTo>
                  <a:pt x="76200" y="740790"/>
                </a:lnTo>
                <a:close/>
              </a:path>
            </a:pathLst>
          </a:custGeom>
          <a:solidFill>
            <a:srgbClr val="1515FF"/>
          </a:solidFill>
          <a:ln w="9525">
            <a:noFill/>
            <a:round/>
            <a:headEnd/>
            <a:tailEnd/>
          </a:ln>
        </p:spPr>
        <p:txBody>
          <a:bodyPr lIns="0" tIns="0" rIns="0" bIns="0">
            <a:spAutoFit/>
          </a:bodyPr>
          <a:lstStyle/>
          <a:p>
            <a:endParaRPr lang="ru-RU"/>
          </a:p>
        </p:txBody>
      </p:sp>
      <p:sp>
        <p:nvSpPr>
          <p:cNvPr id="26657" name="object 58"/>
          <p:cNvSpPr txBox="1">
            <a:spLocks noChangeArrowheads="1"/>
          </p:cNvSpPr>
          <p:nvPr/>
        </p:nvSpPr>
        <p:spPr bwMode="auto">
          <a:xfrm>
            <a:off x="3581400" y="2895600"/>
            <a:ext cx="1143000" cy="609600"/>
          </a:xfrm>
          <a:prstGeom prst="rect">
            <a:avLst/>
          </a:prstGeom>
          <a:noFill/>
          <a:ln w="9525">
            <a:noFill/>
            <a:miter lim="800000"/>
            <a:headEnd/>
            <a:tailEnd/>
          </a:ln>
        </p:spPr>
        <p:txBody>
          <a:bodyPr lIns="0" tIns="0" rIns="0" bIns="0">
            <a:spAutoFit/>
          </a:bodyPr>
          <a:lstStyle/>
          <a:p>
            <a:pPr marL="12700"/>
            <a:r>
              <a:rPr lang="ru-RU" sz="2000" b="1" dirty="0" smtClean="0">
                <a:solidFill>
                  <a:srgbClr val="FFFFFF"/>
                </a:solidFill>
                <a:latin typeface="Calibri" pitchFamily="34" charset="0"/>
              </a:rPr>
              <a:t>4949,0</a:t>
            </a:r>
            <a:endParaRPr lang="ru-RU" sz="2000" dirty="0">
              <a:latin typeface="Calibri" pitchFamily="34" charset="0"/>
            </a:endParaRPr>
          </a:p>
          <a:p>
            <a:pPr marL="12700"/>
            <a:r>
              <a:rPr lang="ru-RU" sz="2000" b="1" dirty="0" smtClean="0">
                <a:solidFill>
                  <a:srgbClr val="FFFFFF"/>
                </a:solidFill>
                <a:latin typeface="Calibri" pitchFamily="34" charset="0"/>
              </a:rPr>
              <a:t>(71,7%)</a:t>
            </a:r>
            <a:endParaRPr lang="ru-RU" sz="2000" dirty="0">
              <a:latin typeface="Calibri" pitchFamily="34" charset="0"/>
            </a:endParaRPr>
          </a:p>
        </p:txBody>
      </p:sp>
      <p:sp>
        <p:nvSpPr>
          <p:cNvPr id="26658" name="Text Box 49"/>
          <p:cNvSpPr txBox="1">
            <a:spLocks noChangeArrowheads="1"/>
          </p:cNvSpPr>
          <p:nvPr/>
        </p:nvSpPr>
        <p:spPr bwMode="auto">
          <a:xfrm>
            <a:off x="0" y="333375"/>
            <a:ext cx="8728075" cy="366713"/>
          </a:xfrm>
          <a:prstGeom prst="rect">
            <a:avLst/>
          </a:prstGeom>
          <a:noFill/>
          <a:ln w="9525">
            <a:noFill/>
            <a:miter lim="800000"/>
            <a:headEnd/>
            <a:tailEnd/>
          </a:ln>
        </p:spPr>
        <p:txBody>
          <a:bodyPr wrap="none">
            <a:spAutoFit/>
          </a:bodyPr>
          <a:lstStyle/>
          <a:p>
            <a:r>
              <a:rPr lang="ru-RU" dirty="0">
                <a:solidFill>
                  <a:schemeClr val="accent2"/>
                </a:solidFill>
              </a:rPr>
              <a:t>Структура доходов бюджета Сухо-Березовского сельского поселения на </a:t>
            </a:r>
            <a:r>
              <a:rPr lang="ru-RU" dirty="0" smtClean="0">
                <a:solidFill>
                  <a:schemeClr val="accent2"/>
                </a:solidFill>
              </a:rPr>
              <a:t>2022 </a:t>
            </a:r>
            <a:r>
              <a:rPr lang="ru-RU" dirty="0">
                <a:solidFill>
                  <a:schemeClr val="accent2"/>
                </a:solidFill>
              </a:rPr>
              <a:t>г.</a:t>
            </a:r>
          </a:p>
        </p:txBody>
      </p:sp>
      <p:graphicFrame>
        <p:nvGraphicFramePr>
          <p:cNvPr id="26685" name="Group 61"/>
          <p:cNvGraphicFramePr>
            <a:graphicFrameLocks noGrp="1"/>
          </p:cNvGraphicFramePr>
          <p:nvPr>
            <p:extLst>
              <p:ext uri="{D42A27DB-BD31-4B8C-83A1-F6EECF244321}">
                <p14:modId xmlns:p14="http://schemas.microsoft.com/office/powerpoint/2010/main" val="3294636648"/>
              </p:ext>
            </p:extLst>
          </p:nvPr>
        </p:nvGraphicFramePr>
        <p:xfrm>
          <a:off x="6516688" y="1989138"/>
          <a:ext cx="2376487" cy="2712403"/>
        </p:xfrm>
        <a:graphic>
          <a:graphicData uri="http://schemas.openxmlformats.org/drawingml/2006/table">
            <a:tbl>
              <a:tblPr/>
              <a:tblGrid>
                <a:gridCol w="1511300"/>
                <a:gridCol w="865187"/>
              </a:tblGrid>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rgbClr val="0000FF"/>
                          </a:solidFill>
                          <a:effectLst/>
                          <a:latin typeface="Arial" charset="0"/>
                        </a:rPr>
                        <a:t>Безвозмездные поступления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0000FF"/>
                          </a:solidFill>
                          <a:effectLst/>
                          <a:latin typeface="Arial" charset="0"/>
                        </a:rPr>
                        <a:t>Сумма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63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rgbClr val="009900"/>
                          </a:solidFill>
                          <a:effectLst/>
                          <a:latin typeface="Arial" charset="0"/>
                        </a:rPr>
                        <a:t>Дотации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mn-lt"/>
                          <a:ea typeface="+mn-ea"/>
                          <a:cs typeface="+mn-cs"/>
                        </a:rPr>
                        <a:t>646,8</a:t>
                      </a:r>
                      <a:endParaRPr kumimoji="0" lang="ru-RU" sz="1200" b="0" i="0" u="none" strike="noStrike" cap="none" normalizeH="0" baseline="0" dirty="0" smtClean="0">
                        <a:ln>
                          <a:noFill/>
                        </a:ln>
                        <a:solidFill>
                          <a:srgbClr val="0099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9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rgbClr val="009900"/>
                          </a:solidFill>
                          <a:effectLst/>
                          <a:latin typeface="Arial" charset="0"/>
                        </a:rPr>
                        <a:t>Субвенции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Arial" charset="0"/>
                        </a:rPr>
                        <a:t>113,3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20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rgbClr val="009900"/>
                          </a:solidFill>
                          <a:effectLst/>
                          <a:latin typeface="Arial" charset="0"/>
                        </a:rPr>
                        <a:t>Субсидии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Arial" charset="0"/>
                        </a:rPr>
                        <a:t>1786,2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38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rgbClr val="009900"/>
                          </a:solidFill>
                          <a:effectLst/>
                          <a:latin typeface="Arial" charset="0"/>
                        </a:rPr>
                        <a:t>Иные межбюджетные трансферты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rgbClr val="009900"/>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Arial" charset="0"/>
                        </a:rPr>
                        <a:t>2402,7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58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rgbClr val="009900"/>
                          </a:solidFill>
                          <a:effectLst/>
                          <a:latin typeface="Arial" charset="0"/>
                        </a:rPr>
                        <a:t>Прочие безвозмездные поступления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index_img.png"/>
          <p:cNvPicPr>
            <a:picLocks noChangeAspect="1" noChangeArrowheads="1"/>
          </p:cNvPicPr>
          <p:nvPr/>
        </p:nvPicPr>
        <p:blipFill>
          <a:blip r:embed="rId2" cstate="print"/>
          <a:srcRect/>
          <a:stretch>
            <a:fillRect/>
          </a:stretch>
        </p:blipFill>
        <p:spPr bwMode="auto">
          <a:xfrm>
            <a:off x="3048000" y="2667000"/>
            <a:ext cx="2590800" cy="1676399"/>
          </a:xfrm>
          <a:prstGeom prst="rect">
            <a:avLst/>
          </a:prstGeom>
          <a:gradFill>
            <a:gsLst>
              <a:gs pos="0">
                <a:schemeClr val="tx1">
                  <a:lumMod val="75000"/>
                  <a:lumOff val="25000"/>
                </a:schemeClr>
              </a:gs>
              <a:gs pos="45000">
                <a:schemeClr val="tx1">
                  <a:lumMod val="50000"/>
                  <a:lumOff val="50000"/>
                </a:schemeClr>
              </a:gs>
              <a:gs pos="70000">
                <a:schemeClr val="tx1">
                  <a:lumMod val="65000"/>
                  <a:lumOff val="35000"/>
                </a:schemeClr>
              </a:gs>
              <a:gs pos="100000">
                <a:schemeClr val="bg1"/>
              </a:gs>
            </a:gsLst>
            <a:path path="shape">
              <a:fillToRect l="50000" t="50000" r="50000" b="50000"/>
            </a:path>
          </a:gradFill>
          <a:scene3d>
            <a:camera prst="orthographicFront"/>
            <a:lightRig rig="threePt" dir="t"/>
          </a:scene3d>
          <a:sp3d>
            <a:bevelT prst="angle"/>
          </a:sp3d>
        </p:spPr>
      </p:pic>
      <p:sp>
        <p:nvSpPr>
          <p:cNvPr id="2" name="Прямоугольник 1"/>
          <p:cNvSpPr/>
          <p:nvPr/>
        </p:nvSpPr>
        <p:spPr>
          <a:xfrm>
            <a:off x="1143000" y="0"/>
            <a:ext cx="7086600" cy="914400"/>
          </a:xfrm>
          <a:prstGeom prst="rect">
            <a:avLst/>
          </a:prstGeom>
          <a:gradFill>
            <a:gsLst>
              <a:gs pos="0">
                <a:srgbClr val="FFFF00"/>
              </a:gs>
              <a:gs pos="45000">
                <a:schemeClr val="accent3">
                  <a:lumMod val="75000"/>
                </a:schemeClr>
              </a:gs>
              <a:gs pos="70000">
                <a:schemeClr val="accent4">
                  <a:lumMod val="60000"/>
                  <a:lumOff val="40000"/>
                </a:schemeClr>
              </a:gs>
              <a:gs pos="100000">
                <a:schemeClr val="accent6">
                  <a:lumMod val="75000"/>
                </a:schemeClr>
              </a:gs>
            </a:gsLst>
            <a:lin ang="5400000" scaled="0"/>
          </a:gra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solidFill>
                  <a:srgbClr val="0070C0"/>
                </a:solidFill>
              </a:rPr>
              <a:t>Гражданин- его участие в бюджетном процессе</a:t>
            </a:r>
          </a:p>
        </p:txBody>
      </p:sp>
      <p:sp>
        <p:nvSpPr>
          <p:cNvPr id="3" name="Прямоугольник 2"/>
          <p:cNvSpPr/>
          <p:nvPr/>
        </p:nvSpPr>
        <p:spPr>
          <a:xfrm>
            <a:off x="457200" y="990600"/>
            <a:ext cx="845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solidFill>
                  <a:srgbClr val="00B050"/>
                </a:solidFill>
              </a:rPr>
              <a:t>Гражданин- помогает формировать доходную часть бюджета</a:t>
            </a:r>
          </a:p>
        </p:txBody>
      </p:sp>
      <p:sp>
        <p:nvSpPr>
          <p:cNvPr id="4" name="Блок-схема: альтернативный процесс 3"/>
          <p:cNvSpPr/>
          <p:nvPr/>
        </p:nvSpPr>
        <p:spPr>
          <a:xfrm>
            <a:off x="1905000" y="1219200"/>
            <a:ext cx="6324600" cy="838200"/>
          </a:xfrm>
          <a:prstGeom prst="flowChartAlternateProcess">
            <a:avLst/>
          </a:prstGeom>
          <a:blipFill>
            <a:blip r:embed="rId3" cstate="prin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 name="Прямоугольник 4"/>
          <p:cNvSpPr/>
          <p:nvPr/>
        </p:nvSpPr>
        <p:spPr>
          <a:xfrm>
            <a:off x="2590800" y="1219200"/>
            <a:ext cx="3048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Гражданин как налогоплательщик</a:t>
            </a:r>
          </a:p>
        </p:txBody>
      </p:sp>
      <p:sp>
        <p:nvSpPr>
          <p:cNvPr id="7" name="Стрелка вниз 6"/>
          <p:cNvSpPr/>
          <p:nvPr/>
        </p:nvSpPr>
        <p:spPr>
          <a:xfrm>
            <a:off x="3733800" y="2057400"/>
            <a:ext cx="1219200" cy="609600"/>
          </a:xfrm>
          <a:prstGeom prst="downArrow">
            <a:avLst/>
          </a:prstGeom>
          <a:gradFill>
            <a:gsLst>
              <a:gs pos="0">
                <a:schemeClr val="tx1">
                  <a:lumMod val="75000"/>
                  <a:lumOff val="25000"/>
                </a:schemeClr>
              </a:gs>
              <a:gs pos="45000">
                <a:schemeClr val="tx1">
                  <a:lumMod val="50000"/>
                  <a:lumOff val="50000"/>
                </a:schemeClr>
              </a:gs>
              <a:gs pos="70000">
                <a:schemeClr val="tx1">
                  <a:lumMod val="65000"/>
                  <a:lumOff val="35000"/>
                </a:schemeClr>
              </a:gs>
              <a:gs pos="100000">
                <a:schemeClr val="bg1"/>
              </a:gs>
            </a:gsLst>
            <a:path path="shap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Прямоугольник 11"/>
          <p:cNvSpPr/>
          <p:nvPr/>
        </p:nvSpPr>
        <p:spPr>
          <a:xfrm>
            <a:off x="3429000" y="3124200"/>
            <a:ext cx="1905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500" b="1" dirty="0">
                <a:solidFill>
                  <a:srgbClr val="00B0F0"/>
                </a:solidFill>
              </a:rPr>
              <a:t>Бюджет</a:t>
            </a:r>
          </a:p>
        </p:txBody>
      </p:sp>
      <p:sp>
        <p:nvSpPr>
          <p:cNvPr id="14" name="Блок-схема: альтернативный процесс 13"/>
          <p:cNvSpPr/>
          <p:nvPr/>
        </p:nvSpPr>
        <p:spPr>
          <a:xfrm>
            <a:off x="1905000" y="4343400"/>
            <a:ext cx="6324600" cy="838200"/>
          </a:xfrm>
          <a:prstGeom prst="flowChartAlternateProcess">
            <a:avLst/>
          </a:prstGeom>
          <a:blipFill dpi="0" rotWithShape="1">
            <a:blip r:embed="rId3" cstate="print"/>
            <a:srcRect/>
            <a:stretch>
              <a:fillRect/>
            </a:stretch>
          </a:blip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5" name="Прямоугольник 14"/>
          <p:cNvSpPr/>
          <p:nvPr/>
        </p:nvSpPr>
        <p:spPr>
          <a:xfrm>
            <a:off x="2819400" y="4343400"/>
            <a:ext cx="3048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Гражданин как получатель социальных гарантий</a:t>
            </a:r>
          </a:p>
        </p:txBody>
      </p:sp>
      <p:sp>
        <p:nvSpPr>
          <p:cNvPr id="18" name="Стрелка вниз 17"/>
          <p:cNvSpPr/>
          <p:nvPr/>
        </p:nvSpPr>
        <p:spPr>
          <a:xfrm>
            <a:off x="3886200" y="5181600"/>
            <a:ext cx="1219200" cy="609600"/>
          </a:xfrm>
          <a:prstGeom prst="downArrow">
            <a:avLst/>
          </a:prstGeom>
          <a:gradFill>
            <a:gsLst>
              <a:gs pos="0">
                <a:schemeClr val="tx1">
                  <a:lumMod val="75000"/>
                  <a:lumOff val="25000"/>
                </a:schemeClr>
              </a:gs>
              <a:gs pos="45000">
                <a:schemeClr val="tx1">
                  <a:lumMod val="50000"/>
                  <a:lumOff val="50000"/>
                </a:schemeClr>
              </a:gs>
              <a:gs pos="70000">
                <a:schemeClr val="tx1">
                  <a:lumMod val="65000"/>
                  <a:lumOff val="35000"/>
                </a:schemeClr>
              </a:gs>
              <a:gs pos="100000">
                <a:schemeClr val="bg1"/>
              </a:gs>
            </a:gsLst>
            <a:path path="shap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 name="Прямоугольник 18"/>
          <p:cNvSpPr/>
          <p:nvPr/>
        </p:nvSpPr>
        <p:spPr>
          <a:xfrm>
            <a:off x="457200" y="5791200"/>
            <a:ext cx="838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solidFill>
                  <a:srgbClr val="00B050"/>
                </a:solidFill>
              </a:rPr>
              <a:t>Гражданин получает социальные гарантии- расходная часть бюджета (образование, ЖКХ, культура, физическая культура и спорт, социальные льготы и другие направления социальных гарантий)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object 2"/>
          <p:cNvSpPr>
            <a:spLocks noChangeArrowheads="1"/>
          </p:cNvSpPr>
          <p:nvPr/>
        </p:nvSpPr>
        <p:spPr bwMode="auto">
          <a:xfrm>
            <a:off x="2262188" y="0"/>
            <a:ext cx="4881562" cy="1198563"/>
          </a:xfrm>
          <a:prstGeom prst="rect">
            <a:avLst/>
          </a:prstGeom>
          <a:blipFill dpi="0" rotWithShape="1">
            <a:blip r:embed="rId2" cstate="print"/>
            <a:srcRect/>
            <a:stretch>
              <a:fillRect/>
            </a:stretch>
          </a:blipFill>
          <a:ln w="9525">
            <a:noFill/>
            <a:miter lim="800000"/>
            <a:headEnd/>
            <a:tailEnd/>
          </a:ln>
          <a:effectLst>
            <a:outerShdw blurRad="50800" dist="38100" dir="2700000" algn="tl" rotWithShape="0">
              <a:prstClr val="black">
                <a:alpha val="40000"/>
              </a:prstClr>
            </a:outerShdw>
          </a:effectLst>
        </p:spPr>
        <p:txBody>
          <a:bodyPr lIns="0" tIns="0" rIns="0" bIns="0">
            <a:spAutoFit/>
          </a:bodyPr>
          <a:lstStyle/>
          <a:p>
            <a:pPr>
              <a:defRPr/>
            </a:pPr>
            <a:endParaRPr lang="ru-RU">
              <a:latin typeface="Calibri" pitchFamily="34" charset="0"/>
            </a:endParaRPr>
          </a:p>
        </p:txBody>
      </p:sp>
      <p:sp>
        <p:nvSpPr>
          <p:cNvPr id="28674" name="object 3"/>
          <p:cNvSpPr>
            <a:spLocks noChangeArrowheads="1"/>
          </p:cNvSpPr>
          <p:nvPr/>
        </p:nvSpPr>
        <p:spPr bwMode="auto">
          <a:xfrm>
            <a:off x="3295650" y="1276350"/>
            <a:ext cx="2449513" cy="719138"/>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75" name="object 4"/>
          <p:cNvSpPr>
            <a:spLocks noChangeArrowheads="1"/>
          </p:cNvSpPr>
          <p:nvPr/>
        </p:nvSpPr>
        <p:spPr bwMode="auto">
          <a:xfrm>
            <a:off x="3781425" y="1292225"/>
            <a:ext cx="1476375" cy="631825"/>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76" name="object 15"/>
          <p:cNvSpPr>
            <a:spLocks noChangeArrowheads="1"/>
          </p:cNvSpPr>
          <p:nvPr/>
        </p:nvSpPr>
        <p:spPr bwMode="auto">
          <a:xfrm>
            <a:off x="8451850" y="3362325"/>
            <a:ext cx="460375" cy="630238"/>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77" name="object 16"/>
          <p:cNvSpPr>
            <a:spLocks noChangeArrowheads="1"/>
          </p:cNvSpPr>
          <p:nvPr/>
        </p:nvSpPr>
        <p:spPr bwMode="auto">
          <a:xfrm>
            <a:off x="8474075" y="3368675"/>
            <a:ext cx="417513" cy="587375"/>
          </a:xfrm>
          <a:prstGeom prst="rect">
            <a:avLst/>
          </a:prstGeom>
          <a:blipFill dpi="0" rotWithShape="1">
            <a:blip r:embed="rId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78" name="object 17"/>
          <p:cNvSpPr>
            <a:spLocks noChangeArrowheads="1"/>
          </p:cNvSpPr>
          <p:nvPr/>
        </p:nvSpPr>
        <p:spPr bwMode="auto">
          <a:xfrm>
            <a:off x="6929438" y="2819400"/>
            <a:ext cx="2214562" cy="1404938"/>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79" name="object 22"/>
          <p:cNvSpPr txBox="1">
            <a:spLocks noChangeArrowheads="1"/>
          </p:cNvSpPr>
          <p:nvPr/>
        </p:nvSpPr>
        <p:spPr bwMode="auto">
          <a:xfrm>
            <a:off x="7315200" y="3124200"/>
            <a:ext cx="1527175" cy="635000"/>
          </a:xfrm>
          <a:prstGeom prst="rect">
            <a:avLst/>
          </a:prstGeom>
          <a:noFill/>
          <a:ln w="9525">
            <a:noFill/>
            <a:miter lim="800000"/>
            <a:headEnd/>
            <a:tailEnd/>
          </a:ln>
        </p:spPr>
        <p:txBody>
          <a:bodyPr lIns="0" tIns="0" rIns="0" bIns="0">
            <a:spAutoFit/>
          </a:bodyPr>
          <a:lstStyle/>
          <a:p>
            <a:pPr algn="ctr"/>
            <a:r>
              <a:rPr lang="ru-RU" sz="2000" b="1">
                <a:solidFill>
                  <a:srgbClr val="FFFFFF"/>
                </a:solidFill>
                <a:latin typeface="Calibri" pitchFamily="34" charset="0"/>
              </a:rPr>
              <a:t>По функциям</a:t>
            </a:r>
            <a:endParaRPr lang="ru-RU" sz="2000">
              <a:latin typeface="Calibri" pitchFamily="34" charset="0"/>
            </a:endParaRPr>
          </a:p>
          <a:p>
            <a:pPr algn="ctr"/>
            <a:r>
              <a:rPr lang="ru-RU" sz="2000" b="1">
                <a:solidFill>
                  <a:srgbClr val="FFFFFF"/>
                </a:solidFill>
                <a:latin typeface="Calibri" pitchFamily="34" charset="0"/>
              </a:rPr>
              <a:t>государства</a:t>
            </a:r>
            <a:endParaRPr lang="ru-RU" sz="2000">
              <a:latin typeface="Calibri" pitchFamily="34" charset="0"/>
            </a:endParaRPr>
          </a:p>
        </p:txBody>
      </p:sp>
      <p:sp>
        <p:nvSpPr>
          <p:cNvPr id="28680" name="object 25"/>
          <p:cNvSpPr>
            <a:spLocks noChangeArrowheads="1"/>
          </p:cNvSpPr>
          <p:nvPr/>
        </p:nvSpPr>
        <p:spPr bwMode="auto">
          <a:xfrm>
            <a:off x="3276600" y="2819400"/>
            <a:ext cx="2492375" cy="1404938"/>
          </a:xfrm>
          <a:prstGeom prst="rect">
            <a:avLst/>
          </a:prstGeom>
          <a:blipFill dpi="0" rotWithShape="1">
            <a:blip r:embed="rId8"/>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81" name="object 30"/>
          <p:cNvSpPr txBox="1">
            <a:spLocks noChangeArrowheads="1"/>
          </p:cNvSpPr>
          <p:nvPr/>
        </p:nvSpPr>
        <p:spPr bwMode="auto">
          <a:xfrm>
            <a:off x="3505200" y="2971800"/>
            <a:ext cx="1905000" cy="923925"/>
          </a:xfrm>
          <a:prstGeom prst="rect">
            <a:avLst/>
          </a:prstGeom>
          <a:noFill/>
          <a:ln w="9525">
            <a:noFill/>
            <a:miter lim="800000"/>
            <a:headEnd/>
            <a:tailEnd/>
          </a:ln>
        </p:spPr>
        <p:txBody>
          <a:bodyPr lIns="0" tIns="0" rIns="0" bIns="0">
            <a:spAutoFit/>
          </a:bodyPr>
          <a:lstStyle/>
          <a:p>
            <a:pPr algn="ctr"/>
            <a:r>
              <a:rPr lang="ru-RU" sz="2000" b="1">
                <a:solidFill>
                  <a:srgbClr val="FFFFFF"/>
                </a:solidFill>
                <a:latin typeface="Calibri" pitchFamily="34" charset="0"/>
              </a:rPr>
              <a:t>По муниципальным программам</a:t>
            </a:r>
            <a:endParaRPr lang="ru-RU" sz="2000">
              <a:latin typeface="Calibri" pitchFamily="34" charset="0"/>
            </a:endParaRPr>
          </a:p>
        </p:txBody>
      </p:sp>
      <p:sp>
        <p:nvSpPr>
          <p:cNvPr id="28682" name="object 33"/>
          <p:cNvSpPr>
            <a:spLocks noChangeArrowheads="1"/>
          </p:cNvSpPr>
          <p:nvPr/>
        </p:nvSpPr>
        <p:spPr bwMode="auto">
          <a:xfrm>
            <a:off x="0" y="2819400"/>
            <a:ext cx="2201863" cy="1404938"/>
          </a:xfrm>
          <a:prstGeom prst="rect">
            <a:avLst/>
          </a:prstGeom>
          <a:blipFill dpi="0" rotWithShape="1">
            <a:blip r:embed="rId9"/>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83" name="object 40"/>
          <p:cNvSpPr txBox="1">
            <a:spLocks noChangeArrowheads="1"/>
          </p:cNvSpPr>
          <p:nvPr/>
        </p:nvSpPr>
        <p:spPr bwMode="auto">
          <a:xfrm>
            <a:off x="381000" y="3048000"/>
            <a:ext cx="1470025" cy="939800"/>
          </a:xfrm>
          <a:prstGeom prst="rect">
            <a:avLst/>
          </a:prstGeom>
          <a:noFill/>
          <a:ln w="9525">
            <a:noFill/>
            <a:miter lim="800000"/>
            <a:headEnd/>
            <a:tailEnd/>
          </a:ln>
        </p:spPr>
        <p:txBody>
          <a:bodyPr lIns="0" tIns="0" rIns="0" bIns="0">
            <a:spAutoFit/>
          </a:bodyPr>
          <a:lstStyle/>
          <a:p>
            <a:pPr marL="12700" algn="ctr"/>
            <a:r>
              <a:rPr lang="ru-RU" sz="2000" b="1">
                <a:solidFill>
                  <a:srgbClr val="FFFFFF"/>
                </a:solidFill>
                <a:latin typeface="Calibri" pitchFamily="34" charset="0"/>
              </a:rPr>
              <a:t>По типам расходных обязательств</a:t>
            </a:r>
            <a:endParaRPr lang="ru-RU" sz="2000">
              <a:latin typeface="Calibri" pitchFamily="34" charset="0"/>
            </a:endParaRPr>
          </a:p>
        </p:txBody>
      </p:sp>
      <p:sp>
        <p:nvSpPr>
          <p:cNvPr id="28684" name="object 43"/>
          <p:cNvSpPr>
            <a:spLocks/>
          </p:cNvSpPr>
          <p:nvPr/>
        </p:nvSpPr>
        <p:spPr bwMode="auto">
          <a:xfrm>
            <a:off x="4519613" y="1787525"/>
            <a:ext cx="2566987" cy="577850"/>
          </a:xfrm>
          <a:custGeom>
            <a:avLst/>
            <a:gdLst>
              <a:gd name="T0" fmla="*/ 2568567 w 2566670"/>
              <a:gd name="T1" fmla="*/ 571542 h 579120"/>
              <a:gd name="T2" fmla="*/ 2568567 w 2566670"/>
              <a:gd name="T3" fmla="*/ 285771 h 579120"/>
              <a:gd name="T4" fmla="*/ 0 w 2566670"/>
              <a:gd name="T5" fmla="*/ 285771 h 579120"/>
              <a:gd name="T6" fmla="*/ 0 w 2566670"/>
              <a:gd name="T7" fmla="*/ 0 h 579120"/>
              <a:gd name="T8" fmla="*/ 0 60000 65536"/>
              <a:gd name="T9" fmla="*/ 0 60000 65536"/>
              <a:gd name="T10" fmla="*/ 0 60000 65536"/>
              <a:gd name="T11" fmla="*/ 0 60000 65536"/>
              <a:gd name="T12" fmla="*/ 0 w 2566670"/>
              <a:gd name="T13" fmla="*/ 0 h 579120"/>
              <a:gd name="T14" fmla="*/ 2566670 w 2566670"/>
              <a:gd name="T15" fmla="*/ 579120 h 579120"/>
            </a:gdLst>
            <a:ahLst/>
            <a:cxnLst>
              <a:cxn ang="T8">
                <a:pos x="T0" y="T1"/>
              </a:cxn>
              <a:cxn ang="T9">
                <a:pos x="T2" y="T3"/>
              </a:cxn>
              <a:cxn ang="T10">
                <a:pos x="T4" y="T5"/>
              </a:cxn>
              <a:cxn ang="T11">
                <a:pos x="T6" y="T7"/>
              </a:cxn>
            </a:cxnLst>
            <a:rect l="T12" t="T13" r="T14" b="T15"/>
            <a:pathLst>
              <a:path w="2566670" h="579120">
                <a:moveTo>
                  <a:pt x="2566670" y="579120"/>
                </a:moveTo>
                <a:lnTo>
                  <a:pt x="2566670" y="289560"/>
                </a:lnTo>
                <a:lnTo>
                  <a:pt x="0" y="289560"/>
                </a:lnTo>
                <a:lnTo>
                  <a:pt x="0" y="0"/>
                </a:lnTo>
              </a:path>
            </a:pathLst>
          </a:custGeom>
          <a:noFill/>
          <a:ln w="9525">
            <a:solidFill>
              <a:srgbClr val="000000"/>
            </a:solidFill>
            <a:round/>
            <a:headEnd/>
            <a:tailEnd/>
          </a:ln>
        </p:spPr>
        <p:txBody>
          <a:bodyPr lIns="0" tIns="0" rIns="0" bIns="0">
            <a:spAutoFit/>
          </a:bodyPr>
          <a:lstStyle/>
          <a:p>
            <a:endParaRPr lang="ru-RU"/>
          </a:p>
        </p:txBody>
      </p:sp>
      <p:sp>
        <p:nvSpPr>
          <p:cNvPr id="28685" name="object 44"/>
          <p:cNvSpPr>
            <a:spLocks/>
          </p:cNvSpPr>
          <p:nvPr/>
        </p:nvSpPr>
        <p:spPr bwMode="auto">
          <a:xfrm>
            <a:off x="7086600" y="2365375"/>
            <a:ext cx="890588" cy="474663"/>
          </a:xfrm>
          <a:custGeom>
            <a:avLst/>
            <a:gdLst>
              <a:gd name="T0" fmla="*/ 0 w 890397"/>
              <a:gd name="T1" fmla="*/ 0 h 473963"/>
              <a:gd name="T2" fmla="*/ 891543 w 890397"/>
              <a:gd name="T3" fmla="*/ 0 h 473963"/>
              <a:gd name="T4" fmla="*/ 891543 w 890397"/>
              <a:gd name="T5" fmla="*/ 478178 h 473963"/>
              <a:gd name="T6" fmla="*/ 0 60000 65536"/>
              <a:gd name="T7" fmla="*/ 0 60000 65536"/>
              <a:gd name="T8" fmla="*/ 0 60000 65536"/>
              <a:gd name="T9" fmla="*/ 0 w 890397"/>
              <a:gd name="T10" fmla="*/ 0 h 473963"/>
              <a:gd name="T11" fmla="*/ 890397 w 890397"/>
              <a:gd name="T12" fmla="*/ 473963 h 473963"/>
            </a:gdLst>
            <a:ahLst/>
            <a:cxnLst>
              <a:cxn ang="T6">
                <a:pos x="T0" y="T1"/>
              </a:cxn>
              <a:cxn ang="T7">
                <a:pos x="T2" y="T3"/>
              </a:cxn>
              <a:cxn ang="T8">
                <a:pos x="T4" y="T5"/>
              </a:cxn>
            </a:cxnLst>
            <a:rect l="T9" t="T10" r="T11" b="T12"/>
            <a:pathLst>
              <a:path w="890397" h="473963">
                <a:moveTo>
                  <a:pt x="0" y="0"/>
                </a:moveTo>
                <a:lnTo>
                  <a:pt x="890397" y="0"/>
                </a:lnTo>
                <a:lnTo>
                  <a:pt x="890397" y="473963"/>
                </a:lnTo>
              </a:path>
            </a:pathLst>
          </a:custGeom>
          <a:noFill/>
          <a:ln w="9525">
            <a:solidFill>
              <a:srgbClr val="000000"/>
            </a:solidFill>
            <a:round/>
            <a:headEnd/>
            <a:tailEnd/>
          </a:ln>
        </p:spPr>
        <p:txBody>
          <a:bodyPr lIns="0" tIns="0" rIns="0" bIns="0">
            <a:spAutoFit/>
          </a:bodyPr>
          <a:lstStyle/>
          <a:p>
            <a:endParaRPr lang="ru-RU"/>
          </a:p>
        </p:txBody>
      </p:sp>
      <p:sp>
        <p:nvSpPr>
          <p:cNvPr id="28686" name="object 45"/>
          <p:cNvSpPr>
            <a:spLocks/>
          </p:cNvSpPr>
          <p:nvPr/>
        </p:nvSpPr>
        <p:spPr bwMode="auto">
          <a:xfrm>
            <a:off x="1095375" y="2374900"/>
            <a:ext cx="909638" cy="465138"/>
          </a:xfrm>
          <a:custGeom>
            <a:avLst/>
            <a:gdLst>
              <a:gd name="T0" fmla="*/ 904391 w 910691"/>
              <a:gd name="T1" fmla="*/ 0 h 465582"/>
              <a:gd name="T2" fmla="*/ 0 w 910691"/>
              <a:gd name="T3" fmla="*/ 0 h 465582"/>
              <a:gd name="T4" fmla="*/ 0 w 910691"/>
              <a:gd name="T5" fmla="*/ 462924 h 465582"/>
              <a:gd name="T6" fmla="*/ 0 60000 65536"/>
              <a:gd name="T7" fmla="*/ 0 60000 65536"/>
              <a:gd name="T8" fmla="*/ 0 60000 65536"/>
              <a:gd name="T9" fmla="*/ 0 w 910691"/>
              <a:gd name="T10" fmla="*/ 0 h 465582"/>
              <a:gd name="T11" fmla="*/ 910691 w 910691"/>
              <a:gd name="T12" fmla="*/ 465582 h 465582"/>
            </a:gdLst>
            <a:ahLst/>
            <a:cxnLst>
              <a:cxn ang="T6">
                <a:pos x="T0" y="T1"/>
              </a:cxn>
              <a:cxn ang="T7">
                <a:pos x="T2" y="T3"/>
              </a:cxn>
              <a:cxn ang="T8">
                <a:pos x="T4" y="T5"/>
              </a:cxn>
            </a:cxnLst>
            <a:rect l="T9" t="T10" r="T11" b="T12"/>
            <a:pathLst>
              <a:path w="910691" h="465582">
                <a:moveTo>
                  <a:pt x="910691" y="0"/>
                </a:moveTo>
                <a:lnTo>
                  <a:pt x="0" y="0"/>
                </a:lnTo>
                <a:lnTo>
                  <a:pt x="0" y="465582"/>
                </a:lnTo>
              </a:path>
            </a:pathLst>
          </a:custGeom>
          <a:noFill/>
          <a:ln w="9525">
            <a:solidFill>
              <a:srgbClr val="000000"/>
            </a:solidFill>
            <a:round/>
            <a:headEnd/>
            <a:tailEnd/>
          </a:ln>
        </p:spPr>
        <p:txBody>
          <a:bodyPr lIns="0" tIns="0" rIns="0" bIns="0">
            <a:spAutoFit/>
          </a:bodyPr>
          <a:lstStyle/>
          <a:p>
            <a:endParaRPr lang="ru-RU"/>
          </a:p>
        </p:txBody>
      </p:sp>
      <p:sp>
        <p:nvSpPr>
          <p:cNvPr id="28687" name="object 48"/>
          <p:cNvSpPr>
            <a:spLocks noChangeArrowheads="1"/>
          </p:cNvSpPr>
          <p:nvPr/>
        </p:nvSpPr>
        <p:spPr bwMode="auto">
          <a:xfrm>
            <a:off x="612775" y="5149850"/>
            <a:ext cx="3540125" cy="361950"/>
          </a:xfrm>
          <a:prstGeom prst="rect">
            <a:avLst/>
          </a:prstGeom>
          <a:blipFill dpi="0" rotWithShape="1">
            <a:blip r:embed="rId10"/>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88" name="object 50"/>
          <p:cNvSpPr>
            <a:spLocks noChangeArrowheads="1"/>
          </p:cNvSpPr>
          <p:nvPr/>
        </p:nvSpPr>
        <p:spPr bwMode="auto">
          <a:xfrm>
            <a:off x="4279900" y="5289550"/>
            <a:ext cx="231775" cy="46038"/>
          </a:xfrm>
          <a:prstGeom prst="rect">
            <a:avLst/>
          </a:prstGeom>
          <a:blipFill dpi="0" rotWithShape="1">
            <a:blip r:embed="rId11"/>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89" name="object 53"/>
          <p:cNvSpPr>
            <a:spLocks noChangeArrowheads="1"/>
          </p:cNvSpPr>
          <p:nvPr/>
        </p:nvSpPr>
        <p:spPr bwMode="auto">
          <a:xfrm>
            <a:off x="4625975" y="5219700"/>
            <a:ext cx="3989388" cy="212725"/>
          </a:xfrm>
          <a:prstGeom prst="rect">
            <a:avLst/>
          </a:prstGeom>
          <a:blipFill dpi="0" rotWithShape="1">
            <a:blip r:embed="rId12"/>
            <a:srcRect/>
            <a:stretch>
              <a:fillRect/>
            </a:stretch>
          </a:blipFill>
          <a:ln w="9525">
            <a:noFill/>
            <a:miter lim="800000"/>
            <a:headEnd/>
            <a:tailEnd/>
          </a:ln>
        </p:spPr>
        <p:txBody>
          <a:bodyPr lIns="0" tIns="0" rIns="0" bIns="0">
            <a:spAutoFit/>
          </a:bodyPr>
          <a:lstStyle/>
          <a:p>
            <a:endParaRPr lang="ru-RU" sz="1400">
              <a:latin typeface="Calibri" pitchFamily="34" charset="0"/>
            </a:endParaRPr>
          </a:p>
        </p:txBody>
      </p:sp>
      <p:sp>
        <p:nvSpPr>
          <p:cNvPr id="28690" name="object 55"/>
          <p:cNvSpPr>
            <a:spLocks noChangeArrowheads="1"/>
          </p:cNvSpPr>
          <p:nvPr/>
        </p:nvSpPr>
        <p:spPr bwMode="auto">
          <a:xfrm>
            <a:off x="1476375" y="5661025"/>
            <a:ext cx="6815138" cy="212725"/>
          </a:xfrm>
          <a:prstGeom prst="rect">
            <a:avLst/>
          </a:prstGeom>
          <a:blipFill dpi="0" rotWithShape="1">
            <a:blip r:embed="rId13"/>
            <a:srcRect/>
            <a:stretch>
              <a:fillRect/>
            </a:stretch>
          </a:blipFill>
          <a:ln w="9525">
            <a:noFill/>
            <a:miter lim="800000"/>
            <a:headEnd/>
            <a:tailEnd/>
          </a:ln>
        </p:spPr>
        <p:txBody>
          <a:bodyPr lIns="0" tIns="0" rIns="0" bIns="0">
            <a:spAutoFit/>
          </a:bodyPr>
          <a:lstStyle/>
          <a:p>
            <a:endParaRPr lang="ru-RU" sz="1400">
              <a:latin typeface="Calibri" pitchFamily="34" charset="0"/>
            </a:endParaRPr>
          </a:p>
        </p:txBody>
      </p:sp>
      <p:sp>
        <p:nvSpPr>
          <p:cNvPr id="28691" name="object 58"/>
          <p:cNvSpPr>
            <a:spLocks/>
          </p:cNvSpPr>
          <p:nvPr/>
        </p:nvSpPr>
        <p:spPr bwMode="auto">
          <a:xfrm>
            <a:off x="4519613" y="1787525"/>
            <a:ext cx="0" cy="1079500"/>
          </a:xfrm>
          <a:custGeom>
            <a:avLst/>
            <a:gdLst>
              <a:gd name="T0" fmla="*/ 0 h 579120"/>
              <a:gd name="T1" fmla="*/ 24293638 h 579120"/>
              <a:gd name="T2" fmla="*/ 0 60000 65536"/>
              <a:gd name="T3" fmla="*/ 0 60000 65536"/>
              <a:gd name="T4" fmla="*/ 0 h 579120"/>
              <a:gd name="T5" fmla="*/ 579120 h 579120"/>
            </a:gdLst>
            <a:ahLst/>
            <a:cxnLst>
              <a:cxn ang="T2">
                <a:pos x="0" y="T0"/>
              </a:cxn>
              <a:cxn ang="T3">
                <a:pos x="0" y="T1"/>
              </a:cxn>
            </a:cxnLst>
            <a:rect l="0" t="T4" r="0" b="T5"/>
            <a:pathLst>
              <a:path h="579120">
                <a:moveTo>
                  <a:pt x="0" y="0"/>
                </a:moveTo>
                <a:lnTo>
                  <a:pt x="0" y="579120"/>
                </a:lnTo>
              </a:path>
            </a:pathLst>
          </a:custGeom>
          <a:noFill/>
          <a:ln w="9525">
            <a:solidFill>
              <a:srgbClr val="000000"/>
            </a:solidFill>
            <a:round/>
            <a:headEnd/>
            <a:tailEnd/>
          </a:ln>
        </p:spPr>
        <p:txBody>
          <a:bodyPr lIns="0" tIns="0" rIns="0" bIns="0">
            <a:spAutoFit/>
          </a:bodyPr>
          <a:lstStyle/>
          <a:p>
            <a:endParaRPr lang="ru-RU"/>
          </a:p>
        </p:txBody>
      </p:sp>
      <p:sp>
        <p:nvSpPr>
          <p:cNvPr id="28692" name="object 59"/>
          <p:cNvSpPr>
            <a:spLocks/>
          </p:cNvSpPr>
          <p:nvPr/>
        </p:nvSpPr>
        <p:spPr bwMode="auto">
          <a:xfrm>
            <a:off x="2005013" y="1787525"/>
            <a:ext cx="2514600" cy="577850"/>
          </a:xfrm>
          <a:custGeom>
            <a:avLst/>
            <a:gdLst>
              <a:gd name="T0" fmla="*/ 0 w 2514218"/>
              <a:gd name="T1" fmla="*/ 571542 h 579120"/>
              <a:gd name="T2" fmla="*/ 0 w 2514218"/>
              <a:gd name="T3" fmla="*/ 285771 h 579120"/>
              <a:gd name="T4" fmla="*/ 2516510 w 2514218"/>
              <a:gd name="T5" fmla="*/ 285771 h 579120"/>
              <a:gd name="T6" fmla="*/ 2516510 w 2514218"/>
              <a:gd name="T7" fmla="*/ 0 h 579120"/>
              <a:gd name="T8" fmla="*/ 0 60000 65536"/>
              <a:gd name="T9" fmla="*/ 0 60000 65536"/>
              <a:gd name="T10" fmla="*/ 0 60000 65536"/>
              <a:gd name="T11" fmla="*/ 0 60000 65536"/>
              <a:gd name="T12" fmla="*/ 0 w 2514218"/>
              <a:gd name="T13" fmla="*/ 0 h 579120"/>
              <a:gd name="T14" fmla="*/ 2514218 w 2514218"/>
              <a:gd name="T15" fmla="*/ 579120 h 579120"/>
            </a:gdLst>
            <a:ahLst/>
            <a:cxnLst>
              <a:cxn ang="T8">
                <a:pos x="T0" y="T1"/>
              </a:cxn>
              <a:cxn ang="T9">
                <a:pos x="T2" y="T3"/>
              </a:cxn>
              <a:cxn ang="T10">
                <a:pos x="T4" y="T5"/>
              </a:cxn>
              <a:cxn ang="T11">
                <a:pos x="T6" y="T7"/>
              </a:cxn>
            </a:cxnLst>
            <a:rect l="T12" t="T13" r="T14" b="T15"/>
            <a:pathLst>
              <a:path w="2514218" h="579120">
                <a:moveTo>
                  <a:pt x="0" y="579120"/>
                </a:moveTo>
                <a:lnTo>
                  <a:pt x="0" y="289560"/>
                </a:lnTo>
                <a:lnTo>
                  <a:pt x="2514218" y="289560"/>
                </a:lnTo>
                <a:lnTo>
                  <a:pt x="2514218" y="0"/>
                </a:lnTo>
              </a:path>
            </a:pathLst>
          </a:custGeom>
          <a:noFill/>
          <a:ln w="9525">
            <a:solidFill>
              <a:srgbClr val="000000"/>
            </a:solidFill>
            <a:round/>
            <a:headEnd/>
            <a:tailEnd/>
          </a:ln>
        </p:spPr>
        <p:txBody>
          <a:bodyPr lIns="0" tIns="0" rIns="0" bIns="0">
            <a:spAutoFit/>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object 2"/>
          <p:cNvSpPr>
            <a:spLocks noChangeArrowheads="1"/>
          </p:cNvSpPr>
          <p:nvPr/>
        </p:nvSpPr>
        <p:spPr bwMode="auto">
          <a:xfrm>
            <a:off x="1187450" y="5084763"/>
            <a:ext cx="1811338" cy="1641475"/>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9218" name="object 3"/>
          <p:cNvSpPr>
            <a:spLocks noChangeArrowheads="1"/>
          </p:cNvSpPr>
          <p:nvPr/>
        </p:nvSpPr>
        <p:spPr bwMode="auto">
          <a:xfrm>
            <a:off x="0" y="0"/>
            <a:ext cx="9142413" cy="1296988"/>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9219" name="object 4"/>
          <p:cNvSpPr txBox="1">
            <a:spLocks noChangeArrowheads="1"/>
          </p:cNvSpPr>
          <p:nvPr/>
        </p:nvSpPr>
        <p:spPr bwMode="auto">
          <a:xfrm>
            <a:off x="228600" y="762000"/>
            <a:ext cx="8656638" cy="5530850"/>
          </a:xfrm>
          <a:prstGeom prst="rect">
            <a:avLst/>
          </a:prstGeom>
          <a:noFill/>
          <a:ln w="9525">
            <a:noFill/>
            <a:miter lim="800000"/>
            <a:headEnd/>
            <a:tailEnd/>
          </a:ln>
        </p:spPr>
        <p:txBody>
          <a:bodyPr lIns="0" tIns="0" rIns="0" bIns="0">
            <a:spAutoFit/>
          </a:bodyPr>
          <a:lstStyle/>
          <a:p>
            <a:pPr marL="12700" indent="260350" algn="just"/>
            <a:r>
              <a:rPr lang="ru-RU" dirty="0">
                <a:latin typeface="Calibri" pitchFamily="34" charset="0"/>
              </a:rPr>
              <a:t>«Бюджет   для   граждан»   познакомит    Вас   с    положениями   проекта    основного финансового   документа  Сухо-Березовского сельского поселения Бобровского муниципального района Воронежской области –   решения Совета народных депутатов Сухо-Березовского сельского поселения Бобровского муниципального района Воронежской области «О  бюджете Сухо-Березовского сельского поселения Бобровского муниципального района Воронежской области на </a:t>
            </a:r>
            <a:r>
              <a:rPr lang="ru-RU" dirty="0" smtClean="0">
                <a:latin typeface="Calibri" pitchFamily="34" charset="0"/>
              </a:rPr>
              <a:t>2023 </a:t>
            </a:r>
            <a:r>
              <a:rPr lang="ru-RU" dirty="0">
                <a:latin typeface="Calibri" pitchFamily="34" charset="0"/>
              </a:rPr>
              <a:t>год и плановый период </a:t>
            </a:r>
            <a:r>
              <a:rPr lang="ru-RU" dirty="0" smtClean="0">
                <a:latin typeface="Calibri" pitchFamily="34" charset="0"/>
              </a:rPr>
              <a:t>2024 </a:t>
            </a:r>
            <a:r>
              <a:rPr lang="ru-RU" dirty="0">
                <a:latin typeface="Calibri" pitchFamily="34" charset="0"/>
              </a:rPr>
              <a:t>и </a:t>
            </a:r>
            <a:r>
              <a:rPr lang="ru-RU" dirty="0" smtClean="0">
                <a:latin typeface="Calibri" pitchFamily="34" charset="0"/>
              </a:rPr>
              <a:t>2025 </a:t>
            </a:r>
            <a:r>
              <a:rPr lang="ru-RU" dirty="0">
                <a:latin typeface="Calibri" pitchFamily="34" charset="0"/>
              </a:rPr>
              <a:t>годов.</a:t>
            </a:r>
            <a:endParaRPr lang="ru-RU" sz="1200" dirty="0">
              <a:latin typeface="Calibri" pitchFamily="34" charset="0"/>
            </a:endParaRPr>
          </a:p>
          <a:p>
            <a:pPr marL="12700" indent="260350" algn="just"/>
            <a:r>
              <a:rPr lang="ru-RU" dirty="0">
                <a:latin typeface="Calibri" pitchFamily="34" charset="0"/>
              </a:rPr>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пенсионерам  и  другим  категориям  населения,  так  как    бюджет Сухо-Березовского сельского поселения Бобровского муниципального района Воронежской области   затрагивает интересы каждого жителя  поселения.</a:t>
            </a:r>
            <a:endParaRPr lang="ru-RU" sz="1200" dirty="0">
              <a:latin typeface="Calibri" pitchFamily="34" charset="0"/>
            </a:endParaRPr>
          </a:p>
          <a:p>
            <a:pPr marL="12700" indent="260350" algn="just"/>
            <a:r>
              <a:rPr lang="ru-RU" dirty="0">
                <a:latin typeface="Calibri" pitchFamily="34" charset="0"/>
              </a:rPr>
              <a:t>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endParaRPr lang="ru-RU" sz="1200" dirty="0">
              <a:latin typeface="Calibri" pitchFamily="34" charset="0"/>
            </a:endParaRPr>
          </a:p>
          <a:p>
            <a:pPr marL="12700" indent="260350" algn="just"/>
            <a:r>
              <a:rPr lang="ru-RU" dirty="0">
                <a:latin typeface="Calibri" pitchFamily="34" charset="0"/>
              </a:rPr>
              <a:t>Мы  постарались  в  доступной  и  понятной  для  граждан  форме  показать  основные параметры  бюджета Сухо-Березовского сельского поселения Бобровского муниципального района Воронежской области.</a:t>
            </a:r>
          </a:p>
          <a:p>
            <a:pPr marL="12700" indent="260350">
              <a:spcBef>
                <a:spcPts val="63"/>
              </a:spcBef>
            </a:pPr>
            <a:endParaRPr lang="ru-RU" sz="2000" dirty="0">
              <a:latin typeface="Calibri" pitchFamily="34" charset="0"/>
            </a:endParaRPr>
          </a:p>
        </p:txBody>
      </p:sp>
      <p:sp>
        <p:nvSpPr>
          <p:cNvPr id="9220" name="object 5"/>
          <p:cNvSpPr txBox="1">
            <a:spLocks noChangeArrowheads="1"/>
          </p:cNvSpPr>
          <p:nvPr/>
        </p:nvSpPr>
        <p:spPr bwMode="auto">
          <a:xfrm>
            <a:off x="4075113" y="5276850"/>
            <a:ext cx="652462" cy="330200"/>
          </a:xfrm>
          <a:prstGeom prst="rect">
            <a:avLst/>
          </a:prstGeom>
          <a:noFill/>
          <a:ln w="9525">
            <a:noFill/>
            <a:miter lim="800000"/>
            <a:headEnd/>
            <a:tailEnd/>
          </a:ln>
        </p:spPr>
        <p:txBody>
          <a:bodyPr lIns="0" tIns="0" rIns="0" bIns="0">
            <a:spAutoFit/>
          </a:bodyPr>
          <a:lstStyle/>
          <a:p>
            <a:pPr marL="12700"/>
            <a:r>
              <a:rPr lang="ru-RU" sz="2000">
                <a:solidFill>
                  <a:srgbClr val="A6A6A6"/>
                </a:solidFill>
                <a:latin typeface="Calibri" pitchFamily="34" charset="0"/>
              </a:rPr>
              <a:t>Закон</a:t>
            </a:r>
            <a:endParaRPr lang="ru-RU" sz="2000">
              <a:latin typeface="Calibri" pitchFamily="34" charset="0"/>
            </a:endParaRPr>
          </a:p>
        </p:txBody>
      </p:sp>
      <p:sp>
        <p:nvSpPr>
          <p:cNvPr id="9221" name="object 6"/>
          <p:cNvSpPr txBox="1">
            <a:spLocks noChangeArrowheads="1"/>
          </p:cNvSpPr>
          <p:nvPr/>
        </p:nvSpPr>
        <p:spPr bwMode="auto">
          <a:xfrm>
            <a:off x="5180013" y="5276850"/>
            <a:ext cx="1754187" cy="817563"/>
          </a:xfrm>
          <a:prstGeom prst="rect">
            <a:avLst/>
          </a:prstGeom>
          <a:noFill/>
          <a:ln w="9525">
            <a:noFill/>
            <a:miter lim="800000"/>
            <a:headEnd/>
            <a:tailEnd/>
          </a:ln>
        </p:spPr>
        <p:txBody>
          <a:bodyPr lIns="0" tIns="0" rIns="0" bIns="0">
            <a:spAutoFit/>
          </a:bodyPr>
          <a:lstStyle/>
          <a:p>
            <a:pPr marL="47625"/>
            <a:r>
              <a:rPr lang="ru-RU" sz="2000">
                <a:solidFill>
                  <a:srgbClr val="A6A6A6"/>
                </a:solidFill>
                <a:latin typeface="Calibri" pitchFamily="34" charset="0"/>
              </a:rPr>
              <a:t>Граждане</a:t>
            </a:r>
            <a:endParaRPr lang="ru-RU" sz="2000">
              <a:latin typeface="Calibri" pitchFamily="34" charset="0"/>
            </a:endParaRPr>
          </a:p>
          <a:p>
            <a:pPr marL="47625">
              <a:lnSpc>
                <a:spcPts val="3775"/>
              </a:lnSpc>
            </a:pPr>
            <a:r>
              <a:rPr lang="ru-RU" sz="3200" b="1">
                <a:latin typeface="Calibri" pitchFamily="34" charset="0"/>
              </a:rPr>
              <a:t>Бюджет</a:t>
            </a:r>
            <a:endParaRPr lang="ru-RU" sz="3200">
              <a:latin typeface="Calibri" pitchFamily="34" charset="0"/>
            </a:endParaRPr>
          </a:p>
        </p:txBody>
      </p:sp>
      <p:sp>
        <p:nvSpPr>
          <p:cNvPr id="9222" name="object 7"/>
          <p:cNvSpPr txBox="1">
            <a:spLocks noChangeArrowheads="1"/>
          </p:cNvSpPr>
          <p:nvPr/>
        </p:nvSpPr>
        <p:spPr bwMode="auto">
          <a:xfrm>
            <a:off x="6951663" y="5327650"/>
            <a:ext cx="1177925" cy="266700"/>
          </a:xfrm>
          <a:prstGeom prst="rect">
            <a:avLst/>
          </a:prstGeom>
          <a:noFill/>
          <a:ln w="9525">
            <a:noFill/>
            <a:miter lim="800000"/>
            <a:headEnd/>
            <a:tailEnd/>
          </a:ln>
        </p:spPr>
        <p:txBody>
          <a:bodyPr lIns="0" tIns="0" rIns="0" bIns="0">
            <a:spAutoFit/>
          </a:bodyPr>
          <a:lstStyle/>
          <a:p>
            <a:pPr marL="12700"/>
            <a:r>
              <a:rPr lang="ru-RU" sz="1600">
                <a:solidFill>
                  <a:srgbClr val="A6A6A6"/>
                </a:solidFill>
                <a:latin typeface="Calibri" pitchFamily="34" charset="0"/>
              </a:rPr>
              <a:t>Образование</a:t>
            </a:r>
            <a:endParaRPr lang="ru-RU" sz="1600">
              <a:latin typeface="Calibri" pitchFamily="34" charset="0"/>
            </a:endParaRPr>
          </a:p>
        </p:txBody>
      </p:sp>
      <p:sp>
        <p:nvSpPr>
          <p:cNvPr id="9223" name="object 13"/>
          <p:cNvSpPr>
            <a:spLocks noChangeArrowheads="1"/>
          </p:cNvSpPr>
          <p:nvPr/>
        </p:nvSpPr>
        <p:spPr bwMode="auto">
          <a:xfrm>
            <a:off x="3043238" y="5634038"/>
            <a:ext cx="979487" cy="414337"/>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object 2"/>
          <p:cNvSpPr>
            <a:spLocks noChangeArrowheads="1"/>
          </p:cNvSpPr>
          <p:nvPr/>
        </p:nvSpPr>
        <p:spPr bwMode="auto">
          <a:xfrm>
            <a:off x="265113" y="1588"/>
            <a:ext cx="8861425" cy="1096962"/>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698" name="object 3"/>
          <p:cNvSpPr>
            <a:spLocks noChangeArrowheads="1"/>
          </p:cNvSpPr>
          <p:nvPr/>
        </p:nvSpPr>
        <p:spPr bwMode="auto">
          <a:xfrm>
            <a:off x="80963" y="1908175"/>
            <a:ext cx="8994775" cy="276225"/>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699" name="object 4"/>
          <p:cNvSpPr>
            <a:spLocks noChangeArrowheads="1"/>
          </p:cNvSpPr>
          <p:nvPr/>
        </p:nvSpPr>
        <p:spPr bwMode="auto">
          <a:xfrm>
            <a:off x="106363" y="2493963"/>
            <a:ext cx="3817937" cy="904875"/>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700" name="object 5"/>
          <p:cNvSpPr>
            <a:spLocks noChangeArrowheads="1"/>
          </p:cNvSpPr>
          <p:nvPr/>
        </p:nvSpPr>
        <p:spPr bwMode="auto">
          <a:xfrm>
            <a:off x="3924300" y="2493963"/>
            <a:ext cx="5070475" cy="904875"/>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701" name="object 6"/>
          <p:cNvSpPr>
            <a:spLocks noChangeArrowheads="1"/>
          </p:cNvSpPr>
          <p:nvPr/>
        </p:nvSpPr>
        <p:spPr bwMode="auto">
          <a:xfrm>
            <a:off x="106363" y="3398838"/>
            <a:ext cx="3817937" cy="1049337"/>
          </a:xfrm>
          <a:prstGeom prst="rect">
            <a:avLst/>
          </a:prstGeom>
          <a:blipFill dpi="0" rotWithShape="1">
            <a:blip r:embed="rId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702" name="object 7"/>
          <p:cNvSpPr>
            <a:spLocks noChangeArrowheads="1"/>
          </p:cNvSpPr>
          <p:nvPr/>
        </p:nvSpPr>
        <p:spPr bwMode="auto">
          <a:xfrm>
            <a:off x="3924300" y="3398838"/>
            <a:ext cx="5070475" cy="1049337"/>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703" name="object 8"/>
          <p:cNvSpPr>
            <a:spLocks noChangeArrowheads="1"/>
          </p:cNvSpPr>
          <p:nvPr/>
        </p:nvSpPr>
        <p:spPr bwMode="auto">
          <a:xfrm>
            <a:off x="106363" y="4448175"/>
            <a:ext cx="3817937" cy="1049338"/>
          </a:xfrm>
          <a:prstGeom prst="rect">
            <a:avLst/>
          </a:prstGeom>
          <a:blipFill dpi="0" rotWithShape="1">
            <a:blip r:embed="rId8"/>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704" name="object 9"/>
          <p:cNvSpPr>
            <a:spLocks noChangeArrowheads="1"/>
          </p:cNvSpPr>
          <p:nvPr/>
        </p:nvSpPr>
        <p:spPr bwMode="auto">
          <a:xfrm>
            <a:off x="3924300" y="4448175"/>
            <a:ext cx="5070475" cy="1049338"/>
          </a:xfrm>
          <a:prstGeom prst="rect">
            <a:avLst/>
          </a:prstGeom>
          <a:blipFill dpi="0" rotWithShape="1">
            <a:blip r:embed="rId9"/>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705" name="object 13"/>
          <p:cNvSpPr txBox="1">
            <a:spLocks noChangeArrowheads="1"/>
          </p:cNvSpPr>
          <p:nvPr/>
        </p:nvSpPr>
        <p:spPr bwMode="auto">
          <a:xfrm>
            <a:off x="114300" y="1030288"/>
            <a:ext cx="8878888" cy="758825"/>
          </a:xfrm>
          <a:prstGeom prst="rect">
            <a:avLst/>
          </a:prstGeom>
          <a:noFill/>
          <a:ln w="9525">
            <a:noFill/>
            <a:miter lim="800000"/>
            <a:headEnd/>
            <a:tailEnd/>
          </a:ln>
        </p:spPr>
        <p:txBody>
          <a:bodyPr lIns="0" tIns="0" rIns="0" bIns="0">
            <a:spAutoFit/>
          </a:bodyPr>
          <a:lstStyle/>
          <a:p>
            <a:pPr marL="12700"/>
            <a:r>
              <a:rPr lang="ru-RU" sz="2400" b="1">
                <a:solidFill>
                  <a:srgbClr val="0000FF"/>
                </a:solidFill>
                <a:latin typeface="Calibri" pitchFamily="34" charset="0"/>
              </a:rPr>
              <a:t>Расходное  обязательство  </a:t>
            </a:r>
            <a:r>
              <a:rPr lang="ru-RU" sz="2400">
                <a:latin typeface="Calibri" pitchFamily="34" charset="0"/>
              </a:rPr>
              <a:t>–  это  обязанность  выплатить  денежные средства из соответствующего бюджета.</a:t>
            </a:r>
          </a:p>
        </p:txBody>
      </p:sp>
      <p:graphicFrame>
        <p:nvGraphicFramePr>
          <p:cNvPr id="12" name="object 12"/>
          <p:cNvGraphicFramePr>
            <a:graphicFrameLocks noGrp="1"/>
          </p:cNvGraphicFramePr>
          <p:nvPr/>
        </p:nvGraphicFramePr>
        <p:xfrm>
          <a:off x="152400" y="1981200"/>
          <a:ext cx="8763000" cy="4419601"/>
        </p:xfrm>
        <a:graphic>
          <a:graphicData uri="http://schemas.openxmlformats.org/drawingml/2006/table">
            <a:tbl>
              <a:tblPr/>
              <a:tblGrid>
                <a:gridCol w="3763963"/>
                <a:gridCol w="4999037"/>
              </a:tblGrid>
              <a:tr h="490538">
                <a:tc>
                  <a:txBody>
                    <a:bodyPr/>
                    <a:lstStyle/>
                    <a:p>
                      <a:pPr marL="492125"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FFFFFF"/>
                          </a:solidFill>
                          <a:effectLst/>
                          <a:latin typeface="Calibri" pitchFamily="34" charset="0"/>
                        </a:rPr>
                        <a:t>Расходные обязательства</a:t>
                      </a:r>
                      <a:endParaRPr kumimoji="0" lang="ru-RU" sz="2000" b="0" i="0" u="none" strike="noStrike" cap="none" normalizeH="0" baseline="0" smtClean="0">
                        <a:ln>
                          <a:noFill/>
                        </a:ln>
                        <a:solidFill>
                          <a:schemeClr val="tx1"/>
                        </a:solidFill>
                        <a:effectLst/>
                        <a:latin typeface="Calibri" pitchFamily="34" charset="0"/>
                      </a:endParaRPr>
                    </a:p>
                  </a:txBody>
                  <a:tcPr marL="0" marR="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4F81BC"/>
                    </a:solidFill>
                  </a:tcPr>
                </a:tc>
                <a:tc>
                  <a:txBody>
                    <a:bodyPr/>
                    <a:lstStyle/>
                    <a:p>
                      <a:pPr marL="276225"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FFFFFF"/>
                          </a:solidFill>
                          <a:effectLst/>
                          <a:latin typeface="Calibri" pitchFamily="34" charset="0"/>
                        </a:rPr>
                        <a:t>Основания для возникновения и оплаты</a:t>
                      </a:r>
                      <a:endParaRPr kumimoji="0" lang="ru-RU" sz="20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4F81BC"/>
                    </a:solidFill>
                  </a:tcPr>
                </a:tc>
              </a:tr>
              <a:tr h="3929063">
                <a:tc>
                  <a:txBody>
                    <a:bodyPr/>
                    <a:lstStyle/>
                    <a:p>
                      <a:pPr marL="90488"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Calibri" pitchFamily="34" charset="0"/>
                        </a:rPr>
                        <a:t>Публичные</a:t>
                      </a:r>
                      <a:endParaRPr kumimoji="0" lang="ru-RU" sz="28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850"/>
                        </a:lnSpc>
                        <a:spcBef>
                          <a:spcPts val="25"/>
                        </a:spcBef>
                        <a:spcAft>
                          <a:spcPct val="0"/>
                        </a:spcAft>
                        <a:buClrTx/>
                        <a:buSzTx/>
                        <a:buFontTx/>
                        <a:buNone/>
                        <a:tabLst/>
                      </a:pPr>
                      <a:endParaRPr kumimoji="0" lang="ru-RU" sz="8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smtClean="0">
                          <a:ln>
                            <a:noFill/>
                          </a:ln>
                          <a:solidFill>
                            <a:schemeClr val="tx1"/>
                          </a:solidFill>
                          <a:effectLst/>
                          <a:latin typeface="Calibri" pitchFamily="34" charset="0"/>
                        </a:rPr>
                        <a:t>в том числе:</a:t>
                      </a:r>
                      <a:endParaRPr kumimoji="0" lang="ru-RU" sz="2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300"/>
                        </a:lnSpc>
                        <a:spcBef>
                          <a:spcPts val="25"/>
                        </a:spcBef>
                        <a:spcAft>
                          <a:spcPct val="0"/>
                        </a:spcAft>
                        <a:buClrTx/>
                        <a:buSzTx/>
                        <a:buFontTx/>
                        <a:buNone/>
                        <a:tabLst/>
                      </a:pPr>
                      <a:endParaRPr kumimoji="0" lang="ru-RU" sz="13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Calibri" pitchFamily="34" charset="0"/>
                        </a:rPr>
                        <a:t>Гражданско-правовые</a:t>
                      </a:r>
                      <a:endParaRPr kumimoji="0" lang="ru-RU" sz="28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900"/>
                        </a:lnSpc>
                        <a:spcBef>
                          <a:spcPct val="0"/>
                        </a:spcBef>
                        <a:spcAft>
                          <a:spcPct val="0"/>
                        </a:spcAft>
                        <a:buClrTx/>
                        <a:buSzTx/>
                        <a:buFontTx/>
                        <a:buNone/>
                        <a:tabLst/>
                      </a:pPr>
                      <a:endParaRPr kumimoji="0" lang="ru-RU" sz="9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txBody>
                  <a:tcPr marL="0" marR="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22860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Законы, определяющие объем и правила определения объема обязательств перед гражданами</a:t>
                      </a:r>
                    </a:p>
                    <a:p>
                      <a:pPr marL="228600" marR="0" lvl="0" indent="0" algn="l" defTabSz="914400" rtl="0" eaLnBrk="1" fontAlgn="base" latinLnBrk="0" hangingPunct="1">
                        <a:lnSpc>
                          <a:spcPts val="1300"/>
                        </a:lnSpc>
                        <a:spcBef>
                          <a:spcPts val="88"/>
                        </a:spcBef>
                        <a:spcAft>
                          <a:spcPct val="0"/>
                        </a:spcAft>
                        <a:buClrTx/>
                        <a:buSzTx/>
                        <a:buFontTx/>
                        <a:buNone/>
                        <a:tabLst/>
                      </a:pPr>
                      <a:endParaRPr kumimoji="0" lang="ru-RU" sz="13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smtClean="0">
                          <a:ln>
                            <a:noFill/>
                          </a:ln>
                          <a:solidFill>
                            <a:schemeClr val="tx1"/>
                          </a:solidFill>
                          <a:effectLst/>
                          <a:latin typeface="Calibri" pitchFamily="34" charset="0"/>
                        </a:rPr>
                        <a:t>в том числе законы, устанавливающие права граждан на получение социальных выплат</a:t>
                      </a:r>
                      <a:endParaRPr kumimoji="0" lang="ru-RU" sz="1800" b="0" i="0" u="none" strike="noStrike" cap="none" normalizeH="0" baseline="0" smtClean="0">
                        <a:ln>
                          <a:noFill/>
                        </a:ln>
                        <a:solidFill>
                          <a:schemeClr val="tx1"/>
                        </a:solidFill>
                        <a:effectLst/>
                        <a:latin typeface="Calibri" pitchFamily="34" charset="0"/>
                      </a:endParaRPr>
                    </a:p>
                    <a:p>
                      <a:pPr marL="228600" marR="0" lvl="0" indent="0" algn="ctr"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smtClean="0">
                          <a:ln>
                            <a:noFill/>
                          </a:ln>
                          <a:solidFill>
                            <a:schemeClr val="tx1"/>
                          </a:solidFill>
                          <a:effectLst/>
                          <a:latin typeface="Calibri" pitchFamily="34" charset="0"/>
                        </a:rPr>
                        <a:t>(пособий)</a:t>
                      </a:r>
                      <a:endParaRPr kumimoji="0" lang="ru-RU" sz="18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ts val="850"/>
                        </a:lnSpc>
                        <a:spcBef>
                          <a:spcPts val="13"/>
                        </a:spcBef>
                        <a:spcAft>
                          <a:spcPct val="0"/>
                        </a:spcAft>
                        <a:buClrTx/>
                        <a:buSzTx/>
                        <a:buFontTx/>
                        <a:buNone/>
                        <a:tabLst/>
                      </a:pPr>
                      <a:endParaRPr kumimoji="0" lang="ru-RU" sz="8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22860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Государственный (муниципальный) контракт,</a:t>
                      </a:r>
                    </a:p>
                    <a:p>
                      <a:pPr marL="22860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трудовое соглашение и т.д.</a:t>
                      </a:r>
                    </a:p>
                    <a:p>
                      <a:pPr marL="228600"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ts val="1000"/>
                        </a:lnSpc>
                        <a:spcBef>
                          <a:spcPts val="25"/>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bject 2"/>
          <p:cNvSpPr>
            <a:spLocks noChangeArrowheads="1"/>
          </p:cNvSpPr>
          <p:nvPr/>
        </p:nvSpPr>
        <p:spPr bwMode="auto">
          <a:xfrm>
            <a:off x="1588" y="0"/>
            <a:ext cx="9142412" cy="1295400"/>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0722" name="object 4"/>
          <p:cNvSpPr>
            <a:spLocks/>
          </p:cNvSpPr>
          <p:nvPr/>
        </p:nvSpPr>
        <p:spPr bwMode="auto">
          <a:xfrm>
            <a:off x="533400" y="1524000"/>
            <a:ext cx="554038" cy="2393950"/>
          </a:xfrm>
          <a:custGeom>
            <a:avLst/>
            <a:gdLst>
              <a:gd name="T0" fmla="*/ 0 w 553999"/>
              <a:gd name="T1" fmla="*/ 2397761 h 2393188"/>
              <a:gd name="T2" fmla="*/ 554233 w 553999"/>
              <a:gd name="T3" fmla="*/ 2397761 h 2393188"/>
              <a:gd name="T4" fmla="*/ 554233 w 553999"/>
              <a:gd name="T5" fmla="*/ 0 h 2393188"/>
              <a:gd name="T6" fmla="*/ 0 w 553999"/>
              <a:gd name="T7" fmla="*/ 0 h 2393188"/>
              <a:gd name="T8" fmla="*/ 0 w 553999"/>
              <a:gd name="T9" fmla="*/ 2397761 h 2393188"/>
              <a:gd name="T10" fmla="*/ 0 60000 65536"/>
              <a:gd name="T11" fmla="*/ 0 60000 65536"/>
              <a:gd name="T12" fmla="*/ 0 60000 65536"/>
              <a:gd name="T13" fmla="*/ 0 60000 65536"/>
              <a:gd name="T14" fmla="*/ 0 60000 65536"/>
              <a:gd name="T15" fmla="*/ 0 w 553999"/>
              <a:gd name="T16" fmla="*/ 0 h 2393188"/>
              <a:gd name="T17" fmla="*/ 553999 w 553999"/>
              <a:gd name="T18" fmla="*/ 2393188 h 2393188"/>
            </a:gdLst>
            <a:ahLst/>
            <a:cxnLst>
              <a:cxn ang="T10">
                <a:pos x="T0" y="T1"/>
              </a:cxn>
              <a:cxn ang="T11">
                <a:pos x="T2" y="T3"/>
              </a:cxn>
              <a:cxn ang="T12">
                <a:pos x="T4" y="T5"/>
              </a:cxn>
              <a:cxn ang="T13">
                <a:pos x="T6" y="T7"/>
              </a:cxn>
              <a:cxn ang="T14">
                <a:pos x="T8" y="T9"/>
              </a:cxn>
            </a:cxnLst>
            <a:rect l="T15" t="T16" r="T17" b="T18"/>
            <a:pathLst>
              <a:path w="553999" h="2393188">
                <a:moveTo>
                  <a:pt x="0" y="2393188"/>
                </a:moveTo>
                <a:lnTo>
                  <a:pt x="553999" y="2393188"/>
                </a:lnTo>
                <a:lnTo>
                  <a:pt x="553999" y="0"/>
                </a:lnTo>
                <a:lnTo>
                  <a:pt x="0" y="0"/>
                </a:lnTo>
                <a:lnTo>
                  <a:pt x="0" y="2393188"/>
                </a:lnTo>
                <a:close/>
              </a:path>
            </a:pathLst>
          </a:custGeom>
          <a:noFill/>
          <a:ln w="9525">
            <a:solidFill>
              <a:srgbClr val="30859C"/>
            </a:solidFill>
            <a:round/>
            <a:headEnd/>
            <a:tailEnd/>
          </a:ln>
        </p:spPr>
        <p:txBody>
          <a:bodyPr lIns="0" tIns="0" rIns="0" bIns="0">
            <a:spAutoFit/>
          </a:bodyPr>
          <a:lstStyle/>
          <a:p>
            <a:endParaRPr lang="ru-RU"/>
          </a:p>
        </p:txBody>
      </p:sp>
      <p:sp>
        <p:nvSpPr>
          <p:cNvPr id="5" name="object 5"/>
          <p:cNvSpPr txBox="1"/>
          <p:nvPr/>
        </p:nvSpPr>
        <p:spPr>
          <a:xfrm>
            <a:off x="609600" y="1752600"/>
            <a:ext cx="479425" cy="1922145"/>
          </a:xfrm>
          <a:prstGeom prst="rect">
            <a:avLst/>
          </a:prstGeom>
        </p:spPr>
        <p:txBody>
          <a:bodyPr vert="vert270" lIns="0" tIns="0" rIns="0" bIns="0">
            <a:spAutoFit/>
          </a:bodyPr>
          <a:lstStyle/>
          <a:p>
            <a:pPr marL="602615" marR="6350" indent="-590550" fontAlgn="auto">
              <a:spcBef>
                <a:spcPts val="0"/>
              </a:spcBef>
              <a:spcAft>
                <a:spcPts val="0"/>
              </a:spcAft>
              <a:defRPr/>
            </a:pPr>
            <a:r>
              <a:rPr sz="1500" b="1" dirty="0">
                <a:latin typeface="Calibri"/>
                <a:cs typeface="Calibri"/>
              </a:rPr>
              <a:t>Об</a:t>
            </a:r>
            <a:r>
              <a:rPr sz="1500" b="1" spc="-10" dirty="0">
                <a:latin typeface="Calibri"/>
                <a:cs typeface="Calibri"/>
              </a:rPr>
              <a:t>щ</a:t>
            </a:r>
            <a:r>
              <a:rPr sz="1500" b="1" dirty="0">
                <a:latin typeface="Calibri"/>
                <a:cs typeface="Calibri"/>
              </a:rPr>
              <a:t>е</a:t>
            </a:r>
            <a:r>
              <a:rPr sz="1500" b="1" spc="-15" dirty="0">
                <a:latin typeface="Calibri"/>
                <a:cs typeface="Calibri"/>
              </a:rPr>
              <a:t>г</a:t>
            </a:r>
            <a:r>
              <a:rPr sz="1500" b="1" dirty="0">
                <a:latin typeface="Calibri"/>
                <a:cs typeface="Calibri"/>
              </a:rPr>
              <a:t>о</a:t>
            </a:r>
            <a:r>
              <a:rPr sz="1500" b="1" spc="-10" dirty="0">
                <a:latin typeface="Calibri"/>
                <a:cs typeface="Calibri"/>
              </a:rPr>
              <a:t>с</a:t>
            </a:r>
            <a:r>
              <a:rPr sz="1500" b="1" spc="-65" dirty="0">
                <a:latin typeface="Calibri"/>
                <a:cs typeface="Calibri"/>
              </a:rPr>
              <a:t>у</a:t>
            </a:r>
            <a:r>
              <a:rPr sz="1500" b="1" dirty="0">
                <a:latin typeface="Calibri"/>
                <a:cs typeface="Calibri"/>
              </a:rPr>
              <a:t>дар</a:t>
            </a:r>
            <a:r>
              <a:rPr sz="1500" b="1" spc="-5" dirty="0">
                <a:latin typeface="Calibri"/>
                <a:cs typeface="Calibri"/>
              </a:rPr>
              <a:t>с</a:t>
            </a:r>
            <a:r>
              <a:rPr sz="1500" b="1" dirty="0">
                <a:latin typeface="Calibri"/>
                <a:cs typeface="Calibri"/>
              </a:rPr>
              <a:t>твенные вопро</a:t>
            </a:r>
            <a:r>
              <a:rPr sz="1500" b="1" spc="-10" dirty="0">
                <a:latin typeface="Calibri"/>
                <a:cs typeface="Calibri"/>
              </a:rPr>
              <a:t>с</a:t>
            </a:r>
            <a:r>
              <a:rPr sz="1500" b="1" dirty="0">
                <a:latin typeface="Calibri"/>
                <a:cs typeface="Calibri"/>
              </a:rPr>
              <a:t>ы</a:t>
            </a:r>
            <a:endParaRPr sz="1500" dirty="0">
              <a:latin typeface="Calibri"/>
              <a:cs typeface="Calibri"/>
            </a:endParaRPr>
          </a:p>
        </p:txBody>
      </p:sp>
      <p:sp>
        <p:nvSpPr>
          <p:cNvPr id="30724" name="object 8"/>
          <p:cNvSpPr>
            <a:spLocks/>
          </p:cNvSpPr>
          <p:nvPr/>
        </p:nvSpPr>
        <p:spPr bwMode="auto">
          <a:xfrm>
            <a:off x="1287463" y="1543050"/>
            <a:ext cx="692150" cy="2390775"/>
          </a:xfrm>
          <a:custGeom>
            <a:avLst/>
            <a:gdLst>
              <a:gd name="T0" fmla="*/ 0 w 692492"/>
              <a:gd name="T1" fmla="*/ 2392685 h 2390393"/>
              <a:gd name="T2" fmla="*/ 690443 w 692492"/>
              <a:gd name="T3" fmla="*/ 2392685 h 2390393"/>
              <a:gd name="T4" fmla="*/ 690443 w 692492"/>
              <a:gd name="T5" fmla="*/ 0 h 2390393"/>
              <a:gd name="T6" fmla="*/ 0 w 692492"/>
              <a:gd name="T7" fmla="*/ 0 h 2390393"/>
              <a:gd name="T8" fmla="*/ 0 w 692492"/>
              <a:gd name="T9" fmla="*/ 2392685 h 2390393"/>
              <a:gd name="T10" fmla="*/ 0 60000 65536"/>
              <a:gd name="T11" fmla="*/ 0 60000 65536"/>
              <a:gd name="T12" fmla="*/ 0 60000 65536"/>
              <a:gd name="T13" fmla="*/ 0 60000 65536"/>
              <a:gd name="T14" fmla="*/ 0 60000 65536"/>
              <a:gd name="T15" fmla="*/ 0 w 692492"/>
              <a:gd name="T16" fmla="*/ 0 h 2390393"/>
              <a:gd name="T17" fmla="*/ 692492 w 692492"/>
              <a:gd name="T18" fmla="*/ 2390393 h 2390393"/>
            </a:gdLst>
            <a:ahLst/>
            <a:cxnLst>
              <a:cxn ang="T10">
                <a:pos x="T0" y="T1"/>
              </a:cxn>
              <a:cxn ang="T11">
                <a:pos x="T2" y="T3"/>
              </a:cxn>
              <a:cxn ang="T12">
                <a:pos x="T4" y="T5"/>
              </a:cxn>
              <a:cxn ang="T13">
                <a:pos x="T6" y="T7"/>
              </a:cxn>
              <a:cxn ang="T14">
                <a:pos x="T8" y="T9"/>
              </a:cxn>
            </a:cxnLst>
            <a:rect l="T15" t="T16" r="T17" b="T18"/>
            <a:pathLst>
              <a:path w="692492" h="2390393">
                <a:moveTo>
                  <a:pt x="0" y="2390393"/>
                </a:moveTo>
                <a:lnTo>
                  <a:pt x="692492" y="2390393"/>
                </a:lnTo>
                <a:lnTo>
                  <a:pt x="692492" y="0"/>
                </a:lnTo>
                <a:lnTo>
                  <a:pt x="0" y="0"/>
                </a:lnTo>
                <a:lnTo>
                  <a:pt x="0" y="2390393"/>
                </a:lnTo>
                <a:close/>
              </a:path>
            </a:pathLst>
          </a:custGeom>
          <a:noFill/>
          <a:ln w="9525">
            <a:solidFill>
              <a:srgbClr val="77923B"/>
            </a:solidFill>
            <a:round/>
            <a:headEnd/>
            <a:tailEnd/>
          </a:ln>
        </p:spPr>
        <p:txBody>
          <a:bodyPr lIns="0" tIns="0" rIns="0" bIns="0">
            <a:spAutoFit/>
          </a:bodyPr>
          <a:lstStyle/>
          <a:p>
            <a:endParaRPr lang="ru-RU"/>
          </a:p>
        </p:txBody>
      </p:sp>
      <p:sp>
        <p:nvSpPr>
          <p:cNvPr id="9" name="object 9"/>
          <p:cNvSpPr txBox="1"/>
          <p:nvPr/>
        </p:nvSpPr>
        <p:spPr>
          <a:xfrm>
            <a:off x="1322069" y="1634829"/>
            <a:ext cx="615315" cy="2209800"/>
          </a:xfrm>
          <a:prstGeom prst="rect">
            <a:avLst/>
          </a:prstGeom>
        </p:spPr>
        <p:txBody>
          <a:bodyPr vert="vert270" lIns="0" tIns="0" rIns="0" bIns="0">
            <a:spAutoFit/>
          </a:bodyPr>
          <a:lstStyle/>
          <a:p>
            <a:pPr marL="12700" marR="6350" algn="ctr" fontAlgn="auto">
              <a:spcBef>
                <a:spcPts val="0"/>
              </a:spcBef>
              <a:spcAft>
                <a:spcPts val="0"/>
              </a:spcAft>
              <a:defRPr/>
            </a:pPr>
            <a:r>
              <a:rPr sz="1300" b="1" dirty="0">
                <a:latin typeface="Calibri"/>
                <a:cs typeface="Calibri"/>
              </a:rPr>
              <a:t>Н</a:t>
            </a:r>
            <a:r>
              <a:rPr sz="1300" b="1" spc="-10" dirty="0">
                <a:latin typeface="Calibri"/>
                <a:cs typeface="Calibri"/>
              </a:rPr>
              <a:t>а</a:t>
            </a:r>
            <a:r>
              <a:rPr sz="1300" b="1" dirty="0">
                <a:latin typeface="Calibri"/>
                <a:cs typeface="Calibri"/>
              </a:rPr>
              <a:t>ционал</a:t>
            </a:r>
            <a:r>
              <a:rPr sz="1300" b="1" spc="-10" dirty="0">
                <a:latin typeface="Calibri"/>
                <a:cs typeface="Calibri"/>
              </a:rPr>
              <a:t>ь</a:t>
            </a:r>
            <a:r>
              <a:rPr sz="1300" b="1" dirty="0">
                <a:latin typeface="Calibri"/>
                <a:cs typeface="Calibri"/>
              </a:rPr>
              <a:t>ная</a:t>
            </a:r>
            <a:r>
              <a:rPr sz="1300" b="1" spc="40" dirty="0">
                <a:latin typeface="Calibri"/>
                <a:cs typeface="Calibri"/>
              </a:rPr>
              <a:t> </a:t>
            </a:r>
            <a:r>
              <a:rPr sz="1300" b="1" spc="-10" dirty="0">
                <a:latin typeface="Calibri"/>
                <a:cs typeface="Calibri"/>
              </a:rPr>
              <a:t>б</a:t>
            </a:r>
            <a:r>
              <a:rPr sz="1300" b="1" spc="-5" dirty="0">
                <a:latin typeface="Calibri"/>
                <a:cs typeface="Calibri"/>
              </a:rPr>
              <a:t>е</a:t>
            </a:r>
            <a:r>
              <a:rPr sz="1300" b="1" dirty="0">
                <a:latin typeface="Calibri"/>
                <a:cs typeface="Calibri"/>
              </a:rPr>
              <a:t>зопа</a:t>
            </a:r>
            <a:r>
              <a:rPr sz="1300" b="1" spc="-10" dirty="0">
                <a:latin typeface="Calibri"/>
                <a:cs typeface="Calibri"/>
              </a:rPr>
              <a:t>с</a:t>
            </a:r>
            <a:r>
              <a:rPr sz="1300" b="1" dirty="0">
                <a:latin typeface="Calibri"/>
                <a:cs typeface="Calibri"/>
              </a:rPr>
              <a:t>ность</a:t>
            </a:r>
            <a:r>
              <a:rPr sz="1300" b="1" spc="45" dirty="0">
                <a:latin typeface="Calibri"/>
                <a:cs typeface="Calibri"/>
              </a:rPr>
              <a:t> </a:t>
            </a:r>
            <a:r>
              <a:rPr sz="1300" b="1" dirty="0">
                <a:latin typeface="Calibri"/>
                <a:cs typeface="Calibri"/>
              </a:rPr>
              <a:t>и пр</a:t>
            </a:r>
            <a:r>
              <a:rPr sz="1300" b="1" spc="-5" dirty="0">
                <a:latin typeface="Calibri"/>
                <a:cs typeface="Calibri"/>
              </a:rPr>
              <a:t>а</a:t>
            </a:r>
            <a:r>
              <a:rPr sz="1300" b="1" spc="-10" dirty="0">
                <a:latin typeface="Calibri"/>
                <a:cs typeface="Calibri"/>
              </a:rPr>
              <a:t>в</a:t>
            </a:r>
            <a:r>
              <a:rPr sz="1300" b="1" dirty="0">
                <a:latin typeface="Calibri"/>
                <a:cs typeface="Calibri"/>
              </a:rPr>
              <a:t>о</a:t>
            </a:r>
            <a:r>
              <a:rPr sz="1300" b="1" spc="-30" dirty="0">
                <a:latin typeface="Calibri"/>
                <a:cs typeface="Calibri"/>
              </a:rPr>
              <a:t>о</a:t>
            </a:r>
            <a:r>
              <a:rPr sz="1300" b="1" dirty="0">
                <a:latin typeface="Calibri"/>
                <a:cs typeface="Calibri"/>
              </a:rPr>
              <a:t>хр</a:t>
            </a:r>
            <a:r>
              <a:rPr sz="1300" b="1" spc="-5" dirty="0">
                <a:latin typeface="Calibri"/>
                <a:cs typeface="Calibri"/>
              </a:rPr>
              <a:t>а</a:t>
            </a:r>
            <a:r>
              <a:rPr sz="1300" b="1" dirty="0">
                <a:latin typeface="Calibri"/>
                <a:cs typeface="Calibri"/>
              </a:rPr>
              <a:t>ни</a:t>
            </a:r>
            <a:r>
              <a:rPr sz="1300" b="1" spc="-15" dirty="0">
                <a:latin typeface="Calibri"/>
                <a:cs typeface="Calibri"/>
              </a:rPr>
              <a:t>т</a:t>
            </a:r>
            <a:r>
              <a:rPr sz="1300" b="1" spc="-30" dirty="0">
                <a:latin typeface="Calibri"/>
                <a:cs typeface="Calibri"/>
              </a:rPr>
              <a:t>е</a:t>
            </a:r>
            <a:r>
              <a:rPr sz="1300" b="1" dirty="0">
                <a:latin typeface="Calibri"/>
                <a:cs typeface="Calibri"/>
              </a:rPr>
              <a:t>льн</a:t>
            </a:r>
            <a:r>
              <a:rPr sz="1300" b="1" spc="5" dirty="0">
                <a:latin typeface="Calibri"/>
                <a:cs typeface="Calibri"/>
              </a:rPr>
              <a:t>а</a:t>
            </a:r>
            <a:r>
              <a:rPr sz="1300" b="1" dirty="0">
                <a:latin typeface="Calibri"/>
                <a:cs typeface="Calibri"/>
              </a:rPr>
              <a:t>я </a:t>
            </a:r>
            <a:r>
              <a:rPr sz="1300" b="1" spc="-15" dirty="0">
                <a:latin typeface="Calibri"/>
                <a:cs typeface="Calibri"/>
              </a:rPr>
              <a:t>д</a:t>
            </a:r>
            <a:r>
              <a:rPr sz="1300" b="1" spc="-5" dirty="0">
                <a:latin typeface="Calibri"/>
                <a:cs typeface="Calibri"/>
              </a:rPr>
              <a:t>е</a:t>
            </a:r>
            <a:r>
              <a:rPr sz="1300" b="1" dirty="0">
                <a:latin typeface="Calibri"/>
                <a:cs typeface="Calibri"/>
              </a:rPr>
              <a:t>я</a:t>
            </a:r>
            <a:r>
              <a:rPr sz="1300" b="1" spc="-15" dirty="0">
                <a:latin typeface="Calibri"/>
                <a:cs typeface="Calibri"/>
              </a:rPr>
              <a:t>т</a:t>
            </a:r>
            <a:r>
              <a:rPr sz="1300" b="1" spc="-30" dirty="0">
                <a:latin typeface="Calibri"/>
                <a:cs typeface="Calibri"/>
              </a:rPr>
              <a:t>е</a:t>
            </a:r>
            <a:r>
              <a:rPr sz="1300" b="1" dirty="0">
                <a:latin typeface="Calibri"/>
                <a:cs typeface="Calibri"/>
              </a:rPr>
              <a:t>льно</a:t>
            </a:r>
            <a:r>
              <a:rPr sz="1300" b="1" spc="-5" dirty="0">
                <a:latin typeface="Calibri"/>
                <a:cs typeface="Calibri"/>
              </a:rPr>
              <a:t>с</a:t>
            </a:r>
            <a:r>
              <a:rPr sz="1300" b="1" dirty="0">
                <a:latin typeface="Calibri"/>
                <a:cs typeface="Calibri"/>
              </a:rPr>
              <a:t>ть</a:t>
            </a:r>
            <a:endParaRPr sz="1300">
              <a:latin typeface="Calibri"/>
              <a:cs typeface="Calibri"/>
            </a:endParaRPr>
          </a:p>
        </p:txBody>
      </p:sp>
      <p:sp>
        <p:nvSpPr>
          <p:cNvPr id="30726" name="object 10"/>
          <p:cNvSpPr>
            <a:spLocks/>
          </p:cNvSpPr>
          <p:nvPr/>
        </p:nvSpPr>
        <p:spPr bwMode="auto">
          <a:xfrm>
            <a:off x="2124075" y="1539875"/>
            <a:ext cx="322263" cy="2393950"/>
          </a:xfrm>
          <a:custGeom>
            <a:avLst/>
            <a:gdLst>
              <a:gd name="T0" fmla="*/ 0 w 323164"/>
              <a:gd name="T1" fmla="*/ 2397761 h 2393188"/>
              <a:gd name="T2" fmla="*/ 317796 w 323164"/>
              <a:gd name="T3" fmla="*/ 2397761 h 2393188"/>
              <a:gd name="T4" fmla="*/ 317796 w 323164"/>
              <a:gd name="T5" fmla="*/ 0 h 2393188"/>
              <a:gd name="T6" fmla="*/ 0 w 323164"/>
              <a:gd name="T7" fmla="*/ 0 h 2393188"/>
              <a:gd name="T8" fmla="*/ 0 w 323164"/>
              <a:gd name="T9" fmla="*/ 2397761 h 2393188"/>
              <a:gd name="T10" fmla="*/ 0 60000 65536"/>
              <a:gd name="T11" fmla="*/ 0 60000 65536"/>
              <a:gd name="T12" fmla="*/ 0 60000 65536"/>
              <a:gd name="T13" fmla="*/ 0 60000 65536"/>
              <a:gd name="T14" fmla="*/ 0 60000 65536"/>
              <a:gd name="T15" fmla="*/ 0 w 323164"/>
              <a:gd name="T16" fmla="*/ 0 h 2393188"/>
              <a:gd name="T17" fmla="*/ 323164 w 323164"/>
              <a:gd name="T18" fmla="*/ 2393188 h 2393188"/>
            </a:gdLst>
            <a:ahLst/>
            <a:cxnLst>
              <a:cxn ang="T10">
                <a:pos x="T0" y="T1"/>
              </a:cxn>
              <a:cxn ang="T11">
                <a:pos x="T2" y="T3"/>
              </a:cxn>
              <a:cxn ang="T12">
                <a:pos x="T4" y="T5"/>
              </a:cxn>
              <a:cxn ang="T13">
                <a:pos x="T6" y="T7"/>
              </a:cxn>
              <a:cxn ang="T14">
                <a:pos x="T8" y="T9"/>
              </a:cxn>
            </a:cxnLst>
            <a:rect l="T15" t="T16" r="T17" b="T18"/>
            <a:pathLst>
              <a:path w="323164" h="2393188">
                <a:moveTo>
                  <a:pt x="0" y="2393188"/>
                </a:moveTo>
                <a:lnTo>
                  <a:pt x="323164" y="2393188"/>
                </a:lnTo>
                <a:lnTo>
                  <a:pt x="323164" y="0"/>
                </a:lnTo>
                <a:lnTo>
                  <a:pt x="0" y="0"/>
                </a:lnTo>
                <a:lnTo>
                  <a:pt x="0" y="2393188"/>
                </a:lnTo>
                <a:close/>
              </a:path>
            </a:pathLst>
          </a:custGeom>
          <a:noFill/>
          <a:ln w="9525">
            <a:solidFill>
              <a:srgbClr val="00AF50"/>
            </a:solidFill>
            <a:round/>
            <a:headEnd/>
            <a:tailEnd/>
          </a:ln>
        </p:spPr>
        <p:txBody>
          <a:bodyPr lIns="0" tIns="0" rIns="0" bIns="0">
            <a:spAutoFit/>
          </a:bodyPr>
          <a:lstStyle/>
          <a:p>
            <a:endParaRPr lang="ru-RU"/>
          </a:p>
        </p:txBody>
      </p:sp>
      <p:sp>
        <p:nvSpPr>
          <p:cNvPr id="11" name="object 11"/>
          <p:cNvSpPr txBox="1"/>
          <p:nvPr/>
        </p:nvSpPr>
        <p:spPr>
          <a:xfrm>
            <a:off x="2157730" y="1620519"/>
            <a:ext cx="250825" cy="2234565"/>
          </a:xfrm>
          <a:prstGeom prst="rect">
            <a:avLst/>
          </a:prstGeom>
        </p:spPr>
        <p:txBody>
          <a:bodyPr vert="vert270" lIns="0" tIns="0" rIns="0" bIns="0">
            <a:spAutoFit/>
          </a:bodyPr>
          <a:lstStyle/>
          <a:p>
            <a:pPr marL="12700" fontAlgn="auto">
              <a:spcBef>
                <a:spcPts val="0"/>
              </a:spcBef>
              <a:spcAft>
                <a:spcPts val="0"/>
              </a:spcAft>
              <a:defRPr/>
            </a:pPr>
            <a:r>
              <a:rPr sz="1500" b="1" dirty="0">
                <a:latin typeface="Calibri"/>
                <a:cs typeface="Calibri"/>
              </a:rPr>
              <a:t>Национальная </a:t>
            </a:r>
            <a:r>
              <a:rPr sz="1500" b="1" spc="-30" dirty="0">
                <a:latin typeface="Calibri"/>
                <a:cs typeface="Calibri"/>
              </a:rPr>
              <a:t> </a:t>
            </a:r>
            <a:r>
              <a:rPr sz="1500" b="1" dirty="0">
                <a:latin typeface="Calibri"/>
                <a:cs typeface="Calibri"/>
              </a:rPr>
              <a:t>э</a:t>
            </a:r>
            <a:r>
              <a:rPr sz="1500" b="1" spc="-25" dirty="0">
                <a:latin typeface="Calibri"/>
                <a:cs typeface="Calibri"/>
              </a:rPr>
              <a:t>к</a:t>
            </a:r>
            <a:r>
              <a:rPr sz="1500" b="1" dirty="0">
                <a:latin typeface="Calibri"/>
                <a:cs typeface="Calibri"/>
              </a:rPr>
              <a:t>он</a:t>
            </a:r>
            <a:r>
              <a:rPr sz="1500" b="1" spc="-10" dirty="0">
                <a:latin typeface="Calibri"/>
                <a:cs typeface="Calibri"/>
              </a:rPr>
              <a:t>о</a:t>
            </a:r>
            <a:r>
              <a:rPr sz="1500" b="1" dirty="0">
                <a:latin typeface="Calibri"/>
                <a:cs typeface="Calibri"/>
              </a:rPr>
              <a:t>ми</a:t>
            </a:r>
            <a:r>
              <a:rPr sz="1500" b="1" spc="-20" dirty="0">
                <a:latin typeface="Calibri"/>
                <a:cs typeface="Calibri"/>
              </a:rPr>
              <a:t>к</a:t>
            </a:r>
            <a:r>
              <a:rPr sz="1500" b="1" dirty="0">
                <a:latin typeface="Calibri"/>
                <a:cs typeface="Calibri"/>
              </a:rPr>
              <a:t>а</a:t>
            </a:r>
            <a:endParaRPr sz="1500">
              <a:latin typeface="Calibri"/>
              <a:cs typeface="Calibri"/>
            </a:endParaRPr>
          </a:p>
        </p:txBody>
      </p:sp>
      <p:sp>
        <p:nvSpPr>
          <p:cNvPr id="30728" name="object 12"/>
          <p:cNvSpPr>
            <a:spLocks/>
          </p:cNvSpPr>
          <p:nvPr/>
        </p:nvSpPr>
        <p:spPr bwMode="auto">
          <a:xfrm>
            <a:off x="2655888" y="1543050"/>
            <a:ext cx="554037" cy="2390775"/>
          </a:xfrm>
          <a:custGeom>
            <a:avLst/>
            <a:gdLst>
              <a:gd name="T0" fmla="*/ 0 w 553999"/>
              <a:gd name="T1" fmla="*/ 2394590 h 2390013"/>
              <a:gd name="T2" fmla="*/ 554227 w 553999"/>
              <a:gd name="T3" fmla="*/ 2394590 h 2390013"/>
              <a:gd name="T4" fmla="*/ 554227 w 553999"/>
              <a:gd name="T5" fmla="*/ 0 h 2390013"/>
              <a:gd name="T6" fmla="*/ 0 w 553999"/>
              <a:gd name="T7" fmla="*/ 0 h 2390013"/>
              <a:gd name="T8" fmla="*/ 0 w 553999"/>
              <a:gd name="T9" fmla="*/ 2394590 h 2390013"/>
              <a:gd name="T10" fmla="*/ 0 60000 65536"/>
              <a:gd name="T11" fmla="*/ 0 60000 65536"/>
              <a:gd name="T12" fmla="*/ 0 60000 65536"/>
              <a:gd name="T13" fmla="*/ 0 60000 65536"/>
              <a:gd name="T14" fmla="*/ 0 60000 65536"/>
              <a:gd name="T15" fmla="*/ 0 w 553999"/>
              <a:gd name="T16" fmla="*/ 0 h 2390013"/>
              <a:gd name="T17" fmla="*/ 553999 w 553999"/>
              <a:gd name="T18" fmla="*/ 2390013 h 2390013"/>
            </a:gdLst>
            <a:ahLst/>
            <a:cxnLst>
              <a:cxn ang="T10">
                <a:pos x="T0" y="T1"/>
              </a:cxn>
              <a:cxn ang="T11">
                <a:pos x="T2" y="T3"/>
              </a:cxn>
              <a:cxn ang="T12">
                <a:pos x="T4" y="T5"/>
              </a:cxn>
              <a:cxn ang="T13">
                <a:pos x="T6" y="T7"/>
              </a:cxn>
              <a:cxn ang="T14">
                <a:pos x="T8" y="T9"/>
              </a:cxn>
            </a:cxnLst>
            <a:rect l="T15" t="T16" r="T17" b="T18"/>
            <a:pathLst>
              <a:path w="553999" h="2390013">
                <a:moveTo>
                  <a:pt x="0" y="2390013"/>
                </a:moveTo>
                <a:lnTo>
                  <a:pt x="553999" y="2390013"/>
                </a:lnTo>
                <a:lnTo>
                  <a:pt x="553999" y="0"/>
                </a:lnTo>
                <a:lnTo>
                  <a:pt x="0" y="0"/>
                </a:lnTo>
                <a:lnTo>
                  <a:pt x="0" y="2390013"/>
                </a:lnTo>
                <a:close/>
              </a:path>
            </a:pathLst>
          </a:custGeom>
          <a:noFill/>
          <a:ln w="9525">
            <a:solidFill>
              <a:srgbClr val="FFC000"/>
            </a:solidFill>
            <a:round/>
            <a:headEnd/>
            <a:tailEnd/>
          </a:ln>
        </p:spPr>
        <p:txBody>
          <a:bodyPr lIns="0" tIns="0" rIns="0" bIns="0">
            <a:spAutoFit/>
          </a:bodyPr>
          <a:lstStyle/>
          <a:p>
            <a:endParaRPr lang="ru-RU"/>
          </a:p>
        </p:txBody>
      </p:sp>
      <p:sp>
        <p:nvSpPr>
          <p:cNvPr id="14" name="object 14"/>
          <p:cNvSpPr txBox="1"/>
          <p:nvPr/>
        </p:nvSpPr>
        <p:spPr>
          <a:xfrm>
            <a:off x="2690495" y="1659127"/>
            <a:ext cx="628377" cy="2160905"/>
          </a:xfrm>
          <a:prstGeom prst="rect">
            <a:avLst/>
          </a:prstGeom>
        </p:spPr>
        <p:txBody>
          <a:bodyPr vert="vert270" lIns="0" tIns="0" rIns="0" bIns="0">
            <a:spAutoFit/>
          </a:bodyPr>
          <a:lstStyle/>
          <a:p>
            <a:pPr marL="12700" marR="6350" algn="ctr" fontAlgn="auto">
              <a:spcBef>
                <a:spcPts val="0"/>
              </a:spcBef>
              <a:spcAft>
                <a:spcPts val="0"/>
              </a:spcAft>
              <a:defRPr/>
            </a:pPr>
            <a:r>
              <a:rPr sz="1500" b="1" dirty="0">
                <a:latin typeface="Calibri"/>
                <a:cs typeface="Calibri"/>
              </a:rPr>
              <a:t>Жилищно</a:t>
            </a:r>
            <a:r>
              <a:rPr sz="1500" b="1" spc="-5" dirty="0">
                <a:latin typeface="Calibri"/>
                <a:cs typeface="Calibri"/>
              </a:rPr>
              <a:t>-</a:t>
            </a:r>
            <a:r>
              <a:rPr sz="1500" b="1" spc="-25" dirty="0">
                <a:latin typeface="Calibri"/>
                <a:cs typeface="Calibri"/>
              </a:rPr>
              <a:t>к</a:t>
            </a:r>
            <a:r>
              <a:rPr sz="1500" b="1" dirty="0">
                <a:latin typeface="Calibri"/>
                <a:cs typeface="Calibri"/>
              </a:rPr>
              <a:t>ом</a:t>
            </a:r>
            <a:r>
              <a:rPr sz="1500" b="1" spc="-20" dirty="0">
                <a:latin typeface="Calibri"/>
                <a:cs typeface="Calibri"/>
              </a:rPr>
              <a:t>м</a:t>
            </a:r>
            <a:r>
              <a:rPr sz="1500" b="1" dirty="0">
                <a:latin typeface="Calibri"/>
                <a:cs typeface="Calibri"/>
              </a:rPr>
              <a:t>у</a:t>
            </a:r>
            <a:r>
              <a:rPr sz="1500" b="1" spc="-5" dirty="0">
                <a:latin typeface="Calibri"/>
                <a:cs typeface="Calibri"/>
              </a:rPr>
              <a:t>н</a:t>
            </a:r>
            <a:r>
              <a:rPr sz="1500" b="1" dirty="0">
                <a:latin typeface="Calibri"/>
                <a:cs typeface="Calibri"/>
              </a:rPr>
              <a:t>альное </a:t>
            </a:r>
            <a:r>
              <a:rPr sz="1500" b="1" spc="-30" dirty="0">
                <a:latin typeface="Calibri"/>
                <a:cs typeface="Calibri"/>
              </a:rPr>
              <a:t>х</a:t>
            </a:r>
            <a:r>
              <a:rPr sz="1500" b="1" dirty="0">
                <a:latin typeface="Calibri"/>
                <a:cs typeface="Calibri"/>
              </a:rPr>
              <a:t>о</a:t>
            </a:r>
            <a:r>
              <a:rPr sz="1500" b="1" spc="-10" dirty="0">
                <a:latin typeface="Calibri"/>
                <a:cs typeface="Calibri"/>
              </a:rPr>
              <a:t>з</a:t>
            </a:r>
            <a:r>
              <a:rPr sz="1500" b="1" dirty="0">
                <a:latin typeface="Calibri"/>
                <a:cs typeface="Calibri"/>
              </a:rPr>
              <a:t>яйство</a:t>
            </a:r>
            <a:endParaRPr sz="1500" dirty="0">
              <a:latin typeface="Calibri"/>
              <a:cs typeface="Calibri"/>
            </a:endParaRPr>
          </a:p>
          <a:p>
            <a:pPr fontAlgn="auto">
              <a:lnSpc>
                <a:spcPts val="1200"/>
              </a:lnSpc>
              <a:spcBef>
                <a:spcPts val="76"/>
              </a:spcBef>
              <a:spcAft>
                <a:spcPts val="0"/>
              </a:spcAft>
              <a:defRPr/>
            </a:pPr>
            <a:endParaRPr sz="1200" dirty="0">
              <a:latin typeface="+mn-lt"/>
            </a:endParaRPr>
          </a:p>
        </p:txBody>
      </p:sp>
      <p:sp>
        <p:nvSpPr>
          <p:cNvPr id="30730" name="object 15"/>
          <p:cNvSpPr>
            <a:spLocks/>
          </p:cNvSpPr>
          <p:nvPr/>
        </p:nvSpPr>
        <p:spPr bwMode="auto">
          <a:xfrm>
            <a:off x="3505200" y="1524000"/>
            <a:ext cx="755650" cy="2390775"/>
          </a:xfrm>
          <a:custGeom>
            <a:avLst/>
            <a:gdLst>
              <a:gd name="T0" fmla="*/ 0 w 323164"/>
              <a:gd name="T1" fmla="*/ 2394590 h 2390013"/>
              <a:gd name="T2" fmla="*/ 52821253 w 323164"/>
              <a:gd name="T3" fmla="*/ 2394590 h 2390013"/>
              <a:gd name="T4" fmla="*/ 52821253 w 323164"/>
              <a:gd name="T5" fmla="*/ 0 h 2390013"/>
              <a:gd name="T6" fmla="*/ 0 w 323164"/>
              <a:gd name="T7" fmla="*/ 0 h 2390013"/>
              <a:gd name="T8" fmla="*/ 0 w 323164"/>
              <a:gd name="T9" fmla="*/ 2394590 h 2390013"/>
              <a:gd name="T10" fmla="*/ 0 60000 65536"/>
              <a:gd name="T11" fmla="*/ 0 60000 65536"/>
              <a:gd name="T12" fmla="*/ 0 60000 65536"/>
              <a:gd name="T13" fmla="*/ 0 60000 65536"/>
              <a:gd name="T14" fmla="*/ 0 60000 65536"/>
              <a:gd name="T15" fmla="*/ 0 w 323164"/>
              <a:gd name="T16" fmla="*/ 0 h 2390013"/>
              <a:gd name="T17" fmla="*/ 323164 w 323164"/>
              <a:gd name="T18" fmla="*/ 2390013 h 2390013"/>
            </a:gdLst>
            <a:ahLst/>
            <a:cxnLst>
              <a:cxn ang="T10">
                <a:pos x="T0" y="T1"/>
              </a:cxn>
              <a:cxn ang="T11">
                <a:pos x="T2" y="T3"/>
              </a:cxn>
              <a:cxn ang="T12">
                <a:pos x="T4" y="T5"/>
              </a:cxn>
              <a:cxn ang="T13">
                <a:pos x="T6" y="T7"/>
              </a:cxn>
              <a:cxn ang="T14">
                <a:pos x="T8" y="T9"/>
              </a:cxn>
            </a:cxnLst>
            <a:rect l="T15" t="T16" r="T17" b="T18"/>
            <a:pathLst>
              <a:path w="323164" h="2390013">
                <a:moveTo>
                  <a:pt x="0" y="2390013"/>
                </a:moveTo>
                <a:lnTo>
                  <a:pt x="323164" y="2390013"/>
                </a:lnTo>
                <a:lnTo>
                  <a:pt x="323164" y="0"/>
                </a:lnTo>
                <a:lnTo>
                  <a:pt x="0" y="0"/>
                </a:lnTo>
                <a:lnTo>
                  <a:pt x="0" y="2390013"/>
                </a:lnTo>
                <a:close/>
              </a:path>
            </a:pathLst>
          </a:custGeom>
          <a:noFill/>
          <a:ln w="9525">
            <a:solidFill>
              <a:srgbClr val="FF0000"/>
            </a:solidFill>
            <a:round/>
            <a:headEnd/>
            <a:tailEnd/>
          </a:ln>
        </p:spPr>
        <p:txBody>
          <a:bodyPr lIns="0" tIns="0" rIns="0" bIns="0">
            <a:spAutoFit/>
          </a:bodyPr>
          <a:lstStyle/>
          <a:p>
            <a:endParaRPr lang="ru-RU"/>
          </a:p>
        </p:txBody>
      </p:sp>
      <p:sp>
        <p:nvSpPr>
          <p:cNvPr id="16" name="object 16"/>
          <p:cNvSpPr txBox="1"/>
          <p:nvPr/>
        </p:nvSpPr>
        <p:spPr>
          <a:xfrm>
            <a:off x="3733800" y="2133600"/>
            <a:ext cx="251460" cy="1131570"/>
          </a:xfrm>
          <a:prstGeom prst="rect">
            <a:avLst/>
          </a:prstGeom>
        </p:spPr>
        <p:txBody>
          <a:bodyPr vert="vert270" lIns="0" tIns="0" rIns="0" bIns="0">
            <a:spAutoFit/>
          </a:bodyPr>
          <a:lstStyle/>
          <a:p>
            <a:pPr marL="12700" fontAlgn="auto">
              <a:spcBef>
                <a:spcPts val="0"/>
              </a:spcBef>
              <a:spcAft>
                <a:spcPts val="0"/>
              </a:spcAft>
              <a:defRPr/>
            </a:pPr>
            <a:r>
              <a:rPr sz="1500" b="1" dirty="0">
                <a:latin typeface="Calibri"/>
                <a:cs typeface="Calibri"/>
              </a:rPr>
              <a:t>О</a:t>
            </a:r>
            <a:r>
              <a:rPr sz="1500" b="1" spc="5" dirty="0">
                <a:latin typeface="Calibri"/>
                <a:cs typeface="Calibri"/>
              </a:rPr>
              <a:t>б</a:t>
            </a:r>
            <a:r>
              <a:rPr sz="1500" b="1" dirty="0">
                <a:latin typeface="Calibri"/>
                <a:cs typeface="Calibri"/>
              </a:rPr>
              <a:t>ра</a:t>
            </a:r>
            <a:r>
              <a:rPr sz="1500" b="1" spc="-10" dirty="0">
                <a:latin typeface="Calibri"/>
                <a:cs typeface="Calibri"/>
              </a:rPr>
              <a:t>з</a:t>
            </a:r>
            <a:r>
              <a:rPr sz="1500" b="1" dirty="0">
                <a:latin typeface="Calibri"/>
                <a:cs typeface="Calibri"/>
              </a:rPr>
              <a:t>ова</a:t>
            </a:r>
            <a:r>
              <a:rPr sz="1500" b="1" spc="-5" dirty="0">
                <a:latin typeface="Calibri"/>
                <a:cs typeface="Calibri"/>
              </a:rPr>
              <a:t>н</a:t>
            </a:r>
            <a:r>
              <a:rPr sz="1500" b="1" dirty="0">
                <a:latin typeface="Calibri"/>
                <a:cs typeface="Calibri"/>
              </a:rPr>
              <a:t>ие</a:t>
            </a:r>
            <a:endParaRPr sz="1500">
              <a:latin typeface="Calibri"/>
              <a:cs typeface="Calibri"/>
            </a:endParaRPr>
          </a:p>
        </p:txBody>
      </p:sp>
      <p:sp>
        <p:nvSpPr>
          <p:cNvPr id="30732" name="object 17"/>
          <p:cNvSpPr>
            <a:spLocks/>
          </p:cNvSpPr>
          <p:nvPr/>
        </p:nvSpPr>
        <p:spPr bwMode="auto">
          <a:xfrm>
            <a:off x="4600575" y="1539875"/>
            <a:ext cx="554038" cy="2390775"/>
          </a:xfrm>
          <a:custGeom>
            <a:avLst/>
            <a:gdLst>
              <a:gd name="T0" fmla="*/ 0 w 553999"/>
              <a:gd name="T1" fmla="*/ 2394590 h 2390013"/>
              <a:gd name="T2" fmla="*/ 554233 w 553999"/>
              <a:gd name="T3" fmla="*/ 2394590 h 2390013"/>
              <a:gd name="T4" fmla="*/ 554233 w 553999"/>
              <a:gd name="T5" fmla="*/ 0 h 2390013"/>
              <a:gd name="T6" fmla="*/ 0 w 553999"/>
              <a:gd name="T7" fmla="*/ 0 h 2390013"/>
              <a:gd name="T8" fmla="*/ 0 w 553999"/>
              <a:gd name="T9" fmla="*/ 2394590 h 2390013"/>
              <a:gd name="T10" fmla="*/ 0 60000 65536"/>
              <a:gd name="T11" fmla="*/ 0 60000 65536"/>
              <a:gd name="T12" fmla="*/ 0 60000 65536"/>
              <a:gd name="T13" fmla="*/ 0 60000 65536"/>
              <a:gd name="T14" fmla="*/ 0 60000 65536"/>
              <a:gd name="T15" fmla="*/ 0 w 553999"/>
              <a:gd name="T16" fmla="*/ 0 h 2390013"/>
              <a:gd name="T17" fmla="*/ 553999 w 553999"/>
              <a:gd name="T18" fmla="*/ 2390013 h 2390013"/>
            </a:gdLst>
            <a:ahLst/>
            <a:cxnLst>
              <a:cxn ang="T10">
                <a:pos x="T0" y="T1"/>
              </a:cxn>
              <a:cxn ang="T11">
                <a:pos x="T2" y="T3"/>
              </a:cxn>
              <a:cxn ang="T12">
                <a:pos x="T4" y="T5"/>
              </a:cxn>
              <a:cxn ang="T13">
                <a:pos x="T6" y="T7"/>
              </a:cxn>
              <a:cxn ang="T14">
                <a:pos x="T8" y="T9"/>
              </a:cxn>
            </a:cxnLst>
            <a:rect l="T15" t="T16" r="T17" b="T18"/>
            <a:pathLst>
              <a:path w="553999" h="2390013">
                <a:moveTo>
                  <a:pt x="0" y="2390013"/>
                </a:moveTo>
                <a:lnTo>
                  <a:pt x="553999" y="2390013"/>
                </a:lnTo>
                <a:lnTo>
                  <a:pt x="553999" y="0"/>
                </a:lnTo>
                <a:lnTo>
                  <a:pt x="0" y="0"/>
                </a:lnTo>
                <a:lnTo>
                  <a:pt x="0" y="2390013"/>
                </a:lnTo>
                <a:close/>
              </a:path>
            </a:pathLst>
          </a:custGeom>
          <a:noFill/>
          <a:ln w="9525">
            <a:solidFill>
              <a:srgbClr val="C00000"/>
            </a:solidFill>
            <a:round/>
            <a:headEnd/>
            <a:tailEnd/>
          </a:ln>
        </p:spPr>
        <p:txBody>
          <a:bodyPr lIns="0" tIns="0" rIns="0" bIns="0">
            <a:spAutoFit/>
          </a:bodyPr>
          <a:lstStyle/>
          <a:p>
            <a:endParaRPr lang="ru-RU"/>
          </a:p>
        </p:txBody>
      </p:sp>
      <p:sp>
        <p:nvSpPr>
          <p:cNvPr id="18" name="object 18"/>
          <p:cNvSpPr txBox="1"/>
          <p:nvPr/>
        </p:nvSpPr>
        <p:spPr>
          <a:xfrm>
            <a:off x="4634738" y="2024887"/>
            <a:ext cx="479425" cy="1423035"/>
          </a:xfrm>
          <a:prstGeom prst="rect">
            <a:avLst/>
          </a:prstGeom>
        </p:spPr>
        <p:txBody>
          <a:bodyPr vert="vert270" lIns="0" tIns="0" rIns="0" bIns="0">
            <a:spAutoFit/>
          </a:bodyPr>
          <a:lstStyle/>
          <a:p>
            <a:pPr marL="12700" marR="6350" indent="306070" fontAlgn="auto">
              <a:spcBef>
                <a:spcPts val="0"/>
              </a:spcBef>
              <a:spcAft>
                <a:spcPts val="0"/>
              </a:spcAft>
              <a:defRPr/>
            </a:pPr>
            <a:r>
              <a:rPr sz="1500" b="1" spc="-45" dirty="0">
                <a:latin typeface="Calibri"/>
                <a:cs typeface="Calibri"/>
              </a:rPr>
              <a:t>К</a:t>
            </a:r>
            <a:r>
              <a:rPr sz="1500" b="1" spc="-55" dirty="0">
                <a:latin typeface="Calibri"/>
                <a:cs typeface="Calibri"/>
              </a:rPr>
              <a:t>у</a:t>
            </a:r>
            <a:r>
              <a:rPr sz="1500" b="1" dirty="0">
                <a:latin typeface="Calibri"/>
                <a:cs typeface="Calibri"/>
              </a:rPr>
              <a:t>л</a:t>
            </a:r>
            <a:r>
              <a:rPr sz="1500" b="1" spc="-45" dirty="0">
                <a:latin typeface="Calibri"/>
                <a:cs typeface="Calibri"/>
              </a:rPr>
              <a:t>ь</a:t>
            </a:r>
            <a:r>
              <a:rPr sz="1500" b="1" dirty="0">
                <a:latin typeface="Calibri"/>
                <a:cs typeface="Calibri"/>
              </a:rPr>
              <a:t>тура, кин</a:t>
            </a:r>
            <a:r>
              <a:rPr sz="1500" b="1" spc="-15" dirty="0">
                <a:latin typeface="Calibri"/>
                <a:cs typeface="Calibri"/>
              </a:rPr>
              <a:t>е</a:t>
            </a:r>
            <a:r>
              <a:rPr sz="1500" b="1" dirty="0">
                <a:latin typeface="Calibri"/>
                <a:cs typeface="Calibri"/>
              </a:rPr>
              <a:t>ма</a:t>
            </a:r>
            <a:r>
              <a:rPr sz="1500" b="1" spc="-10" dirty="0">
                <a:latin typeface="Calibri"/>
                <a:cs typeface="Calibri"/>
              </a:rPr>
              <a:t>т</a:t>
            </a:r>
            <a:r>
              <a:rPr sz="1500" b="1" dirty="0">
                <a:latin typeface="Calibri"/>
                <a:cs typeface="Calibri"/>
              </a:rPr>
              <a:t>о</a:t>
            </a:r>
            <a:r>
              <a:rPr sz="1500" b="1" spc="-10" dirty="0">
                <a:latin typeface="Calibri"/>
                <a:cs typeface="Calibri"/>
              </a:rPr>
              <a:t>г</a:t>
            </a:r>
            <a:r>
              <a:rPr sz="1500" b="1" dirty="0">
                <a:latin typeface="Calibri"/>
                <a:cs typeface="Calibri"/>
              </a:rPr>
              <a:t>рафия</a:t>
            </a:r>
            <a:endParaRPr sz="1500">
              <a:latin typeface="Calibri"/>
              <a:cs typeface="Calibri"/>
            </a:endParaRPr>
          </a:p>
        </p:txBody>
      </p:sp>
      <p:sp>
        <p:nvSpPr>
          <p:cNvPr id="30734" name="object 21"/>
          <p:cNvSpPr>
            <a:spLocks/>
          </p:cNvSpPr>
          <p:nvPr/>
        </p:nvSpPr>
        <p:spPr bwMode="auto">
          <a:xfrm>
            <a:off x="5410200" y="1524000"/>
            <a:ext cx="323850" cy="2390775"/>
          </a:xfrm>
          <a:custGeom>
            <a:avLst/>
            <a:gdLst>
              <a:gd name="T0" fmla="*/ 0 w 323164"/>
              <a:gd name="T1" fmla="*/ 2394590 h 2390013"/>
              <a:gd name="T2" fmla="*/ 327301 w 323164"/>
              <a:gd name="T3" fmla="*/ 2394590 h 2390013"/>
              <a:gd name="T4" fmla="*/ 327301 w 323164"/>
              <a:gd name="T5" fmla="*/ 0 h 2390013"/>
              <a:gd name="T6" fmla="*/ 0 w 323164"/>
              <a:gd name="T7" fmla="*/ 0 h 2390013"/>
              <a:gd name="T8" fmla="*/ 0 w 323164"/>
              <a:gd name="T9" fmla="*/ 2394590 h 2390013"/>
              <a:gd name="T10" fmla="*/ 0 60000 65536"/>
              <a:gd name="T11" fmla="*/ 0 60000 65536"/>
              <a:gd name="T12" fmla="*/ 0 60000 65536"/>
              <a:gd name="T13" fmla="*/ 0 60000 65536"/>
              <a:gd name="T14" fmla="*/ 0 60000 65536"/>
              <a:gd name="T15" fmla="*/ 0 w 323164"/>
              <a:gd name="T16" fmla="*/ 0 h 2390013"/>
              <a:gd name="T17" fmla="*/ 323164 w 323164"/>
              <a:gd name="T18" fmla="*/ 2390013 h 2390013"/>
            </a:gdLst>
            <a:ahLst/>
            <a:cxnLst>
              <a:cxn ang="T10">
                <a:pos x="T0" y="T1"/>
              </a:cxn>
              <a:cxn ang="T11">
                <a:pos x="T2" y="T3"/>
              </a:cxn>
              <a:cxn ang="T12">
                <a:pos x="T4" y="T5"/>
              </a:cxn>
              <a:cxn ang="T13">
                <a:pos x="T6" y="T7"/>
              </a:cxn>
              <a:cxn ang="T14">
                <a:pos x="T8" y="T9"/>
              </a:cxn>
            </a:cxnLst>
            <a:rect l="T15" t="T16" r="T17" b="T18"/>
            <a:pathLst>
              <a:path w="323164" h="2390013">
                <a:moveTo>
                  <a:pt x="0" y="2390013"/>
                </a:moveTo>
                <a:lnTo>
                  <a:pt x="323164" y="2390013"/>
                </a:lnTo>
                <a:lnTo>
                  <a:pt x="323164" y="0"/>
                </a:lnTo>
                <a:lnTo>
                  <a:pt x="0" y="0"/>
                </a:lnTo>
                <a:lnTo>
                  <a:pt x="0" y="2390013"/>
                </a:lnTo>
                <a:close/>
              </a:path>
            </a:pathLst>
          </a:custGeom>
          <a:noFill/>
          <a:ln w="9525">
            <a:solidFill>
              <a:srgbClr val="205868"/>
            </a:solidFill>
            <a:round/>
            <a:headEnd/>
            <a:tailEnd/>
          </a:ln>
        </p:spPr>
        <p:txBody>
          <a:bodyPr lIns="0" tIns="0" rIns="0" bIns="0">
            <a:spAutoFit/>
          </a:bodyPr>
          <a:lstStyle/>
          <a:p>
            <a:endParaRPr lang="ru-RU"/>
          </a:p>
        </p:txBody>
      </p:sp>
      <p:sp>
        <p:nvSpPr>
          <p:cNvPr id="22" name="object 22"/>
          <p:cNvSpPr txBox="1"/>
          <p:nvPr/>
        </p:nvSpPr>
        <p:spPr>
          <a:xfrm>
            <a:off x="5486400" y="1828800"/>
            <a:ext cx="250825" cy="1839595"/>
          </a:xfrm>
          <a:prstGeom prst="rect">
            <a:avLst/>
          </a:prstGeom>
        </p:spPr>
        <p:txBody>
          <a:bodyPr vert="vert270" lIns="0" tIns="0" rIns="0" bIns="0">
            <a:spAutoFit/>
          </a:bodyPr>
          <a:lstStyle/>
          <a:p>
            <a:pPr marL="12700" fontAlgn="auto">
              <a:spcBef>
                <a:spcPts val="0"/>
              </a:spcBef>
              <a:spcAft>
                <a:spcPts val="0"/>
              </a:spcAft>
              <a:defRPr/>
            </a:pPr>
            <a:r>
              <a:rPr sz="1500" b="1" dirty="0">
                <a:latin typeface="Calibri"/>
                <a:cs typeface="Calibri"/>
              </a:rPr>
              <a:t>Со</a:t>
            </a:r>
            <a:r>
              <a:rPr sz="1500" b="1" spc="-10" dirty="0">
                <a:latin typeface="Calibri"/>
                <a:cs typeface="Calibri"/>
              </a:rPr>
              <a:t>ц</a:t>
            </a:r>
            <a:r>
              <a:rPr sz="1500" b="1" dirty="0">
                <a:latin typeface="Calibri"/>
                <a:cs typeface="Calibri"/>
              </a:rPr>
              <a:t>иальная</a:t>
            </a:r>
            <a:r>
              <a:rPr sz="1500" b="1" spc="-15" dirty="0">
                <a:latin typeface="Calibri"/>
                <a:cs typeface="Calibri"/>
              </a:rPr>
              <a:t> </a:t>
            </a:r>
            <a:r>
              <a:rPr sz="1500" b="1" dirty="0">
                <a:latin typeface="Calibri"/>
                <a:cs typeface="Calibri"/>
              </a:rPr>
              <a:t>п</a:t>
            </a:r>
            <a:r>
              <a:rPr sz="1500" b="1" spc="-25" dirty="0">
                <a:latin typeface="Calibri"/>
                <a:cs typeface="Calibri"/>
              </a:rPr>
              <a:t>о</a:t>
            </a:r>
            <a:r>
              <a:rPr sz="1500" b="1" dirty="0">
                <a:latin typeface="Calibri"/>
                <a:cs typeface="Calibri"/>
              </a:rPr>
              <a:t>л</a:t>
            </a:r>
            <a:r>
              <a:rPr sz="1500" b="1" spc="5" dirty="0">
                <a:latin typeface="Calibri"/>
                <a:cs typeface="Calibri"/>
              </a:rPr>
              <a:t>и</a:t>
            </a:r>
            <a:r>
              <a:rPr sz="1500" b="1" dirty="0">
                <a:latin typeface="Calibri"/>
                <a:cs typeface="Calibri"/>
              </a:rPr>
              <a:t>т</a:t>
            </a:r>
            <a:r>
              <a:rPr sz="1500" b="1" spc="5" dirty="0">
                <a:latin typeface="Calibri"/>
                <a:cs typeface="Calibri"/>
              </a:rPr>
              <a:t>и</a:t>
            </a:r>
            <a:r>
              <a:rPr sz="1500" b="1" spc="-25" dirty="0">
                <a:latin typeface="Calibri"/>
                <a:cs typeface="Calibri"/>
              </a:rPr>
              <a:t>к</a:t>
            </a:r>
            <a:r>
              <a:rPr sz="1500" b="1" dirty="0">
                <a:latin typeface="Calibri"/>
                <a:cs typeface="Calibri"/>
              </a:rPr>
              <a:t>а</a:t>
            </a:r>
            <a:endParaRPr sz="1500">
              <a:latin typeface="Calibri"/>
              <a:cs typeface="Calibri"/>
            </a:endParaRPr>
          </a:p>
        </p:txBody>
      </p:sp>
      <p:sp>
        <p:nvSpPr>
          <p:cNvPr id="30736" name="object 23"/>
          <p:cNvSpPr>
            <a:spLocks/>
          </p:cNvSpPr>
          <p:nvPr/>
        </p:nvSpPr>
        <p:spPr bwMode="auto">
          <a:xfrm>
            <a:off x="6019800" y="1524000"/>
            <a:ext cx="554038" cy="2390775"/>
          </a:xfrm>
          <a:custGeom>
            <a:avLst/>
            <a:gdLst>
              <a:gd name="T0" fmla="*/ 0 w 553999"/>
              <a:gd name="T1" fmla="*/ 2394590 h 2390013"/>
              <a:gd name="T2" fmla="*/ 554233 w 553999"/>
              <a:gd name="T3" fmla="*/ 2394590 h 2390013"/>
              <a:gd name="T4" fmla="*/ 554233 w 553999"/>
              <a:gd name="T5" fmla="*/ 0 h 2390013"/>
              <a:gd name="T6" fmla="*/ 0 w 553999"/>
              <a:gd name="T7" fmla="*/ 0 h 2390013"/>
              <a:gd name="T8" fmla="*/ 0 w 553999"/>
              <a:gd name="T9" fmla="*/ 2394590 h 2390013"/>
              <a:gd name="T10" fmla="*/ 0 60000 65536"/>
              <a:gd name="T11" fmla="*/ 0 60000 65536"/>
              <a:gd name="T12" fmla="*/ 0 60000 65536"/>
              <a:gd name="T13" fmla="*/ 0 60000 65536"/>
              <a:gd name="T14" fmla="*/ 0 60000 65536"/>
              <a:gd name="T15" fmla="*/ 0 w 553999"/>
              <a:gd name="T16" fmla="*/ 0 h 2390013"/>
              <a:gd name="T17" fmla="*/ 553999 w 553999"/>
              <a:gd name="T18" fmla="*/ 2390013 h 2390013"/>
            </a:gdLst>
            <a:ahLst/>
            <a:cxnLst>
              <a:cxn ang="T10">
                <a:pos x="T0" y="T1"/>
              </a:cxn>
              <a:cxn ang="T11">
                <a:pos x="T2" y="T3"/>
              </a:cxn>
              <a:cxn ang="T12">
                <a:pos x="T4" y="T5"/>
              </a:cxn>
              <a:cxn ang="T13">
                <a:pos x="T6" y="T7"/>
              </a:cxn>
              <a:cxn ang="T14">
                <a:pos x="T8" y="T9"/>
              </a:cxn>
            </a:cxnLst>
            <a:rect l="T15" t="T16" r="T17" b="T18"/>
            <a:pathLst>
              <a:path w="553999" h="2390013">
                <a:moveTo>
                  <a:pt x="0" y="2390013"/>
                </a:moveTo>
                <a:lnTo>
                  <a:pt x="553999" y="2390013"/>
                </a:lnTo>
                <a:lnTo>
                  <a:pt x="553999" y="0"/>
                </a:lnTo>
                <a:lnTo>
                  <a:pt x="0" y="0"/>
                </a:lnTo>
                <a:lnTo>
                  <a:pt x="0" y="2390013"/>
                </a:lnTo>
                <a:close/>
              </a:path>
            </a:pathLst>
          </a:custGeom>
          <a:noFill/>
          <a:ln w="9525">
            <a:solidFill>
              <a:srgbClr val="30859C"/>
            </a:solidFill>
            <a:round/>
            <a:headEnd/>
            <a:tailEnd/>
          </a:ln>
        </p:spPr>
        <p:txBody>
          <a:bodyPr lIns="0" tIns="0" rIns="0" bIns="0">
            <a:spAutoFit/>
          </a:bodyPr>
          <a:lstStyle/>
          <a:p>
            <a:endParaRPr lang="ru-RU"/>
          </a:p>
        </p:txBody>
      </p:sp>
      <p:sp>
        <p:nvSpPr>
          <p:cNvPr id="24" name="object 24"/>
          <p:cNvSpPr txBox="1"/>
          <p:nvPr/>
        </p:nvSpPr>
        <p:spPr>
          <a:xfrm>
            <a:off x="6096000" y="1828800"/>
            <a:ext cx="479425" cy="1922145"/>
          </a:xfrm>
          <a:prstGeom prst="rect">
            <a:avLst/>
          </a:prstGeom>
        </p:spPr>
        <p:txBody>
          <a:bodyPr vert="vert270" lIns="0" tIns="0" rIns="0" bIns="0">
            <a:spAutoFit/>
          </a:bodyPr>
          <a:lstStyle/>
          <a:p>
            <a:pPr marL="731520" marR="6350" indent="-719455" fontAlgn="auto">
              <a:spcBef>
                <a:spcPts val="0"/>
              </a:spcBef>
              <a:spcAft>
                <a:spcPts val="0"/>
              </a:spcAft>
              <a:defRPr/>
            </a:pPr>
            <a:r>
              <a:rPr sz="1500" b="1" spc="-10" dirty="0">
                <a:latin typeface="Calibri"/>
                <a:cs typeface="Calibri"/>
              </a:rPr>
              <a:t>Ф</a:t>
            </a:r>
            <a:r>
              <a:rPr sz="1500" b="1" dirty="0">
                <a:latin typeface="Calibri"/>
                <a:cs typeface="Calibri"/>
              </a:rPr>
              <a:t>изичес</a:t>
            </a:r>
            <a:r>
              <a:rPr sz="1500" b="1" spc="-25" dirty="0">
                <a:latin typeface="Calibri"/>
                <a:cs typeface="Calibri"/>
              </a:rPr>
              <a:t>к</a:t>
            </a:r>
            <a:r>
              <a:rPr sz="1500" b="1" dirty="0">
                <a:latin typeface="Calibri"/>
                <a:cs typeface="Calibri"/>
              </a:rPr>
              <a:t>ая к</a:t>
            </a:r>
            <a:r>
              <a:rPr sz="1500" b="1" spc="-55" dirty="0">
                <a:latin typeface="Calibri"/>
                <a:cs typeface="Calibri"/>
              </a:rPr>
              <a:t>у</a:t>
            </a:r>
            <a:r>
              <a:rPr sz="1500" b="1" dirty="0">
                <a:latin typeface="Calibri"/>
                <a:cs typeface="Calibri"/>
              </a:rPr>
              <a:t>л</a:t>
            </a:r>
            <a:r>
              <a:rPr sz="1500" b="1" spc="-45" dirty="0">
                <a:latin typeface="Calibri"/>
                <a:cs typeface="Calibri"/>
              </a:rPr>
              <a:t>ь</a:t>
            </a:r>
            <a:r>
              <a:rPr sz="1500" b="1" dirty="0">
                <a:latin typeface="Calibri"/>
                <a:cs typeface="Calibri"/>
              </a:rPr>
              <a:t>тура</a:t>
            </a:r>
            <a:r>
              <a:rPr sz="1500" b="1" spc="-30" dirty="0">
                <a:latin typeface="Calibri"/>
                <a:cs typeface="Calibri"/>
              </a:rPr>
              <a:t> </a:t>
            </a:r>
            <a:r>
              <a:rPr sz="1500" b="1" dirty="0">
                <a:latin typeface="Calibri"/>
                <a:cs typeface="Calibri"/>
              </a:rPr>
              <a:t>и спо</a:t>
            </a:r>
            <a:r>
              <a:rPr sz="1500" b="1" spc="-5" dirty="0">
                <a:latin typeface="Calibri"/>
                <a:cs typeface="Calibri"/>
              </a:rPr>
              <a:t>р</a:t>
            </a:r>
            <a:r>
              <a:rPr sz="1500" b="1" dirty="0">
                <a:latin typeface="Calibri"/>
                <a:cs typeface="Calibri"/>
              </a:rPr>
              <a:t>т</a:t>
            </a:r>
            <a:endParaRPr sz="1500" dirty="0">
              <a:latin typeface="Calibri"/>
              <a:cs typeface="Calibri"/>
            </a:endParaRPr>
          </a:p>
        </p:txBody>
      </p:sp>
      <p:sp>
        <p:nvSpPr>
          <p:cNvPr id="30738" name="object 26"/>
          <p:cNvSpPr>
            <a:spLocks/>
          </p:cNvSpPr>
          <p:nvPr/>
        </p:nvSpPr>
        <p:spPr bwMode="auto">
          <a:xfrm>
            <a:off x="6858000" y="1524000"/>
            <a:ext cx="692150" cy="2390775"/>
          </a:xfrm>
          <a:custGeom>
            <a:avLst/>
            <a:gdLst>
              <a:gd name="T0" fmla="*/ 0 w 692492"/>
              <a:gd name="T1" fmla="*/ 2394590 h 2390013"/>
              <a:gd name="T2" fmla="*/ 690443 w 692492"/>
              <a:gd name="T3" fmla="*/ 2394590 h 2390013"/>
              <a:gd name="T4" fmla="*/ 690443 w 692492"/>
              <a:gd name="T5" fmla="*/ 0 h 2390013"/>
              <a:gd name="T6" fmla="*/ 0 w 692492"/>
              <a:gd name="T7" fmla="*/ 0 h 2390013"/>
              <a:gd name="T8" fmla="*/ 0 w 692492"/>
              <a:gd name="T9" fmla="*/ 2394590 h 2390013"/>
              <a:gd name="T10" fmla="*/ 0 60000 65536"/>
              <a:gd name="T11" fmla="*/ 0 60000 65536"/>
              <a:gd name="T12" fmla="*/ 0 60000 65536"/>
              <a:gd name="T13" fmla="*/ 0 60000 65536"/>
              <a:gd name="T14" fmla="*/ 0 60000 65536"/>
              <a:gd name="T15" fmla="*/ 0 w 692492"/>
              <a:gd name="T16" fmla="*/ 0 h 2390013"/>
              <a:gd name="T17" fmla="*/ 692492 w 692492"/>
              <a:gd name="T18" fmla="*/ 2390013 h 2390013"/>
            </a:gdLst>
            <a:ahLst/>
            <a:cxnLst>
              <a:cxn ang="T10">
                <a:pos x="T0" y="T1"/>
              </a:cxn>
              <a:cxn ang="T11">
                <a:pos x="T2" y="T3"/>
              </a:cxn>
              <a:cxn ang="T12">
                <a:pos x="T4" y="T5"/>
              </a:cxn>
              <a:cxn ang="T13">
                <a:pos x="T6" y="T7"/>
              </a:cxn>
              <a:cxn ang="T14">
                <a:pos x="T8" y="T9"/>
              </a:cxn>
            </a:cxnLst>
            <a:rect l="T15" t="T16" r="T17" b="T18"/>
            <a:pathLst>
              <a:path w="692492" h="2390013">
                <a:moveTo>
                  <a:pt x="0" y="2390013"/>
                </a:moveTo>
                <a:lnTo>
                  <a:pt x="692492" y="2390013"/>
                </a:lnTo>
                <a:lnTo>
                  <a:pt x="692492" y="0"/>
                </a:lnTo>
                <a:lnTo>
                  <a:pt x="0" y="0"/>
                </a:lnTo>
                <a:lnTo>
                  <a:pt x="0" y="2390013"/>
                </a:lnTo>
                <a:close/>
              </a:path>
            </a:pathLst>
          </a:custGeom>
          <a:noFill/>
          <a:ln w="9525">
            <a:solidFill>
              <a:srgbClr val="548ED4"/>
            </a:solidFill>
            <a:round/>
            <a:headEnd/>
            <a:tailEnd/>
          </a:ln>
        </p:spPr>
        <p:txBody>
          <a:bodyPr lIns="0" tIns="0" rIns="0" bIns="0">
            <a:spAutoFit/>
          </a:bodyPr>
          <a:lstStyle/>
          <a:p>
            <a:endParaRPr lang="ru-RU"/>
          </a:p>
        </p:txBody>
      </p:sp>
      <p:sp>
        <p:nvSpPr>
          <p:cNvPr id="30739" name="object 27"/>
          <p:cNvSpPr>
            <a:spLocks/>
          </p:cNvSpPr>
          <p:nvPr/>
        </p:nvSpPr>
        <p:spPr bwMode="auto">
          <a:xfrm>
            <a:off x="7848600" y="1524000"/>
            <a:ext cx="738188" cy="2390775"/>
          </a:xfrm>
          <a:custGeom>
            <a:avLst/>
            <a:gdLst>
              <a:gd name="T0" fmla="*/ 0 w 738670"/>
              <a:gd name="T1" fmla="*/ 2394590 h 2390013"/>
              <a:gd name="T2" fmla="*/ 735783 w 738670"/>
              <a:gd name="T3" fmla="*/ 2394590 h 2390013"/>
              <a:gd name="T4" fmla="*/ 735783 w 738670"/>
              <a:gd name="T5" fmla="*/ 0 h 2390013"/>
              <a:gd name="T6" fmla="*/ 0 w 738670"/>
              <a:gd name="T7" fmla="*/ 0 h 2390013"/>
              <a:gd name="T8" fmla="*/ 0 w 738670"/>
              <a:gd name="T9" fmla="*/ 2394590 h 2390013"/>
              <a:gd name="T10" fmla="*/ 0 60000 65536"/>
              <a:gd name="T11" fmla="*/ 0 60000 65536"/>
              <a:gd name="T12" fmla="*/ 0 60000 65536"/>
              <a:gd name="T13" fmla="*/ 0 60000 65536"/>
              <a:gd name="T14" fmla="*/ 0 60000 65536"/>
              <a:gd name="T15" fmla="*/ 0 w 738670"/>
              <a:gd name="T16" fmla="*/ 0 h 2390013"/>
              <a:gd name="T17" fmla="*/ 738670 w 738670"/>
              <a:gd name="T18" fmla="*/ 2390013 h 2390013"/>
            </a:gdLst>
            <a:ahLst/>
            <a:cxnLst>
              <a:cxn ang="T10">
                <a:pos x="T0" y="T1"/>
              </a:cxn>
              <a:cxn ang="T11">
                <a:pos x="T2" y="T3"/>
              </a:cxn>
              <a:cxn ang="T12">
                <a:pos x="T4" y="T5"/>
              </a:cxn>
              <a:cxn ang="T13">
                <a:pos x="T6" y="T7"/>
              </a:cxn>
              <a:cxn ang="T14">
                <a:pos x="T8" y="T9"/>
              </a:cxn>
            </a:cxnLst>
            <a:rect l="T15" t="T16" r="T17" b="T18"/>
            <a:pathLst>
              <a:path w="738670" h="2390013">
                <a:moveTo>
                  <a:pt x="0" y="2390013"/>
                </a:moveTo>
                <a:lnTo>
                  <a:pt x="738670" y="2390013"/>
                </a:lnTo>
                <a:lnTo>
                  <a:pt x="738670" y="0"/>
                </a:lnTo>
                <a:lnTo>
                  <a:pt x="0" y="0"/>
                </a:lnTo>
                <a:lnTo>
                  <a:pt x="0" y="2390013"/>
                </a:lnTo>
                <a:close/>
              </a:path>
            </a:pathLst>
          </a:custGeom>
          <a:noFill/>
          <a:ln w="9525">
            <a:solidFill>
              <a:srgbClr val="548ED4"/>
            </a:solidFill>
            <a:round/>
            <a:headEnd/>
            <a:tailEnd/>
          </a:ln>
        </p:spPr>
        <p:txBody>
          <a:bodyPr lIns="0" tIns="0" rIns="0" bIns="0">
            <a:spAutoFit/>
          </a:bodyPr>
          <a:lstStyle/>
          <a:p>
            <a:endParaRPr lang="ru-RU"/>
          </a:p>
        </p:txBody>
      </p:sp>
      <p:sp>
        <p:nvSpPr>
          <p:cNvPr id="28" name="object 28"/>
          <p:cNvSpPr txBox="1"/>
          <p:nvPr/>
        </p:nvSpPr>
        <p:spPr>
          <a:xfrm>
            <a:off x="6781800" y="1905000"/>
            <a:ext cx="1851789" cy="1693545"/>
          </a:xfrm>
          <a:prstGeom prst="rect">
            <a:avLst/>
          </a:prstGeom>
        </p:spPr>
        <p:txBody>
          <a:bodyPr vert="vert270" lIns="0" tIns="0" rIns="0" bIns="0">
            <a:spAutoFit/>
          </a:bodyPr>
          <a:lstStyle/>
          <a:p>
            <a:pPr fontAlgn="auto">
              <a:lnSpc>
                <a:spcPts val="950"/>
              </a:lnSpc>
              <a:spcBef>
                <a:spcPts val="37"/>
              </a:spcBef>
              <a:spcAft>
                <a:spcPts val="0"/>
              </a:spcAft>
              <a:defRPr/>
            </a:pPr>
            <a:endParaRPr sz="950" dirty="0">
              <a:latin typeface="+mn-lt"/>
            </a:endParaRPr>
          </a:p>
          <a:p>
            <a:pPr marL="12700" marR="6350" indent="-635" algn="ctr" fontAlgn="auto">
              <a:spcBef>
                <a:spcPts val="0"/>
              </a:spcBef>
              <a:spcAft>
                <a:spcPts val="0"/>
              </a:spcAft>
              <a:defRPr/>
            </a:pPr>
            <a:r>
              <a:rPr sz="1300" b="1" dirty="0">
                <a:latin typeface="Calibri"/>
                <a:cs typeface="Calibri"/>
              </a:rPr>
              <a:t>О</a:t>
            </a:r>
            <a:r>
              <a:rPr sz="1300" b="1" spc="-10" dirty="0">
                <a:latin typeface="Calibri"/>
                <a:cs typeface="Calibri"/>
              </a:rPr>
              <a:t>б</a:t>
            </a:r>
            <a:r>
              <a:rPr sz="1300" b="1" dirty="0">
                <a:latin typeface="Calibri"/>
                <a:cs typeface="Calibri"/>
              </a:rPr>
              <a:t>служи</a:t>
            </a:r>
            <a:r>
              <a:rPr sz="1300" b="1" spc="-5" dirty="0">
                <a:latin typeface="Calibri"/>
                <a:cs typeface="Calibri"/>
              </a:rPr>
              <a:t>ва</a:t>
            </a:r>
            <a:r>
              <a:rPr sz="1300" b="1" dirty="0">
                <a:latin typeface="Calibri"/>
                <a:cs typeface="Calibri"/>
              </a:rPr>
              <a:t>ние </a:t>
            </a:r>
            <a:r>
              <a:rPr sz="1300" b="1" spc="-20" dirty="0">
                <a:latin typeface="Calibri"/>
                <a:cs typeface="Calibri"/>
              </a:rPr>
              <a:t>г</a:t>
            </a:r>
            <a:r>
              <a:rPr sz="1300" b="1" dirty="0">
                <a:latin typeface="Calibri"/>
                <a:cs typeface="Calibri"/>
              </a:rPr>
              <a:t>ос</a:t>
            </a:r>
            <a:r>
              <a:rPr sz="1300" b="1" spc="-55" dirty="0">
                <a:latin typeface="Calibri"/>
                <a:cs typeface="Calibri"/>
              </a:rPr>
              <a:t>у</a:t>
            </a:r>
            <a:r>
              <a:rPr sz="1300" b="1" dirty="0">
                <a:latin typeface="Calibri"/>
                <a:cs typeface="Calibri"/>
              </a:rPr>
              <a:t>дар</a:t>
            </a:r>
            <a:r>
              <a:rPr sz="1300" b="1" spc="-5" dirty="0">
                <a:latin typeface="Calibri"/>
                <a:cs typeface="Calibri"/>
              </a:rPr>
              <a:t>с</a:t>
            </a:r>
            <a:r>
              <a:rPr sz="1300" b="1" dirty="0">
                <a:latin typeface="Calibri"/>
                <a:cs typeface="Calibri"/>
              </a:rPr>
              <a:t>т</a:t>
            </a:r>
            <a:r>
              <a:rPr sz="1300" b="1" spc="-10" dirty="0">
                <a:latin typeface="Calibri"/>
                <a:cs typeface="Calibri"/>
              </a:rPr>
              <a:t>в</a:t>
            </a:r>
            <a:r>
              <a:rPr sz="1300" b="1" spc="-5" dirty="0">
                <a:latin typeface="Calibri"/>
                <a:cs typeface="Calibri"/>
              </a:rPr>
              <a:t>е</a:t>
            </a:r>
            <a:r>
              <a:rPr sz="1300" b="1" dirty="0">
                <a:latin typeface="Calibri"/>
                <a:cs typeface="Calibri"/>
              </a:rPr>
              <a:t>н</a:t>
            </a:r>
            <a:r>
              <a:rPr sz="1300" b="1" spc="10" dirty="0">
                <a:latin typeface="Calibri"/>
                <a:cs typeface="Calibri"/>
              </a:rPr>
              <a:t>н</a:t>
            </a:r>
            <a:r>
              <a:rPr sz="1300" b="1" dirty="0">
                <a:latin typeface="Calibri"/>
                <a:cs typeface="Calibri"/>
              </a:rPr>
              <a:t>о</a:t>
            </a:r>
            <a:r>
              <a:rPr sz="1300" b="1" spc="-20" dirty="0">
                <a:latin typeface="Calibri"/>
                <a:cs typeface="Calibri"/>
              </a:rPr>
              <a:t>г</a:t>
            </a:r>
            <a:r>
              <a:rPr sz="1300" b="1" dirty="0">
                <a:latin typeface="Calibri"/>
                <a:cs typeface="Calibri"/>
              </a:rPr>
              <a:t>о</a:t>
            </a:r>
            <a:r>
              <a:rPr sz="1300" b="1" spc="60" dirty="0">
                <a:latin typeface="Calibri"/>
                <a:cs typeface="Calibri"/>
              </a:rPr>
              <a:t> </a:t>
            </a:r>
            <a:r>
              <a:rPr sz="1300" b="1" dirty="0">
                <a:latin typeface="Calibri"/>
                <a:cs typeface="Calibri"/>
              </a:rPr>
              <a:t>и </a:t>
            </a:r>
            <a:r>
              <a:rPr sz="1300" b="1" spc="-15" dirty="0" err="1">
                <a:latin typeface="Calibri"/>
                <a:cs typeface="Calibri"/>
              </a:rPr>
              <a:t>м</a:t>
            </a:r>
            <a:r>
              <a:rPr sz="1300" b="1" dirty="0" err="1">
                <a:latin typeface="Calibri"/>
                <a:cs typeface="Calibri"/>
              </a:rPr>
              <a:t>униципал</a:t>
            </a:r>
            <a:r>
              <a:rPr sz="1300" b="1" spc="-5" dirty="0" err="1">
                <a:latin typeface="Calibri"/>
                <a:cs typeface="Calibri"/>
              </a:rPr>
              <a:t>ь</a:t>
            </a:r>
            <a:r>
              <a:rPr sz="1300" b="1" dirty="0" err="1">
                <a:latin typeface="Calibri"/>
                <a:cs typeface="Calibri"/>
              </a:rPr>
              <a:t>но</a:t>
            </a:r>
            <a:r>
              <a:rPr sz="1300" b="1" spc="-20" dirty="0" err="1">
                <a:latin typeface="Calibri"/>
                <a:cs typeface="Calibri"/>
              </a:rPr>
              <a:t>г</a:t>
            </a:r>
            <a:r>
              <a:rPr sz="1300" b="1" dirty="0" err="1">
                <a:latin typeface="Calibri"/>
                <a:cs typeface="Calibri"/>
              </a:rPr>
              <a:t>о</a:t>
            </a:r>
            <a:r>
              <a:rPr sz="1300" b="1" spc="35" dirty="0">
                <a:latin typeface="Calibri"/>
                <a:cs typeface="Calibri"/>
              </a:rPr>
              <a:t> </a:t>
            </a:r>
            <a:r>
              <a:rPr sz="1300" b="1" spc="-15" dirty="0" err="1">
                <a:latin typeface="Calibri"/>
                <a:cs typeface="Calibri"/>
              </a:rPr>
              <a:t>д</a:t>
            </a:r>
            <a:r>
              <a:rPr sz="1300" b="1" spc="-25" dirty="0" err="1">
                <a:latin typeface="Calibri"/>
                <a:cs typeface="Calibri"/>
              </a:rPr>
              <a:t>о</a:t>
            </a:r>
            <a:r>
              <a:rPr sz="1300" b="1" dirty="0" err="1">
                <a:latin typeface="Calibri"/>
                <a:cs typeface="Calibri"/>
              </a:rPr>
              <a:t>лга</a:t>
            </a:r>
            <a:endParaRPr lang="ru-RU" sz="1300" b="1" dirty="0">
              <a:latin typeface="Calibri"/>
              <a:cs typeface="Calibri"/>
            </a:endParaRPr>
          </a:p>
          <a:p>
            <a:pPr marL="12700" marR="6350" indent="-635" algn="ctr" fontAlgn="auto">
              <a:spcBef>
                <a:spcPts val="0"/>
              </a:spcBef>
              <a:spcAft>
                <a:spcPts val="0"/>
              </a:spcAft>
              <a:defRPr/>
            </a:pPr>
            <a:endParaRPr lang="ru-RU" sz="1300" b="1" dirty="0">
              <a:latin typeface="Calibri"/>
              <a:cs typeface="Calibri"/>
            </a:endParaRPr>
          </a:p>
          <a:p>
            <a:pPr marL="12700" marR="6350" indent="-635" algn="ctr" fontAlgn="auto">
              <a:spcBef>
                <a:spcPts val="0"/>
              </a:spcBef>
              <a:spcAft>
                <a:spcPts val="0"/>
              </a:spcAft>
              <a:defRPr/>
            </a:pPr>
            <a:endParaRPr sz="1300" dirty="0">
              <a:latin typeface="Calibri"/>
              <a:cs typeface="Calibri"/>
            </a:endParaRPr>
          </a:p>
          <a:p>
            <a:pPr fontAlgn="auto">
              <a:lnSpc>
                <a:spcPts val="600"/>
              </a:lnSpc>
              <a:spcBef>
                <a:spcPts val="11"/>
              </a:spcBef>
              <a:spcAft>
                <a:spcPts val="0"/>
              </a:spcAft>
              <a:defRPr/>
            </a:pPr>
            <a:endParaRPr sz="600" dirty="0">
              <a:latin typeface="+mn-lt"/>
            </a:endParaRPr>
          </a:p>
          <a:p>
            <a:pPr marL="53340" marR="48895" indent="-1270" algn="ctr" fontAlgn="auto">
              <a:spcBef>
                <a:spcPts val="0"/>
              </a:spcBef>
              <a:spcAft>
                <a:spcPts val="0"/>
              </a:spcAft>
              <a:defRPr/>
            </a:pPr>
            <a:r>
              <a:rPr sz="1400" b="1" dirty="0">
                <a:latin typeface="Calibri"/>
                <a:cs typeface="Calibri"/>
              </a:rPr>
              <a:t>М</a:t>
            </a:r>
            <a:r>
              <a:rPr sz="1400" b="1" spc="-30" dirty="0">
                <a:latin typeface="Calibri"/>
                <a:cs typeface="Calibri"/>
              </a:rPr>
              <a:t>е</a:t>
            </a:r>
            <a:r>
              <a:rPr sz="1400" b="1" dirty="0">
                <a:latin typeface="Calibri"/>
                <a:cs typeface="Calibri"/>
              </a:rPr>
              <a:t>ж</a:t>
            </a:r>
            <a:r>
              <a:rPr sz="1400" b="1" spc="-10" dirty="0">
                <a:latin typeface="Calibri"/>
                <a:cs typeface="Calibri"/>
              </a:rPr>
              <a:t>б</a:t>
            </a:r>
            <a:r>
              <a:rPr sz="1400" b="1" spc="-40" dirty="0">
                <a:latin typeface="Calibri"/>
                <a:cs typeface="Calibri"/>
              </a:rPr>
              <a:t>ю</a:t>
            </a:r>
            <a:r>
              <a:rPr sz="1400" b="1" dirty="0">
                <a:latin typeface="Calibri"/>
                <a:cs typeface="Calibri"/>
              </a:rPr>
              <a:t>д</a:t>
            </a:r>
            <a:r>
              <a:rPr sz="1400" b="1" spc="-30" dirty="0">
                <a:latin typeface="Calibri"/>
                <a:cs typeface="Calibri"/>
              </a:rPr>
              <a:t>ж</a:t>
            </a:r>
            <a:r>
              <a:rPr sz="1400" b="1" dirty="0">
                <a:latin typeface="Calibri"/>
                <a:cs typeface="Calibri"/>
              </a:rPr>
              <a:t>етные трансфер</a:t>
            </a:r>
            <a:r>
              <a:rPr sz="1400" b="1" spc="5" dirty="0">
                <a:latin typeface="Calibri"/>
                <a:cs typeface="Calibri"/>
              </a:rPr>
              <a:t>т</a:t>
            </a:r>
            <a:r>
              <a:rPr sz="1400" b="1" dirty="0">
                <a:latin typeface="Calibri"/>
                <a:cs typeface="Calibri"/>
              </a:rPr>
              <a:t>ы</a:t>
            </a:r>
            <a:r>
              <a:rPr sz="1400" b="1" spc="-45" dirty="0">
                <a:latin typeface="Calibri"/>
                <a:cs typeface="Calibri"/>
              </a:rPr>
              <a:t> </a:t>
            </a:r>
            <a:r>
              <a:rPr sz="1400" b="1" dirty="0">
                <a:latin typeface="Calibri"/>
                <a:cs typeface="Calibri"/>
              </a:rPr>
              <a:t>об</a:t>
            </a:r>
            <a:r>
              <a:rPr sz="1400" b="1" spc="-20" dirty="0">
                <a:latin typeface="Calibri"/>
                <a:cs typeface="Calibri"/>
              </a:rPr>
              <a:t>щ</a:t>
            </a:r>
            <a:r>
              <a:rPr sz="1400" b="1" dirty="0">
                <a:latin typeface="Calibri"/>
                <a:cs typeface="Calibri"/>
              </a:rPr>
              <a:t>е</a:t>
            </a:r>
            <a:r>
              <a:rPr sz="1400" b="1" spc="-20" dirty="0">
                <a:latin typeface="Calibri"/>
                <a:cs typeface="Calibri"/>
              </a:rPr>
              <a:t>г</a:t>
            </a:r>
            <a:r>
              <a:rPr sz="1400" b="1" dirty="0">
                <a:latin typeface="Calibri"/>
                <a:cs typeface="Calibri"/>
              </a:rPr>
              <a:t>о хара</a:t>
            </a:r>
            <a:r>
              <a:rPr sz="1400" b="1" spc="-15" dirty="0">
                <a:latin typeface="Calibri"/>
                <a:cs typeface="Calibri"/>
              </a:rPr>
              <a:t>к</a:t>
            </a:r>
            <a:r>
              <a:rPr sz="1400" b="1" spc="-10" dirty="0">
                <a:latin typeface="Calibri"/>
                <a:cs typeface="Calibri"/>
              </a:rPr>
              <a:t>т</a:t>
            </a:r>
            <a:r>
              <a:rPr sz="1400" b="1" dirty="0">
                <a:latin typeface="Calibri"/>
                <a:cs typeface="Calibri"/>
              </a:rPr>
              <a:t>е</a:t>
            </a:r>
            <a:r>
              <a:rPr sz="1400" b="1" spc="-10" dirty="0">
                <a:latin typeface="Calibri"/>
                <a:cs typeface="Calibri"/>
              </a:rPr>
              <a:t>р</a:t>
            </a:r>
            <a:r>
              <a:rPr sz="1400" b="1" dirty="0">
                <a:latin typeface="Calibri"/>
                <a:cs typeface="Calibri"/>
              </a:rPr>
              <a:t>а</a:t>
            </a:r>
            <a:r>
              <a:rPr sz="1400" b="1" spc="-40" dirty="0">
                <a:latin typeface="Calibri"/>
                <a:cs typeface="Calibri"/>
              </a:rPr>
              <a:t> </a:t>
            </a:r>
            <a:r>
              <a:rPr sz="1400" b="1" spc="-10" dirty="0">
                <a:latin typeface="Calibri"/>
                <a:cs typeface="Calibri"/>
              </a:rPr>
              <a:t>(</a:t>
            </a:r>
            <a:r>
              <a:rPr sz="1400" b="1" spc="-15" dirty="0">
                <a:latin typeface="Calibri"/>
                <a:cs typeface="Calibri"/>
              </a:rPr>
              <a:t>д</a:t>
            </a:r>
            <a:r>
              <a:rPr sz="1400" b="1" dirty="0">
                <a:latin typeface="Calibri"/>
                <a:cs typeface="Calibri"/>
              </a:rPr>
              <a:t>отации)</a:t>
            </a:r>
            <a:endParaRPr sz="1400" dirty="0">
              <a:latin typeface="Calibri"/>
              <a:cs typeface="Calibri"/>
            </a:endParaRPr>
          </a:p>
        </p:txBody>
      </p:sp>
      <p:sp>
        <p:nvSpPr>
          <p:cNvPr id="30741" name="object 29"/>
          <p:cNvSpPr txBox="1">
            <a:spLocks noChangeArrowheads="1"/>
          </p:cNvSpPr>
          <p:nvPr/>
        </p:nvSpPr>
        <p:spPr bwMode="auto">
          <a:xfrm>
            <a:off x="114300" y="4011613"/>
            <a:ext cx="8909050" cy="628650"/>
          </a:xfrm>
          <a:prstGeom prst="rect">
            <a:avLst/>
          </a:prstGeom>
          <a:noFill/>
          <a:ln w="9525">
            <a:noFill/>
            <a:miter lim="800000"/>
            <a:headEnd/>
            <a:tailEnd/>
          </a:ln>
        </p:spPr>
        <p:txBody>
          <a:bodyPr lIns="0" tIns="0" rIns="0" bIns="0">
            <a:spAutoFit/>
          </a:bodyPr>
          <a:lstStyle/>
          <a:p>
            <a:pPr marL="12700" indent="260350">
              <a:lnSpc>
                <a:spcPct val="110000"/>
              </a:lnSpc>
            </a:pPr>
            <a:r>
              <a:rPr lang="ru-RU">
                <a:latin typeface="Calibri" pitchFamily="34" charset="0"/>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sp>
        <p:nvSpPr>
          <p:cNvPr id="30742" name="object 30"/>
          <p:cNvSpPr txBox="1">
            <a:spLocks noChangeArrowheads="1"/>
          </p:cNvSpPr>
          <p:nvPr/>
        </p:nvSpPr>
        <p:spPr bwMode="auto">
          <a:xfrm>
            <a:off x="114300" y="4643438"/>
            <a:ext cx="7739063" cy="2109787"/>
          </a:xfrm>
          <a:prstGeom prst="rect">
            <a:avLst/>
          </a:prstGeom>
          <a:noFill/>
          <a:ln w="9525">
            <a:noFill/>
            <a:miter lim="800000"/>
            <a:headEnd/>
            <a:tailEnd/>
          </a:ln>
        </p:spPr>
        <p:txBody>
          <a:bodyPr lIns="0" tIns="0" rIns="0" bIns="0">
            <a:spAutoFit/>
          </a:bodyPr>
          <a:lstStyle/>
          <a:p>
            <a:pPr marL="273050">
              <a:tabLst>
                <a:tab pos="1222375" algn="l"/>
                <a:tab pos="2322513" algn="l"/>
                <a:tab pos="3406775" algn="l"/>
                <a:tab pos="3708400" algn="l"/>
                <a:tab pos="5157788" algn="l"/>
                <a:tab pos="6832600" algn="l"/>
              </a:tabLst>
            </a:pPr>
            <a:r>
              <a:rPr lang="ru-RU">
                <a:latin typeface="Calibri" pitchFamily="34" charset="0"/>
              </a:rPr>
              <a:t>Полный	перечень	разделов	и	подразделов	классификации	расходов</a:t>
            </a:r>
          </a:p>
          <a:p>
            <a:pPr marL="273050">
              <a:spcBef>
                <a:spcPts val="213"/>
              </a:spcBef>
              <a:tabLst>
                <a:tab pos="1222375" algn="l"/>
                <a:tab pos="2322513" algn="l"/>
                <a:tab pos="3406775" algn="l"/>
                <a:tab pos="3708400" algn="l"/>
                <a:tab pos="5157788" algn="l"/>
                <a:tab pos="6832600" algn="l"/>
              </a:tabLst>
            </a:pPr>
            <a:r>
              <a:rPr lang="ru-RU">
                <a:latin typeface="Calibri" pitchFamily="34" charset="0"/>
              </a:rPr>
              <a:t>приведен в статье 21 Бюджетного кодекса Российской Федерации.</a:t>
            </a:r>
          </a:p>
          <a:p>
            <a:pPr marL="273050">
              <a:spcBef>
                <a:spcPts val="213"/>
              </a:spcBef>
              <a:tabLst>
                <a:tab pos="1222375" algn="l"/>
                <a:tab pos="2322513" algn="l"/>
                <a:tab pos="3406775" algn="l"/>
                <a:tab pos="3708400" algn="l"/>
                <a:tab pos="5157788" algn="l"/>
                <a:tab pos="6832600" algn="l"/>
              </a:tabLst>
            </a:pPr>
            <a:r>
              <a:rPr lang="ru-RU">
                <a:latin typeface="Calibri" pitchFamily="34" charset="0"/>
              </a:rPr>
              <a:t>Например, в составе раздела «Образование», в том числе, выделяются:</a:t>
            </a:r>
          </a:p>
          <a:p>
            <a:pPr marL="273050">
              <a:spcBef>
                <a:spcPts val="213"/>
              </a:spcBef>
              <a:buFont typeface="Wingdings" pitchFamily="2" charset="2"/>
              <a:buChar char=""/>
              <a:tabLst>
                <a:tab pos="1222375" algn="l"/>
                <a:tab pos="2322513" algn="l"/>
                <a:tab pos="3406775" algn="l"/>
                <a:tab pos="3708400" algn="l"/>
                <a:tab pos="5157788" algn="l"/>
                <a:tab pos="6832600" algn="l"/>
              </a:tabLst>
            </a:pPr>
            <a:r>
              <a:rPr lang="ru-RU">
                <a:latin typeface="Calibri" pitchFamily="34" charset="0"/>
              </a:rPr>
              <a:t>Дошкольное образование;</a:t>
            </a:r>
          </a:p>
          <a:p>
            <a:pPr marL="273050">
              <a:spcBef>
                <a:spcPts val="213"/>
              </a:spcBef>
              <a:buFont typeface="Wingdings" pitchFamily="2" charset="2"/>
              <a:buChar char=""/>
              <a:tabLst>
                <a:tab pos="1222375" algn="l"/>
                <a:tab pos="2322513" algn="l"/>
                <a:tab pos="3406775" algn="l"/>
                <a:tab pos="3708400" algn="l"/>
                <a:tab pos="5157788" algn="l"/>
                <a:tab pos="6832600" algn="l"/>
              </a:tabLst>
            </a:pPr>
            <a:r>
              <a:rPr lang="ru-RU">
                <a:latin typeface="Calibri" pitchFamily="34" charset="0"/>
              </a:rPr>
              <a:t>Общее образование;</a:t>
            </a:r>
          </a:p>
          <a:p>
            <a:pPr marL="273050">
              <a:spcBef>
                <a:spcPts val="213"/>
              </a:spcBef>
              <a:buFont typeface="Wingdings" pitchFamily="2" charset="2"/>
              <a:buChar char=""/>
              <a:tabLst>
                <a:tab pos="1222375" algn="l"/>
                <a:tab pos="2322513" algn="l"/>
                <a:tab pos="3406775" algn="l"/>
                <a:tab pos="3708400" algn="l"/>
                <a:tab pos="5157788" algn="l"/>
                <a:tab pos="6832600" algn="l"/>
              </a:tabLst>
            </a:pPr>
            <a:r>
              <a:rPr lang="ru-RU">
                <a:latin typeface="Calibri" pitchFamily="34" charset="0"/>
              </a:rPr>
              <a:t>Молодежная политика и оздоровление детей;</a:t>
            </a:r>
          </a:p>
          <a:p>
            <a:pPr marL="273050">
              <a:spcBef>
                <a:spcPts val="213"/>
              </a:spcBef>
              <a:buFont typeface="Wingdings" pitchFamily="2" charset="2"/>
              <a:buChar char=""/>
              <a:tabLst>
                <a:tab pos="1222375" algn="l"/>
                <a:tab pos="2322513" algn="l"/>
                <a:tab pos="3406775" algn="l"/>
                <a:tab pos="3708400" algn="l"/>
                <a:tab pos="5157788" algn="l"/>
                <a:tab pos="6832600" algn="l"/>
              </a:tabLst>
            </a:pPr>
            <a:r>
              <a:rPr lang="ru-RU">
                <a:latin typeface="Calibri" pitchFamily="34" charset="0"/>
              </a:rPr>
              <a:t>Другие вопросы в области образования.</a:t>
            </a:r>
          </a:p>
        </p:txBody>
      </p:sp>
      <p:sp>
        <p:nvSpPr>
          <p:cNvPr id="30743" name="object 31"/>
          <p:cNvSpPr txBox="1">
            <a:spLocks noChangeArrowheads="1"/>
          </p:cNvSpPr>
          <p:nvPr/>
        </p:nvSpPr>
        <p:spPr bwMode="auto">
          <a:xfrm>
            <a:off x="8005763" y="4643438"/>
            <a:ext cx="1017587" cy="298450"/>
          </a:xfrm>
          <a:prstGeom prst="rect">
            <a:avLst/>
          </a:prstGeom>
          <a:noFill/>
          <a:ln w="9525">
            <a:noFill/>
            <a:miter lim="800000"/>
            <a:headEnd/>
            <a:tailEnd/>
          </a:ln>
        </p:spPr>
        <p:txBody>
          <a:bodyPr lIns="0" tIns="0" rIns="0" bIns="0">
            <a:spAutoFit/>
          </a:bodyPr>
          <a:lstStyle/>
          <a:p>
            <a:pPr marL="12700"/>
            <a:r>
              <a:rPr lang="ru-RU">
                <a:latin typeface="Calibri" pitchFamily="34" charset="0"/>
              </a:rPr>
              <a:t>бюджетов</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object 56"/>
          <p:cNvSpPr>
            <a:spLocks noChangeArrowheads="1"/>
          </p:cNvSpPr>
          <p:nvPr/>
        </p:nvSpPr>
        <p:spPr bwMode="auto">
          <a:xfrm>
            <a:off x="1143000" y="6096000"/>
            <a:ext cx="7316788" cy="276225"/>
          </a:xfrm>
          <a:prstGeom prst="rect">
            <a:avLst/>
          </a:prstGeom>
          <a:noFill/>
          <a:ln w="9525">
            <a:noFill/>
            <a:miter lim="800000"/>
            <a:headEnd/>
            <a:tailEnd/>
          </a:ln>
        </p:spPr>
        <p:txBody>
          <a:bodyPr lIns="0" tIns="0" rIns="0" bIns="0">
            <a:spAutoFit/>
          </a:bodyPr>
          <a:lstStyle/>
          <a:p>
            <a:endParaRPr lang="ru-RU">
              <a:latin typeface="Calibri" pitchFamily="34" charset="0"/>
            </a:endParaRPr>
          </a:p>
        </p:txBody>
      </p:sp>
      <p:sp>
        <p:nvSpPr>
          <p:cNvPr id="31746" name="object 2"/>
          <p:cNvSpPr>
            <a:spLocks noChangeArrowheads="1"/>
          </p:cNvSpPr>
          <p:nvPr/>
        </p:nvSpPr>
        <p:spPr bwMode="auto">
          <a:xfrm>
            <a:off x="7938" y="1196975"/>
            <a:ext cx="3935412" cy="4495800"/>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47" name="object 3"/>
          <p:cNvSpPr>
            <a:spLocks noChangeArrowheads="1"/>
          </p:cNvSpPr>
          <p:nvPr/>
        </p:nvSpPr>
        <p:spPr bwMode="auto">
          <a:xfrm>
            <a:off x="3011488" y="1508125"/>
            <a:ext cx="6005512" cy="531813"/>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48" name="object 4"/>
          <p:cNvSpPr>
            <a:spLocks noChangeArrowheads="1"/>
          </p:cNvSpPr>
          <p:nvPr/>
        </p:nvSpPr>
        <p:spPr bwMode="auto">
          <a:xfrm>
            <a:off x="2987675" y="1484313"/>
            <a:ext cx="5976938" cy="504825"/>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49" name="object 5"/>
          <p:cNvSpPr>
            <a:spLocks/>
          </p:cNvSpPr>
          <p:nvPr/>
        </p:nvSpPr>
        <p:spPr bwMode="auto">
          <a:xfrm>
            <a:off x="2987675" y="1484313"/>
            <a:ext cx="5976938" cy="504825"/>
          </a:xfrm>
          <a:custGeom>
            <a:avLst/>
            <a:gdLst>
              <a:gd name="T0" fmla="*/ 0 w 5976747"/>
              <a:gd name="T1" fmla="*/ 60616 h 504063"/>
              <a:gd name="T2" fmla="*/ 14378 w 5976747"/>
              <a:gd name="T3" fmla="*/ 21287 h 504063"/>
              <a:gd name="T4" fmla="*/ 50057 w 5976747"/>
              <a:gd name="T5" fmla="*/ 840 h 504063"/>
              <a:gd name="T6" fmla="*/ 5917700 w 5976747"/>
              <a:gd name="T7" fmla="*/ 0 h 504063"/>
              <a:gd name="T8" fmla="*/ 5932113 w 5976747"/>
              <a:gd name="T9" fmla="*/ 1750 h 504063"/>
              <a:gd name="T10" fmla="*/ 5966146 w 5976747"/>
              <a:gd name="T11" fmla="*/ 24630 h 504063"/>
              <a:gd name="T12" fmla="*/ 5977898 w 5976747"/>
              <a:gd name="T13" fmla="*/ 448032 h 504063"/>
              <a:gd name="T14" fmla="*/ 5976166 w 5976747"/>
              <a:gd name="T15" fmla="*/ 462529 h 504063"/>
              <a:gd name="T16" fmla="*/ 5953461 w 5976747"/>
              <a:gd name="T17" fmla="*/ 496800 h 504063"/>
              <a:gd name="T18" fmla="*/ 60083 w 5976747"/>
              <a:gd name="T19" fmla="*/ 508652 h 504063"/>
              <a:gd name="T20" fmla="*/ 45697 w 5976747"/>
              <a:gd name="T21" fmla="*/ 506901 h 504063"/>
              <a:gd name="T22" fmla="*/ 11709 w 5976747"/>
              <a:gd name="T23" fmla="*/ 483973 h 504063"/>
              <a:gd name="T24" fmla="*/ 0 w 5976747"/>
              <a:gd name="T25" fmla="*/ 60616 h 5040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76747"/>
              <a:gd name="T40" fmla="*/ 0 h 504063"/>
              <a:gd name="T41" fmla="*/ 5976747 w 5976747"/>
              <a:gd name="T42" fmla="*/ 504063 h 5040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76747" h="504063">
                <a:moveTo>
                  <a:pt x="0" y="60070"/>
                </a:moveTo>
                <a:lnTo>
                  <a:pt x="14378" y="21095"/>
                </a:lnTo>
                <a:lnTo>
                  <a:pt x="50045" y="834"/>
                </a:lnTo>
                <a:lnTo>
                  <a:pt x="5916549" y="0"/>
                </a:lnTo>
                <a:lnTo>
                  <a:pt x="5930962" y="1732"/>
                </a:lnTo>
                <a:lnTo>
                  <a:pt x="5964994" y="24408"/>
                </a:lnTo>
                <a:lnTo>
                  <a:pt x="5976747" y="443991"/>
                </a:lnTo>
                <a:lnTo>
                  <a:pt x="5975014" y="458356"/>
                </a:lnTo>
                <a:lnTo>
                  <a:pt x="5952311" y="492318"/>
                </a:lnTo>
                <a:lnTo>
                  <a:pt x="60071" y="504063"/>
                </a:lnTo>
                <a:lnTo>
                  <a:pt x="45691" y="502327"/>
                </a:lnTo>
                <a:lnTo>
                  <a:pt x="11709" y="479607"/>
                </a:lnTo>
                <a:lnTo>
                  <a:pt x="0" y="60070"/>
                </a:lnTo>
                <a:close/>
              </a:path>
            </a:pathLst>
          </a:custGeom>
          <a:noFill/>
          <a:ln w="25400">
            <a:solidFill>
              <a:srgbClr val="FDFFFF"/>
            </a:solidFill>
            <a:round/>
            <a:headEnd/>
            <a:tailEnd/>
          </a:ln>
        </p:spPr>
        <p:txBody>
          <a:bodyPr lIns="0" tIns="0" rIns="0" bIns="0">
            <a:spAutoFit/>
          </a:bodyPr>
          <a:lstStyle/>
          <a:p>
            <a:endParaRPr lang="ru-RU"/>
          </a:p>
        </p:txBody>
      </p:sp>
      <p:sp>
        <p:nvSpPr>
          <p:cNvPr id="31750" name="object 6"/>
          <p:cNvSpPr>
            <a:spLocks noChangeArrowheads="1"/>
          </p:cNvSpPr>
          <p:nvPr/>
        </p:nvSpPr>
        <p:spPr bwMode="auto">
          <a:xfrm>
            <a:off x="3082925" y="1511300"/>
            <a:ext cx="1235075" cy="304800"/>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51" name="object 7"/>
          <p:cNvSpPr>
            <a:spLocks noChangeArrowheads="1"/>
          </p:cNvSpPr>
          <p:nvPr/>
        </p:nvSpPr>
        <p:spPr bwMode="auto">
          <a:xfrm>
            <a:off x="3211513" y="1538288"/>
            <a:ext cx="5534025" cy="276225"/>
          </a:xfrm>
          <a:prstGeom prst="rect">
            <a:avLst/>
          </a:prstGeom>
          <a:blipFill dpi="0" rotWithShape="1">
            <a:blip r:embed="rId6"/>
            <a:srcRect/>
            <a:stretch>
              <a:fillRect/>
            </a:stretch>
          </a:blipFill>
          <a:ln w="9525">
            <a:noFill/>
            <a:miter lim="800000"/>
            <a:headEnd/>
            <a:tailEnd/>
          </a:ln>
        </p:spPr>
        <p:txBody>
          <a:bodyPr lIns="0" tIns="0" rIns="0" bIns="0">
            <a:spAutoFit/>
          </a:bodyPr>
          <a:lstStyle/>
          <a:p>
            <a:pPr algn="ctr"/>
            <a:r>
              <a:rPr lang="ru-RU">
                <a:latin typeface="Calibri" pitchFamily="34" charset="0"/>
              </a:rPr>
              <a:t>Социальные выплаты</a:t>
            </a:r>
          </a:p>
        </p:txBody>
      </p:sp>
      <p:sp>
        <p:nvSpPr>
          <p:cNvPr id="31752" name="object 9"/>
          <p:cNvSpPr>
            <a:spLocks noChangeArrowheads="1"/>
          </p:cNvSpPr>
          <p:nvPr/>
        </p:nvSpPr>
        <p:spPr bwMode="auto">
          <a:xfrm>
            <a:off x="2076450" y="946150"/>
            <a:ext cx="6940550" cy="519113"/>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53" name="object 10"/>
          <p:cNvSpPr>
            <a:spLocks noChangeArrowheads="1"/>
          </p:cNvSpPr>
          <p:nvPr/>
        </p:nvSpPr>
        <p:spPr bwMode="auto">
          <a:xfrm>
            <a:off x="2051050" y="922338"/>
            <a:ext cx="6913563" cy="490537"/>
          </a:xfrm>
          <a:prstGeom prst="rect">
            <a:avLst/>
          </a:prstGeom>
          <a:blipFill dpi="0" rotWithShape="1">
            <a:blip r:embed="rId8"/>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54" name="object 11"/>
          <p:cNvSpPr>
            <a:spLocks/>
          </p:cNvSpPr>
          <p:nvPr/>
        </p:nvSpPr>
        <p:spPr bwMode="auto">
          <a:xfrm>
            <a:off x="2051050" y="922338"/>
            <a:ext cx="6913563" cy="490537"/>
          </a:xfrm>
          <a:custGeom>
            <a:avLst/>
            <a:gdLst>
              <a:gd name="T0" fmla="*/ 0 w 6912863"/>
              <a:gd name="T1" fmla="*/ 58408 h 490727"/>
              <a:gd name="T2" fmla="*/ 14725 w 6912863"/>
              <a:gd name="T3" fmla="*/ 19688 h 490727"/>
              <a:gd name="T4" fmla="*/ 50989 w 6912863"/>
              <a:gd name="T5" fmla="*/ 488 h 490727"/>
              <a:gd name="T6" fmla="*/ 6858493 w 6912863"/>
              <a:gd name="T7" fmla="*/ 0 h 490727"/>
              <a:gd name="T8" fmla="*/ 6872843 w 6912863"/>
              <a:gd name="T9" fmla="*/ 1768 h 490727"/>
              <a:gd name="T10" fmla="*/ 6906458 w 6912863"/>
              <a:gd name="T11" fmla="*/ 24879 h 490727"/>
              <a:gd name="T12" fmla="*/ 6917063 w 6912863"/>
              <a:gd name="T13" fmla="*/ 431305 h 490727"/>
              <a:gd name="T14" fmla="*/ 6915279 w 6912863"/>
              <a:gd name="T15" fmla="*/ 445625 h 490727"/>
              <a:gd name="T16" fmla="*/ 6892017 w 6912863"/>
              <a:gd name="T17" fmla="*/ 479082 h 490727"/>
              <a:gd name="T18" fmla="*/ 58582 w 6912863"/>
              <a:gd name="T19" fmla="*/ 489587 h 490727"/>
              <a:gd name="T20" fmla="*/ 44206 w 6912863"/>
              <a:gd name="T21" fmla="*/ 487816 h 490727"/>
              <a:gd name="T22" fmla="*/ 10577 w 6912863"/>
              <a:gd name="T23" fmla="*/ 464688 h 490727"/>
              <a:gd name="T24" fmla="*/ 0 w 6912863"/>
              <a:gd name="T25" fmla="*/ 58408 h 4907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12863"/>
              <a:gd name="T40" fmla="*/ 0 h 490727"/>
              <a:gd name="T41" fmla="*/ 6912863 w 6912863"/>
              <a:gd name="T42" fmla="*/ 490727 h 4907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12863" h="490727">
                <a:moveTo>
                  <a:pt x="0" y="58546"/>
                </a:moveTo>
                <a:lnTo>
                  <a:pt x="14719" y="19736"/>
                </a:lnTo>
                <a:lnTo>
                  <a:pt x="50959" y="488"/>
                </a:lnTo>
                <a:lnTo>
                  <a:pt x="6854317" y="0"/>
                </a:lnTo>
                <a:lnTo>
                  <a:pt x="6868666" y="1774"/>
                </a:lnTo>
                <a:lnTo>
                  <a:pt x="6902258" y="24939"/>
                </a:lnTo>
                <a:lnTo>
                  <a:pt x="6912863" y="432307"/>
                </a:lnTo>
                <a:lnTo>
                  <a:pt x="6911078" y="446663"/>
                </a:lnTo>
                <a:lnTo>
                  <a:pt x="6887819" y="480198"/>
                </a:lnTo>
                <a:lnTo>
                  <a:pt x="58546" y="490727"/>
                </a:lnTo>
                <a:lnTo>
                  <a:pt x="44182" y="488950"/>
                </a:lnTo>
                <a:lnTo>
                  <a:pt x="10571" y="465768"/>
                </a:lnTo>
                <a:lnTo>
                  <a:pt x="0" y="58546"/>
                </a:lnTo>
                <a:close/>
              </a:path>
            </a:pathLst>
          </a:custGeom>
          <a:noFill/>
          <a:ln w="25399">
            <a:solidFill>
              <a:srgbClr val="FDFFFF"/>
            </a:solidFill>
            <a:round/>
            <a:headEnd/>
            <a:tailEnd/>
          </a:ln>
        </p:spPr>
        <p:txBody>
          <a:bodyPr lIns="0" tIns="0" rIns="0" bIns="0">
            <a:spAutoFit/>
          </a:bodyPr>
          <a:lstStyle/>
          <a:p>
            <a:endParaRPr lang="ru-RU"/>
          </a:p>
        </p:txBody>
      </p:sp>
      <p:sp>
        <p:nvSpPr>
          <p:cNvPr id="31755" name="object 12"/>
          <p:cNvSpPr>
            <a:spLocks noChangeArrowheads="1"/>
          </p:cNvSpPr>
          <p:nvPr/>
        </p:nvSpPr>
        <p:spPr bwMode="auto">
          <a:xfrm>
            <a:off x="2174875" y="946150"/>
            <a:ext cx="1423988" cy="296863"/>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56" name="object 13"/>
          <p:cNvSpPr>
            <a:spLocks noChangeArrowheads="1"/>
          </p:cNvSpPr>
          <p:nvPr/>
        </p:nvSpPr>
        <p:spPr bwMode="auto">
          <a:xfrm>
            <a:off x="2360613" y="960438"/>
            <a:ext cx="6400800" cy="276225"/>
          </a:xfrm>
          <a:prstGeom prst="rect">
            <a:avLst/>
          </a:prstGeom>
          <a:blipFill dpi="0" rotWithShape="1">
            <a:blip r:embed="rId9"/>
            <a:srcRect/>
            <a:stretch>
              <a:fillRect/>
            </a:stretch>
          </a:blipFill>
          <a:ln w="9525">
            <a:noFill/>
            <a:miter lim="800000"/>
            <a:headEnd/>
            <a:tailEnd/>
          </a:ln>
        </p:spPr>
        <p:txBody>
          <a:bodyPr lIns="0" tIns="0" rIns="0" bIns="0">
            <a:spAutoFit/>
          </a:bodyPr>
          <a:lstStyle/>
          <a:p>
            <a:pPr algn="ctr"/>
            <a:r>
              <a:rPr lang="ru-RU">
                <a:latin typeface="Calibri" pitchFamily="34" charset="0"/>
              </a:rPr>
              <a:t>Оплата труда с начислениями</a:t>
            </a:r>
          </a:p>
        </p:txBody>
      </p:sp>
      <p:sp>
        <p:nvSpPr>
          <p:cNvPr id="31757" name="object 15"/>
          <p:cNvSpPr>
            <a:spLocks noChangeArrowheads="1"/>
          </p:cNvSpPr>
          <p:nvPr/>
        </p:nvSpPr>
        <p:spPr bwMode="auto">
          <a:xfrm>
            <a:off x="3444875" y="2155825"/>
            <a:ext cx="5572125" cy="533400"/>
          </a:xfrm>
          <a:prstGeom prst="rect">
            <a:avLst/>
          </a:prstGeom>
          <a:blipFill dpi="0" rotWithShape="1">
            <a:blip r:embed="rId10"/>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58" name="object 16"/>
          <p:cNvSpPr>
            <a:spLocks noChangeArrowheads="1"/>
          </p:cNvSpPr>
          <p:nvPr/>
        </p:nvSpPr>
        <p:spPr bwMode="auto">
          <a:xfrm>
            <a:off x="3419475" y="2276475"/>
            <a:ext cx="5545138" cy="274638"/>
          </a:xfrm>
          <a:prstGeom prst="rect">
            <a:avLst/>
          </a:prstGeom>
          <a:blipFill dpi="0" rotWithShape="1">
            <a:blip r:embed="rId11"/>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59" name="object 17"/>
          <p:cNvSpPr>
            <a:spLocks/>
          </p:cNvSpPr>
          <p:nvPr/>
        </p:nvSpPr>
        <p:spPr bwMode="auto">
          <a:xfrm>
            <a:off x="3419475" y="2133600"/>
            <a:ext cx="5545138" cy="503238"/>
          </a:xfrm>
          <a:custGeom>
            <a:avLst/>
            <a:gdLst>
              <a:gd name="T0" fmla="*/ 0 w 5544693"/>
              <a:gd name="T1" fmla="*/ 59483 h 504063"/>
              <a:gd name="T2" fmla="*/ 14384 w 5544693"/>
              <a:gd name="T3" fmla="*/ 20890 h 504063"/>
              <a:gd name="T4" fmla="*/ 50069 w 5544693"/>
              <a:gd name="T5" fmla="*/ 828 h 504063"/>
              <a:gd name="T6" fmla="*/ 5487133 w 5544693"/>
              <a:gd name="T7" fmla="*/ 0 h 504063"/>
              <a:gd name="T8" fmla="*/ 5501551 w 5544693"/>
              <a:gd name="T9" fmla="*/ 1714 h 504063"/>
              <a:gd name="T10" fmla="*/ 5535605 w 5544693"/>
              <a:gd name="T11" fmla="*/ 24168 h 504063"/>
              <a:gd name="T12" fmla="*/ 5547358 w 5544693"/>
              <a:gd name="T13" fmla="*/ 439649 h 504063"/>
              <a:gd name="T14" fmla="*/ 5545626 w 5544693"/>
              <a:gd name="T15" fmla="*/ 453873 h 504063"/>
              <a:gd name="T16" fmla="*/ 5522920 w 5544693"/>
              <a:gd name="T17" fmla="*/ 487503 h 504063"/>
              <a:gd name="T18" fmla="*/ 60101 w 5544693"/>
              <a:gd name="T19" fmla="*/ 499133 h 504063"/>
              <a:gd name="T20" fmla="*/ 45715 w 5544693"/>
              <a:gd name="T21" fmla="*/ 497415 h 504063"/>
              <a:gd name="T22" fmla="*/ 11715 w 5544693"/>
              <a:gd name="T23" fmla="*/ 474916 h 504063"/>
              <a:gd name="T24" fmla="*/ 0 w 5544693"/>
              <a:gd name="T25" fmla="*/ 59483 h 5040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44693"/>
              <a:gd name="T40" fmla="*/ 0 h 504063"/>
              <a:gd name="T41" fmla="*/ 5544693 w 5544693"/>
              <a:gd name="T42" fmla="*/ 504063 h 5040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44693" h="504063">
                <a:moveTo>
                  <a:pt x="0" y="60071"/>
                </a:moveTo>
                <a:lnTo>
                  <a:pt x="14378" y="21095"/>
                </a:lnTo>
                <a:lnTo>
                  <a:pt x="50045" y="834"/>
                </a:lnTo>
                <a:lnTo>
                  <a:pt x="5484495" y="0"/>
                </a:lnTo>
                <a:lnTo>
                  <a:pt x="5498908" y="1732"/>
                </a:lnTo>
                <a:lnTo>
                  <a:pt x="5532940" y="24408"/>
                </a:lnTo>
                <a:lnTo>
                  <a:pt x="5544693" y="443991"/>
                </a:lnTo>
                <a:lnTo>
                  <a:pt x="5542960" y="458356"/>
                </a:lnTo>
                <a:lnTo>
                  <a:pt x="5520257" y="492318"/>
                </a:lnTo>
                <a:lnTo>
                  <a:pt x="60071" y="504063"/>
                </a:lnTo>
                <a:lnTo>
                  <a:pt x="45691" y="502327"/>
                </a:lnTo>
                <a:lnTo>
                  <a:pt x="11709" y="479607"/>
                </a:lnTo>
                <a:lnTo>
                  <a:pt x="0" y="60071"/>
                </a:lnTo>
                <a:close/>
              </a:path>
            </a:pathLst>
          </a:custGeom>
          <a:noFill/>
          <a:ln w="25400">
            <a:solidFill>
              <a:srgbClr val="FDFFFF"/>
            </a:solidFill>
            <a:round/>
            <a:headEnd/>
            <a:tailEnd/>
          </a:ln>
        </p:spPr>
        <p:txBody>
          <a:bodyPr lIns="0" tIns="0" rIns="0" bIns="0">
            <a:spAutoFit/>
          </a:bodyPr>
          <a:lstStyle/>
          <a:p>
            <a:endParaRPr lang="ru-RU"/>
          </a:p>
        </p:txBody>
      </p:sp>
      <p:sp>
        <p:nvSpPr>
          <p:cNvPr id="31760" name="object 18"/>
          <p:cNvSpPr>
            <a:spLocks noChangeArrowheads="1"/>
          </p:cNvSpPr>
          <p:nvPr/>
        </p:nvSpPr>
        <p:spPr bwMode="auto">
          <a:xfrm>
            <a:off x="3502025" y="2155825"/>
            <a:ext cx="1143000" cy="306388"/>
          </a:xfrm>
          <a:prstGeom prst="rect">
            <a:avLst/>
          </a:prstGeom>
          <a:blipFill dpi="0" rotWithShape="1">
            <a:blip r:embed="rId1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61" name="object 19"/>
          <p:cNvSpPr>
            <a:spLocks noChangeArrowheads="1"/>
          </p:cNvSpPr>
          <p:nvPr/>
        </p:nvSpPr>
        <p:spPr bwMode="auto">
          <a:xfrm>
            <a:off x="3624263" y="2162175"/>
            <a:ext cx="5132387" cy="277813"/>
          </a:xfrm>
          <a:prstGeom prst="rect">
            <a:avLst/>
          </a:prstGeom>
          <a:blipFill dpi="0" rotWithShape="1">
            <a:blip r:embed="rId13"/>
            <a:srcRect/>
            <a:stretch>
              <a:fillRect/>
            </a:stretch>
          </a:blipFill>
          <a:ln w="9525">
            <a:noFill/>
            <a:miter lim="800000"/>
            <a:headEnd/>
            <a:tailEnd/>
          </a:ln>
        </p:spPr>
        <p:txBody>
          <a:bodyPr lIns="0" tIns="0" rIns="0" bIns="0">
            <a:spAutoFit/>
          </a:bodyPr>
          <a:lstStyle/>
          <a:p>
            <a:pPr algn="ctr"/>
            <a:r>
              <a:rPr lang="ru-RU">
                <a:latin typeface="Calibri" pitchFamily="34" charset="0"/>
              </a:rPr>
              <a:t>Оплата коммунильных услуг</a:t>
            </a:r>
          </a:p>
        </p:txBody>
      </p:sp>
      <p:sp>
        <p:nvSpPr>
          <p:cNvPr id="31762" name="object 33"/>
          <p:cNvSpPr>
            <a:spLocks noChangeArrowheads="1"/>
          </p:cNvSpPr>
          <p:nvPr/>
        </p:nvSpPr>
        <p:spPr bwMode="auto">
          <a:xfrm>
            <a:off x="2795588" y="5395913"/>
            <a:ext cx="6221412" cy="533400"/>
          </a:xfrm>
          <a:prstGeom prst="rect">
            <a:avLst/>
          </a:prstGeom>
          <a:blipFill dpi="0" rotWithShape="1">
            <a:blip r:embed="rId1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63" name="object 34"/>
          <p:cNvSpPr>
            <a:spLocks noChangeArrowheads="1"/>
          </p:cNvSpPr>
          <p:nvPr/>
        </p:nvSpPr>
        <p:spPr bwMode="auto">
          <a:xfrm>
            <a:off x="2771775" y="5373688"/>
            <a:ext cx="6192838" cy="503237"/>
          </a:xfrm>
          <a:prstGeom prst="rect">
            <a:avLst/>
          </a:prstGeom>
          <a:blipFill dpi="0" rotWithShape="1">
            <a:blip r:embed="rId1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64" name="object 35"/>
          <p:cNvSpPr>
            <a:spLocks/>
          </p:cNvSpPr>
          <p:nvPr/>
        </p:nvSpPr>
        <p:spPr bwMode="auto">
          <a:xfrm>
            <a:off x="2771775" y="5373688"/>
            <a:ext cx="6192838" cy="503237"/>
          </a:xfrm>
          <a:custGeom>
            <a:avLst/>
            <a:gdLst>
              <a:gd name="T0" fmla="*/ 0 w 6192774"/>
              <a:gd name="T1" fmla="*/ 59509 h 504024"/>
              <a:gd name="T2" fmla="*/ 14378 w 6192774"/>
              <a:gd name="T3" fmla="*/ 20897 h 504024"/>
              <a:gd name="T4" fmla="*/ 50051 w 6192774"/>
              <a:gd name="T5" fmla="*/ 828 h 504024"/>
              <a:gd name="T6" fmla="*/ 6132961 w 6192774"/>
              <a:gd name="T7" fmla="*/ 0 h 504024"/>
              <a:gd name="T8" fmla="*/ 6147374 w 6192774"/>
              <a:gd name="T9" fmla="*/ 1714 h 504024"/>
              <a:gd name="T10" fmla="*/ 6181406 w 6192774"/>
              <a:gd name="T11" fmla="*/ 24180 h 504024"/>
              <a:gd name="T12" fmla="*/ 6193158 w 6192774"/>
              <a:gd name="T13" fmla="*/ 439798 h 504024"/>
              <a:gd name="T14" fmla="*/ 6191426 w 6192774"/>
              <a:gd name="T15" fmla="*/ 454040 h 504024"/>
              <a:gd name="T16" fmla="*/ 6168726 w 6192774"/>
              <a:gd name="T17" fmla="*/ 487689 h 504024"/>
              <a:gd name="T18" fmla="*/ 60076 w 6192774"/>
              <a:gd name="T19" fmla="*/ 499320 h 504024"/>
              <a:gd name="T20" fmla="*/ 45693 w 6192774"/>
              <a:gd name="T21" fmla="*/ 497603 h 504024"/>
              <a:gd name="T22" fmla="*/ 11713 w 6192774"/>
              <a:gd name="T23" fmla="*/ 475107 h 504024"/>
              <a:gd name="T24" fmla="*/ 0 w 6192774"/>
              <a:gd name="T25" fmla="*/ 59509 h 5040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92774"/>
              <a:gd name="T40" fmla="*/ 0 h 504024"/>
              <a:gd name="T41" fmla="*/ 6192774 w 6192774"/>
              <a:gd name="T42" fmla="*/ 504024 h 5040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92774" h="504024">
                <a:moveTo>
                  <a:pt x="0" y="60070"/>
                </a:moveTo>
                <a:lnTo>
                  <a:pt x="14378" y="21095"/>
                </a:lnTo>
                <a:lnTo>
                  <a:pt x="50045" y="834"/>
                </a:lnTo>
                <a:lnTo>
                  <a:pt x="6132576" y="0"/>
                </a:lnTo>
                <a:lnTo>
                  <a:pt x="6146989" y="1732"/>
                </a:lnTo>
                <a:lnTo>
                  <a:pt x="6181021" y="24408"/>
                </a:lnTo>
                <a:lnTo>
                  <a:pt x="6192774" y="443941"/>
                </a:lnTo>
                <a:lnTo>
                  <a:pt x="6191041" y="458317"/>
                </a:lnTo>
                <a:lnTo>
                  <a:pt x="6168342" y="492283"/>
                </a:lnTo>
                <a:lnTo>
                  <a:pt x="60070" y="504024"/>
                </a:lnTo>
                <a:lnTo>
                  <a:pt x="45693" y="502290"/>
                </a:lnTo>
                <a:lnTo>
                  <a:pt x="11713" y="479582"/>
                </a:lnTo>
                <a:lnTo>
                  <a:pt x="0" y="60070"/>
                </a:lnTo>
                <a:close/>
              </a:path>
            </a:pathLst>
          </a:custGeom>
          <a:noFill/>
          <a:ln w="25400">
            <a:solidFill>
              <a:srgbClr val="FDFFFF"/>
            </a:solidFill>
            <a:round/>
            <a:headEnd/>
            <a:tailEnd/>
          </a:ln>
        </p:spPr>
        <p:txBody>
          <a:bodyPr lIns="0" tIns="0" rIns="0" bIns="0">
            <a:spAutoFit/>
          </a:bodyPr>
          <a:lstStyle/>
          <a:p>
            <a:endParaRPr lang="ru-RU"/>
          </a:p>
        </p:txBody>
      </p:sp>
      <p:sp>
        <p:nvSpPr>
          <p:cNvPr id="31765" name="object 36"/>
          <p:cNvSpPr>
            <a:spLocks noChangeArrowheads="1"/>
          </p:cNvSpPr>
          <p:nvPr/>
        </p:nvSpPr>
        <p:spPr bwMode="auto">
          <a:xfrm>
            <a:off x="2862263" y="5395913"/>
            <a:ext cx="1277937" cy="306387"/>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66" name="object 37"/>
          <p:cNvSpPr>
            <a:spLocks noChangeArrowheads="1"/>
          </p:cNvSpPr>
          <p:nvPr/>
        </p:nvSpPr>
        <p:spPr bwMode="auto">
          <a:xfrm>
            <a:off x="2997200" y="5438775"/>
            <a:ext cx="5911850" cy="277813"/>
          </a:xfrm>
          <a:prstGeom prst="rect">
            <a:avLst/>
          </a:prstGeom>
          <a:blipFill dpi="0" rotWithShape="1">
            <a:blip r:embed="rId16"/>
            <a:srcRect/>
            <a:stretch>
              <a:fillRect/>
            </a:stretch>
          </a:blipFill>
          <a:ln w="9525">
            <a:noFill/>
            <a:miter lim="800000"/>
            <a:headEnd/>
            <a:tailEnd/>
          </a:ln>
        </p:spPr>
        <p:txBody>
          <a:bodyPr lIns="0" tIns="0" rIns="0" bIns="0">
            <a:spAutoFit/>
          </a:bodyPr>
          <a:lstStyle/>
          <a:p>
            <a:pPr algn="ctr"/>
            <a:r>
              <a:rPr lang="ru-RU">
                <a:latin typeface="Calibri" pitchFamily="34" charset="0"/>
              </a:rPr>
              <a:t>Налоги, вневедомственная охрана</a:t>
            </a:r>
          </a:p>
        </p:txBody>
      </p:sp>
      <p:sp>
        <p:nvSpPr>
          <p:cNvPr id="31767" name="object 45"/>
          <p:cNvSpPr>
            <a:spLocks noChangeArrowheads="1"/>
          </p:cNvSpPr>
          <p:nvPr/>
        </p:nvSpPr>
        <p:spPr bwMode="auto">
          <a:xfrm>
            <a:off x="3298825" y="4748213"/>
            <a:ext cx="5718175" cy="533400"/>
          </a:xfrm>
          <a:prstGeom prst="rect">
            <a:avLst/>
          </a:prstGeom>
          <a:blipFill dpi="0" rotWithShape="1">
            <a:blip r:embed="rId1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68" name="object 46"/>
          <p:cNvSpPr>
            <a:spLocks noChangeArrowheads="1"/>
          </p:cNvSpPr>
          <p:nvPr/>
        </p:nvSpPr>
        <p:spPr bwMode="auto">
          <a:xfrm>
            <a:off x="3276600" y="4724400"/>
            <a:ext cx="5688013" cy="504825"/>
          </a:xfrm>
          <a:prstGeom prst="rect">
            <a:avLst/>
          </a:prstGeom>
          <a:blipFill dpi="0" rotWithShape="1">
            <a:blip r:embed="rId18"/>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69" name="object 47"/>
          <p:cNvSpPr>
            <a:spLocks/>
          </p:cNvSpPr>
          <p:nvPr/>
        </p:nvSpPr>
        <p:spPr bwMode="auto">
          <a:xfrm>
            <a:off x="3276600" y="4724400"/>
            <a:ext cx="5688013" cy="504825"/>
          </a:xfrm>
          <a:custGeom>
            <a:avLst/>
            <a:gdLst>
              <a:gd name="T0" fmla="*/ 0 w 5688711"/>
              <a:gd name="T1" fmla="*/ 60616 h 504063"/>
              <a:gd name="T2" fmla="*/ 14366 w 5688711"/>
              <a:gd name="T3" fmla="*/ 21287 h 504063"/>
              <a:gd name="T4" fmla="*/ 50009 w 5688711"/>
              <a:gd name="T5" fmla="*/ 840 h 504063"/>
              <a:gd name="T6" fmla="*/ 5624385 w 5688711"/>
              <a:gd name="T7" fmla="*/ 0 h 504063"/>
              <a:gd name="T8" fmla="*/ 5638775 w 5688711"/>
              <a:gd name="T9" fmla="*/ 1750 h 504063"/>
              <a:gd name="T10" fmla="*/ 5672783 w 5688711"/>
              <a:gd name="T11" fmla="*/ 24630 h 504063"/>
              <a:gd name="T12" fmla="*/ 5684533 w 5688711"/>
              <a:gd name="T13" fmla="*/ 448033 h 504063"/>
              <a:gd name="T14" fmla="*/ 5682802 w 5688711"/>
              <a:gd name="T15" fmla="*/ 462529 h 504063"/>
              <a:gd name="T16" fmla="*/ 5660120 w 5688711"/>
              <a:gd name="T17" fmla="*/ 496800 h 504063"/>
              <a:gd name="T18" fmla="*/ 60029 w 5688711"/>
              <a:gd name="T19" fmla="*/ 508652 h 504063"/>
              <a:gd name="T20" fmla="*/ 45655 w 5688711"/>
              <a:gd name="T21" fmla="*/ 506901 h 504063"/>
              <a:gd name="T22" fmla="*/ 11703 w 5688711"/>
              <a:gd name="T23" fmla="*/ 483973 h 504063"/>
              <a:gd name="T24" fmla="*/ 0 w 5688711"/>
              <a:gd name="T25" fmla="*/ 60616 h 5040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88711"/>
              <a:gd name="T40" fmla="*/ 0 h 504063"/>
              <a:gd name="T41" fmla="*/ 5688711 w 5688711"/>
              <a:gd name="T42" fmla="*/ 504063 h 5040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88711" h="504063">
                <a:moveTo>
                  <a:pt x="0" y="60070"/>
                </a:moveTo>
                <a:lnTo>
                  <a:pt x="14378" y="21095"/>
                </a:lnTo>
                <a:lnTo>
                  <a:pt x="50045" y="834"/>
                </a:lnTo>
                <a:lnTo>
                  <a:pt x="5628513" y="0"/>
                </a:lnTo>
                <a:lnTo>
                  <a:pt x="5642926" y="1732"/>
                </a:lnTo>
                <a:lnTo>
                  <a:pt x="5676958" y="24408"/>
                </a:lnTo>
                <a:lnTo>
                  <a:pt x="5688711" y="443992"/>
                </a:lnTo>
                <a:lnTo>
                  <a:pt x="5686978" y="458356"/>
                </a:lnTo>
                <a:lnTo>
                  <a:pt x="5664275" y="492318"/>
                </a:lnTo>
                <a:lnTo>
                  <a:pt x="60071" y="504063"/>
                </a:lnTo>
                <a:lnTo>
                  <a:pt x="45691" y="502327"/>
                </a:lnTo>
                <a:lnTo>
                  <a:pt x="11709" y="479607"/>
                </a:lnTo>
                <a:lnTo>
                  <a:pt x="0" y="60070"/>
                </a:lnTo>
                <a:close/>
              </a:path>
            </a:pathLst>
          </a:custGeom>
          <a:noFill/>
          <a:ln w="25400">
            <a:solidFill>
              <a:srgbClr val="FDFFFF"/>
            </a:solidFill>
            <a:round/>
            <a:headEnd/>
            <a:tailEnd/>
          </a:ln>
        </p:spPr>
        <p:txBody>
          <a:bodyPr lIns="0" tIns="0" rIns="0" bIns="0">
            <a:spAutoFit/>
          </a:bodyPr>
          <a:lstStyle/>
          <a:p>
            <a:endParaRPr lang="ru-RU"/>
          </a:p>
        </p:txBody>
      </p:sp>
      <p:sp>
        <p:nvSpPr>
          <p:cNvPr id="31770" name="object 48"/>
          <p:cNvSpPr>
            <a:spLocks noChangeArrowheads="1"/>
          </p:cNvSpPr>
          <p:nvPr/>
        </p:nvSpPr>
        <p:spPr bwMode="auto">
          <a:xfrm>
            <a:off x="3367088" y="4751388"/>
            <a:ext cx="1174750" cy="306387"/>
          </a:xfrm>
          <a:prstGeom prst="rect">
            <a:avLst/>
          </a:prstGeom>
          <a:blipFill dpi="0" rotWithShape="1">
            <a:blip r:embed="rId19"/>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71" name="object 49"/>
          <p:cNvSpPr>
            <a:spLocks noChangeArrowheads="1"/>
          </p:cNvSpPr>
          <p:nvPr/>
        </p:nvSpPr>
        <p:spPr bwMode="auto">
          <a:xfrm>
            <a:off x="3489325" y="4778375"/>
            <a:ext cx="5267325" cy="276225"/>
          </a:xfrm>
          <a:prstGeom prst="rect">
            <a:avLst/>
          </a:prstGeom>
          <a:blipFill dpi="0" rotWithShape="1">
            <a:blip r:embed="rId20"/>
            <a:srcRect/>
            <a:stretch>
              <a:fillRect/>
            </a:stretch>
          </a:blipFill>
          <a:ln w="9525">
            <a:noFill/>
            <a:miter lim="800000"/>
            <a:headEnd/>
            <a:tailEnd/>
          </a:ln>
        </p:spPr>
        <p:txBody>
          <a:bodyPr lIns="0" tIns="0" rIns="0" bIns="0">
            <a:spAutoFit/>
          </a:bodyPr>
          <a:lstStyle/>
          <a:p>
            <a:r>
              <a:rPr lang="ru-RU">
                <a:latin typeface="Calibri" pitchFamily="34" charset="0"/>
              </a:rPr>
              <a:t>Погашение заимствований и обслуживание долга</a:t>
            </a:r>
          </a:p>
        </p:txBody>
      </p:sp>
      <p:sp>
        <p:nvSpPr>
          <p:cNvPr id="31772" name="object 53"/>
          <p:cNvSpPr>
            <a:spLocks/>
          </p:cNvSpPr>
          <p:nvPr/>
        </p:nvSpPr>
        <p:spPr bwMode="auto">
          <a:xfrm>
            <a:off x="488950" y="6021388"/>
            <a:ext cx="8501063" cy="503237"/>
          </a:xfrm>
          <a:custGeom>
            <a:avLst/>
            <a:gdLst>
              <a:gd name="T0" fmla="*/ 0 w 8499843"/>
              <a:gd name="T1" fmla="*/ 59508 h 504063"/>
              <a:gd name="T2" fmla="*/ 14374 w 8499843"/>
              <a:gd name="T3" fmla="*/ 20893 h 504063"/>
              <a:gd name="T4" fmla="*/ 50063 w 8499843"/>
              <a:gd name="T5" fmla="*/ 832 h 504063"/>
              <a:gd name="T6" fmla="*/ 8447023 w 8499843"/>
              <a:gd name="T7" fmla="*/ 0 h 504063"/>
              <a:gd name="T8" fmla="*/ 8461481 w 8499843"/>
              <a:gd name="T9" fmla="*/ 1715 h 504063"/>
              <a:gd name="T10" fmla="*/ 8495462 w 8499843"/>
              <a:gd name="T11" fmla="*/ 24200 h 504063"/>
              <a:gd name="T12" fmla="*/ 8507160 w 8499843"/>
              <a:gd name="T13" fmla="*/ 439618 h 504063"/>
              <a:gd name="T14" fmla="*/ 8505416 w 8499843"/>
              <a:gd name="T15" fmla="*/ 453869 h 504063"/>
              <a:gd name="T16" fmla="*/ 8482748 w 8499843"/>
              <a:gd name="T17" fmla="*/ 487527 h 504063"/>
              <a:gd name="T18" fmla="*/ 60137 w 8499843"/>
              <a:gd name="T19" fmla="*/ 499126 h 504063"/>
              <a:gd name="T20" fmla="*/ 45737 w 8499843"/>
              <a:gd name="T21" fmla="*/ 497410 h 504063"/>
              <a:gd name="T22" fmla="*/ 11725 w 8499843"/>
              <a:gd name="T23" fmla="*/ 474924 h 504063"/>
              <a:gd name="T24" fmla="*/ 0 w 8499843"/>
              <a:gd name="T25" fmla="*/ 59508 h 5040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99843"/>
              <a:gd name="T40" fmla="*/ 0 h 504063"/>
              <a:gd name="T41" fmla="*/ 8499843 w 8499843"/>
              <a:gd name="T42" fmla="*/ 504063 h 5040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99843" h="504063">
                <a:moveTo>
                  <a:pt x="0" y="60096"/>
                </a:moveTo>
                <a:lnTo>
                  <a:pt x="14362" y="21099"/>
                </a:lnTo>
                <a:lnTo>
                  <a:pt x="50021" y="838"/>
                </a:lnTo>
                <a:lnTo>
                  <a:pt x="8439772" y="0"/>
                </a:lnTo>
                <a:lnTo>
                  <a:pt x="8454190" y="1733"/>
                </a:lnTo>
                <a:lnTo>
                  <a:pt x="8488163" y="24440"/>
                </a:lnTo>
                <a:lnTo>
                  <a:pt x="8499843" y="443966"/>
                </a:lnTo>
                <a:lnTo>
                  <a:pt x="8498115" y="458357"/>
                </a:lnTo>
                <a:lnTo>
                  <a:pt x="8475451" y="492348"/>
                </a:lnTo>
                <a:lnTo>
                  <a:pt x="60083" y="504062"/>
                </a:lnTo>
                <a:lnTo>
                  <a:pt x="45695" y="502328"/>
                </a:lnTo>
                <a:lnTo>
                  <a:pt x="11713" y="479621"/>
                </a:lnTo>
                <a:lnTo>
                  <a:pt x="0" y="60096"/>
                </a:lnTo>
                <a:close/>
              </a:path>
            </a:pathLst>
          </a:custGeom>
          <a:noFill/>
          <a:ln w="25400">
            <a:solidFill>
              <a:srgbClr val="FDFFFF"/>
            </a:solidFill>
            <a:round/>
            <a:headEnd/>
            <a:tailEnd/>
          </a:ln>
        </p:spPr>
        <p:txBody>
          <a:bodyPr lIns="0" tIns="0" rIns="0" bIns="0">
            <a:spAutoFit/>
          </a:bodyPr>
          <a:lstStyle/>
          <a:p>
            <a:endParaRPr lang="ru-RU"/>
          </a:p>
        </p:txBody>
      </p:sp>
      <p:sp>
        <p:nvSpPr>
          <p:cNvPr id="31773" name="object 54"/>
          <p:cNvSpPr>
            <a:spLocks noChangeArrowheads="1"/>
          </p:cNvSpPr>
          <p:nvPr/>
        </p:nvSpPr>
        <p:spPr bwMode="auto">
          <a:xfrm>
            <a:off x="550863" y="6043613"/>
            <a:ext cx="1752600" cy="306387"/>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74" name="object 60"/>
          <p:cNvSpPr>
            <a:spLocks noChangeArrowheads="1"/>
          </p:cNvSpPr>
          <p:nvPr/>
        </p:nvSpPr>
        <p:spPr bwMode="auto">
          <a:xfrm>
            <a:off x="381000" y="0"/>
            <a:ext cx="8501063" cy="1157288"/>
          </a:xfrm>
          <a:prstGeom prst="rect">
            <a:avLst/>
          </a:prstGeom>
          <a:blipFill dpi="0" rotWithShape="1">
            <a:blip r:embed="rId21"/>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object 2"/>
          <p:cNvSpPr>
            <a:spLocks/>
          </p:cNvSpPr>
          <p:nvPr/>
        </p:nvSpPr>
        <p:spPr bwMode="auto">
          <a:xfrm>
            <a:off x="4687888" y="1989138"/>
            <a:ext cx="2044700" cy="296862"/>
          </a:xfrm>
          <a:custGeom>
            <a:avLst/>
            <a:gdLst>
              <a:gd name="T0" fmla="*/ 0 w 2043938"/>
              <a:gd name="T1" fmla="*/ 298457 h 296544"/>
              <a:gd name="T2" fmla="*/ 2034004 w 2043938"/>
              <a:gd name="T3" fmla="*/ 298457 h 296544"/>
              <a:gd name="T4" fmla="*/ 2034004 w 2043938"/>
              <a:gd name="T5" fmla="*/ 0 h 296544"/>
              <a:gd name="T6" fmla="*/ 2048514 w 2043938"/>
              <a:gd name="T7" fmla="*/ 0 h 296544"/>
              <a:gd name="T8" fmla="*/ 0 60000 65536"/>
              <a:gd name="T9" fmla="*/ 0 60000 65536"/>
              <a:gd name="T10" fmla="*/ 0 60000 65536"/>
              <a:gd name="T11" fmla="*/ 0 60000 65536"/>
              <a:gd name="T12" fmla="*/ 0 w 2043938"/>
              <a:gd name="T13" fmla="*/ 0 h 296544"/>
              <a:gd name="T14" fmla="*/ 2043938 w 2043938"/>
              <a:gd name="T15" fmla="*/ 296544 h 296544"/>
            </a:gdLst>
            <a:ahLst/>
            <a:cxnLst>
              <a:cxn ang="T8">
                <a:pos x="T0" y="T1"/>
              </a:cxn>
              <a:cxn ang="T9">
                <a:pos x="T2" y="T3"/>
              </a:cxn>
              <a:cxn ang="T10">
                <a:pos x="T4" y="T5"/>
              </a:cxn>
              <a:cxn ang="T11">
                <a:pos x="T6" y="T7"/>
              </a:cxn>
            </a:cxnLst>
            <a:rect l="T12" t="T13" r="T14" b="T15"/>
            <a:pathLst>
              <a:path w="2043938" h="296544">
                <a:moveTo>
                  <a:pt x="0" y="296544"/>
                </a:moveTo>
                <a:lnTo>
                  <a:pt x="2029460" y="296544"/>
                </a:lnTo>
                <a:lnTo>
                  <a:pt x="2029460" y="0"/>
                </a:lnTo>
                <a:lnTo>
                  <a:pt x="2043938" y="0"/>
                </a:lnTo>
              </a:path>
            </a:pathLst>
          </a:custGeom>
          <a:noFill/>
          <a:ln w="9525">
            <a:solidFill>
              <a:srgbClr val="000000"/>
            </a:solidFill>
            <a:round/>
            <a:headEnd/>
            <a:tailEnd/>
          </a:ln>
        </p:spPr>
        <p:txBody>
          <a:bodyPr lIns="0" tIns="0" rIns="0" bIns="0">
            <a:spAutoFit/>
          </a:bodyPr>
          <a:lstStyle/>
          <a:p>
            <a:endParaRPr lang="ru-RU"/>
          </a:p>
        </p:txBody>
      </p:sp>
      <p:sp>
        <p:nvSpPr>
          <p:cNvPr id="32770" name="object 3"/>
          <p:cNvSpPr>
            <a:spLocks/>
          </p:cNvSpPr>
          <p:nvPr/>
        </p:nvSpPr>
        <p:spPr bwMode="auto">
          <a:xfrm>
            <a:off x="2417763" y="1989138"/>
            <a:ext cx="2276475" cy="296862"/>
          </a:xfrm>
          <a:custGeom>
            <a:avLst/>
            <a:gdLst>
              <a:gd name="T0" fmla="*/ 2276475 w 2276475"/>
              <a:gd name="T1" fmla="*/ 298457 h 296544"/>
              <a:gd name="T2" fmla="*/ 0 w 2276475"/>
              <a:gd name="T3" fmla="*/ 298457 h 296544"/>
              <a:gd name="T4" fmla="*/ 0 w 2276475"/>
              <a:gd name="T5" fmla="*/ 0 h 296544"/>
              <a:gd name="T6" fmla="*/ 9525 w 2276475"/>
              <a:gd name="T7" fmla="*/ 0 h 296544"/>
              <a:gd name="T8" fmla="*/ 0 60000 65536"/>
              <a:gd name="T9" fmla="*/ 0 60000 65536"/>
              <a:gd name="T10" fmla="*/ 0 60000 65536"/>
              <a:gd name="T11" fmla="*/ 0 60000 65536"/>
              <a:gd name="T12" fmla="*/ 0 w 2276475"/>
              <a:gd name="T13" fmla="*/ 0 h 296544"/>
              <a:gd name="T14" fmla="*/ 2276475 w 2276475"/>
              <a:gd name="T15" fmla="*/ 296544 h 296544"/>
            </a:gdLst>
            <a:ahLst/>
            <a:cxnLst>
              <a:cxn ang="T8">
                <a:pos x="T0" y="T1"/>
              </a:cxn>
              <a:cxn ang="T9">
                <a:pos x="T2" y="T3"/>
              </a:cxn>
              <a:cxn ang="T10">
                <a:pos x="T4" y="T5"/>
              </a:cxn>
              <a:cxn ang="T11">
                <a:pos x="T6" y="T7"/>
              </a:cxn>
            </a:cxnLst>
            <a:rect l="T12" t="T13" r="T14" b="T15"/>
            <a:pathLst>
              <a:path w="2276475" h="296544">
                <a:moveTo>
                  <a:pt x="2276475" y="296544"/>
                </a:moveTo>
                <a:lnTo>
                  <a:pt x="0" y="296544"/>
                </a:lnTo>
                <a:lnTo>
                  <a:pt x="0" y="0"/>
                </a:lnTo>
                <a:lnTo>
                  <a:pt x="9525" y="0"/>
                </a:lnTo>
              </a:path>
            </a:pathLst>
          </a:custGeom>
          <a:noFill/>
          <a:ln w="9525">
            <a:solidFill>
              <a:srgbClr val="000000"/>
            </a:solidFill>
            <a:round/>
            <a:headEnd/>
            <a:tailEnd/>
          </a:ln>
        </p:spPr>
        <p:txBody>
          <a:bodyPr lIns="0" tIns="0" rIns="0" bIns="0">
            <a:spAutoFit/>
          </a:bodyPr>
          <a:lstStyle/>
          <a:p>
            <a:endParaRPr lang="ru-RU"/>
          </a:p>
        </p:txBody>
      </p:sp>
      <p:sp>
        <p:nvSpPr>
          <p:cNvPr id="32771" name="object 4"/>
          <p:cNvSpPr>
            <a:spLocks/>
          </p:cNvSpPr>
          <p:nvPr/>
        </p:nvSpPr>
        <p:spPr bwMode="auto">
          <a:xfrm>
            <a:off x="4687888" y="2286000"/>
            <a:ext cx="0" cy="279400"/>
          </a:xfrm>
          <a:custGeom>
            <a:avLst/>
            <a:gdLst>
              <a:gd name="T0" fmla="*/ 0 h 279526"/>
              <a:gd name="T1" fmla="*/ 278770 h 279526"/>
              <a:gd name="T2" fmla="*/ 0 60000 65536"/>
              <a:gd name="T3" fmla="*/ 0 60000 65536"/>
              <a:gd name="T4" fmla="*/ 0 h 279526"/>
              <a:gd name="T5" fmla="*/ 279526 h 279526"/>
            </a:gdLst>
            <a:ahLst/>
            <a:cxnLst>
              <a:cxn ang="T2">
                <a:pos x="0" y="T0"/>
              </a:cxn>
              <a:cxn ang="T3">
                <a:pos x="0" y="T1"/>
              </a:cxn>
            </a:cxnLst>
            <a:rect l="0" t="T4" r="0" b="T5"/>
            <a:pathLst>
              <a:path h="279526">
                <a:moveTo>
                  <a:pt x="0" y="0"/>
                </a:moveTo>
                <a:lnTo>
                  <a:pt x="0" y="279526"/>
                </a:lnTo>
              </a:path>
            </a:pathLst>
          </a:custGeom>
          <a:noFill/>
          <a:ln w="9525">
            <a:solidFill>
              <a:srgbClr val="000000"/>
            </a:solidFill>
            <a:round/>
            <a:headEnd/>
            <a:tailEnd/>
          </a:ln>
        </p:spPr>
        <p:txBody>
          <a:bodyPr lIns="0" tIns="0" rIns="0" bIns="0">
            <a:spAutoFit/>
          </a:bodyPr>
          <a:lstStyle/>
          <a:p>
            <a:endParaRPr lang="ru-RU"/>
          </a:p>
        </p:txBody>
      </p:sp>
      <p:sp>
        <p:nvSpPr>
          <p:cNvPr id="35844" name="object 5"/>
          <p:cNvSpPr>
            <a:spLocks noChangeArrowheads="1"/>
          </p:cNvSpPr>
          <p:nvPr/>
        </p:nvSpPr>
        <p:spPr bwMode="auto">
          <a:xfrm>
            <a:off x="280988" y="0"/>
            <a:ext cx="8831262" cy="369888"/>
          </a:xfrm>
          <a:prstGeom prst="rect">
            <a:avLst/>
          </a:prstGeom>
          <a:solidFill>
            <a:schemeClr val="accent1">
              <a:lumMod val="60000"/>
              <a:lumOff val="4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spAutoFit/>
          </a:bodyPr>
          <a:lstStyle/>
          <a:p>
            <a:pPr algn="ctr">
              <a:defRPr/>
            </a:pPr>
            <a:r>
              <a:rPr lang="ru-RU" sz="2400" dirty="0">
                <a:latin typeface="Calibri" pitchFamily="34" charset="0"/>
              </a:rPr>
              <a:t>Что такое муниципальные программы?</a:t>
            </a:r>
          </a:p>
        </p:txBody>
      </p:sp>
      <p:sp>
        <p:nvSpPr>
          <p:cNvPr id="32775" name="object 6"/>
          <p:cNvSpPr>
            <a:spLocks noChangeArrowheads="1"/>
          </p:cNvSpPr>
          <p:nvPr/>
        </p:nvSpPr>
        <p:spPr bwMode="auto">
          <a:xfrm>
            <a:off x="373063" y="3095625"/>
            <a:ext cx="4160837" cy="2660650"/>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76" name="object 7"/>
          <p:cNvSpPr>
            <a:spLocks noChangeArrowheads="1"/>
          </p:cNvSpPr>
          <p:nvPr/>
        </p:nvSpPr>
        <p:spPr bwMode="auto">
          <a:xfrm>
            <a:off x="527050" y="3425825"/>
            <a:ext cx="3856038" cy="1114425"/>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77" name="object 8"/>
          <p:cNvSpPr>
            <a:spLocks noChangeArrowheads="1"/>
          </p:cNvSpPr>
          <p:nvPr/>
        </p:nvSpPr>
        <p:spPr bwMode="auto">
          <a:xfrm>
            <a:off x="527050" y="4721225"/>
            <a:ext cx="3856038" cy="841375"/>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78" name="object 9"/>
          <p:cNvSpPr>
            <a:spLocks noChangeArrowheads="1"/>
          </p:cNvSpPr>
          <p:nvPr/>
        </p:nvSpPr>
        <p:spPr bwMode="auto">
          <a:xfrm>
            <a:off x="4665663" y="3106738"/>
            <a:ext cx="4105275" cy="2649537"/>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79" name="object 10"/>
          <p:cNvSpPr>
            <a:spLocks noChangeArrowheads="1"/>
          </p:cNvSpPr>
          <p:nvPr/>
        </p:nvSpPr>
        <p:spPr bwMode="auto">
          <a:xfrm>
            <a:off x="4822825" y="3425825"/>
            <a:ext cx="3781425" cy="738188"/>
          </a:xfrm>
          <a:prstGeom prst="rect">
            <a:avLst/>
          </a:prstGeom>
          <a:blipFill dpi="0" rotWithShape="1">
            <a:blip r:embed="rId6"/>
            <a:srcRect/>
            <a:stretch>
              <a:fillRect/>
            </a:stretch>
          </a:blipFill>
          <a:ln w="9525">
            <a:noFill/>
            <a:miter lim="800000"/>
            <a:headEnd/>
            <a:tailEnd/>
          </a:ln>
        </p:spPr>
        <p:txBody>
          <a:bodyPr lIns="0" tIns="0" rIns="0" bIns="0">
            <a:spAutoFit/>
          </a:bodyPr>
          <a:lstStyle/>
          <a:p>
            <a:pPr algn="ctr"/>
            <a:r>
              <a:rPr lang="ru-RU" sz="1600">
                <a:latin typeface="Calibri" pitchFamily="34" charset="0"/>
              </a:rPr>
              <a:t>Создание благоприятных условий для обеспечения жителей поселения услугами учреждений культуры.</a:t>
            </a:r>
          </a:p>
        </p:txBody>
      </p:sp>
      <p:sp>
        <p:nvSpPr>
          <p:cNvPr id="32780" name="object 11"/>
          <p:cNvSpPr>
            <a:spLocks noChangeArrowheads="1"/>
          </p:cNvSpPr>
          <p:nvPr/>
        </p:nvSpPr>
        <p:spPr bwMode="auto">
          <a:xfrm>
            <a:off x="4822825" y="3657600"/>
            <a:ext cx="3781425" cy="276225"/>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81" name="object 12"/>
          <p:cNvSpPr>
            <a:spLocks noChangeArrowheads="1"/>
          </p:cNvSpPr>
          <p:nvPr/>
        </p:nvSpPr>
        <p:spPr bwMode="auto">
          <a:xfrm>
            <a:off x="4822825" y="4267200"/>
            <a:ext cx="3781425" cy="1724025"/>
          </a:xfrm>
          <a:prstGeom prst="rect">
            <a:avLst/>
          </a:prstGeom>
          <a:blipFill dpi="0" rotWithShape="1">
            <a:blip r:embed="rId8"/>
            <a:srcRect/>
            <a:stretch>
              <a:fillRect/>
            </a:stretch>
          </a:blipFill>
          <a:ln w="9525">
            <a:noFill/>
            <a:miter lim="800000"/>
            <a:headEnd/>
            <a:tailEnd/>
          </a:ln>
        </p:spPr>
        <p:txBody>
          <a:bodyPr lIns="0" tIns="0" rIns="0" bIns="0">
            <a:spAutoFit/>
          </a:bodyPr>
          <a:lstStyle/>
          <a:p>
            <a:pPr marL="12700" indent="3175" algn="ctr"/>
            <a:r>
              <a:rPr lang="ru-RU" sz="1600">
                <a:latin typeface="Calibri" pitchFamily="34" charset="0"/>
              </a:rPr>
              <a:t>Повышение эффективности и безопасности функционирования автомобильных дорог</a:t>
            </a:r>
          </a:p>
          <a:p>
            <a:pPr marL="12700" indent="3175" algn="ctr"/>
            <a:endParaRPr lang="ru-RU" sz="1600">
              <a:latin typeface="Calibri" pitchFamily="34" charset="0"/>
            </a:endParaRPr>
          </a:p>
          <a:p>
            <a:pPr marL="12700" indent="3175" algn="ctr"/>
            <a:r>
              <a:rPr lang="ru-RU" sz="1600">
                <a:latin typeface="Calibri" pitchFamily="34" charset="0"/>
              </a:rPr>
              <a:t>Содействие повышению качества управления  муниципальными финансами </a:t>
            </a:r>
          </a:p>
          <a:p>
            <a:pPr marL="12700" indent="3175" algn="ctr"/>
            <a:endParaRPr lang="ru-RU" sz="1600">
              <a:latin typeface="Calibri" pitchFamily="34" charset="0"/>
            </a:endParaRPr>
          </a:p>
        </p:txBody>
      </p:sp>
      <p:sp>
        <p:nvSpPr>
          <p:cNvPr id="32782" name="object 13"/>
          <p:cNvSpPr>
            <a:spLocks/>
          </p:cNvSpPr>
          <p:nvPr/>
        </p:nvSpPr>
        <p:spPr bwMode="auto">
          <a:xfrm>
            <a:off x="4660900" y="765175"/>
            <a:ext cx="2066925" cy="838200"/>
          </a:xfrm>
          <a:custGeom>
            <a:avLst/>
            <a:gdLst>
              <a:gd name="T0" fmla="*/ 0 w 2066798"/>
              <a:gd name="T1" fmla="*/ 0 h 838200"/>
              <a:gd name="T2" fmla="*/ 0 w 2066798"/>
              <a:gd name="T3" fmla="*/ 518668 h 838200"/>
              <a:gd name="T4" fmla="*/ 2067560 w 2066798"/>
              <a:gd name="T5" fmla="*/ 518668 h 838200"/>
              <a:gd name="T6" fmla="*/ 2067560 w 2066798"/>
              <a:gd name="T7" fmla="*/ 838200 h 838200"/>
              <a:gd name="T8" fmla="*/ 0 60000 65536"/>
              <a:gd name="T9" fmla="*/ 0 60000 65536"/>
              <a:gd name="T10" fmla="*/ 0 60000 65536"/>
              <a:gd name="T11" fmla="*/ 0 60000 65536"/>
              <a:gd name="T12" fmla="*/ 0 w 2066798"/>
              <a:gd name="T13" fmla="*/ 0 h 838200"/>
              <a:gd name="T14" fmla="*/ 2066798 w 2066798"/>
              <a:gd name="T15" fmla="*/ 838200 h 838200"/>
            </a:gdLst>
            <a:ahLst/>
            <a:cxnLst>
              <a:cxn ang="T8">
                <a:pos x="T0" y="T1"/>
              </a:cxn>
              <a:cxn ang="T9">
                <a:pos x="T2" y="T3"/>
              </a:cxn>
              <a:cxn ang="T10">
                <a:pos x="T4" y="T5"/>
              </a:cxn>
              <a:cxn ang="T11">
                <a:pos x="T6" y="T7"/>
              </a:cxn>
            </a:cxnLst>
            <a:rect l="T12" t="T13" r="T14" b="T15"/>
            <a:pathLst>
              <a:path w="2066798" h="838200">
                <a:moveTo>
                  <a:pt x="0" y="0"/>
                </a:moveTo>
                <a:lnTo>
                  <a:pt x="0" y="518668"/>
                </a:lnTo>
                <a:lnTo>
                  <a:pt x="2066798" y="518668"/>
                </a:lnTo>
                <a:lnTo>
                  <a:pt x="2066798" y="838200"/>
                </a:lnTo>
              </a:path>
            </a:pathLst>
          </a:custGeom>
          <a:noFill/>
          <a:ln w="9525">
            <a:solidFill>
              <a:srgbClr val="000000"/>
            </a:solidFill>
            <a:round/>
            <a:headEnd/>
            <a:tailEnd/>
          </a:ln>
        </p:spPr>
        <p:txBody>
          <a:bodyPr lIns="0" tIns="0" rIns="0" bIns="0">
            <a:spAutoFit/>
          </a:bodyPr>
          <a:lstStyle/>
          <a:p>
            <a:endParaRPr lang="ru-RU"/>
          </a:p>
        </p:txBody>
      </p:sp>
      <p:sp>
        <p:nvSpPr>
          <p:cNvPr id="32783" name="object 14"/>
          <p:cNvSpPr>
            <a:spLocks/>
          </p:cNvSpPr>
          <p:nvPr/>
        </p:nvSpPr>
        <p:spPr bwMode="auto">
          <a:xfrm>
            <a:off x="2420938" y="765175"/>
            <a:ext cx="2239962" cy="838200"/>
          </a:xfrm>
          <a:custGeom>
            <a:avLst/>
            <a:gdLst>
              <a:gd name="T0" fmla="*/ 2245369 w 2238882"/>
              <a:gd name="T1" fmla="*/ 0 h 838200"/>
              <a:gd name="T2" fmla="*/ 2245369 w 2238882"/>
              <a:gd name="T3" fmla="*/ 518668 h 838200"/>
              <a:gd name="T4" fmla="*/ 0 w 2238882"/>
              <a:gd name="T5" fmla="*/ 518668 h 838200"/>
              <a:gd name="T6" fmla="*/ 0 w 2238882"/>
              <a:gd name="T7" fmla="*/ 838200 h 838200"/>
              <a:gd name="T8" fmla="*/ 0 60000 65536"/>
              <a:gd name="T9" fmla="*/ 0 60000 65536"/>
              <a:gd name="T10" fmla="*/ 0 60000 65536"/>
              <a:gd name="T11" fmla="*/ 0 60000 65536"/>
              <a:gd name="T12" fmla="*/ 0 w 2238882"/>
              <a:gd name="T13" fmla="*/ 0 h 838200"/>
              <a:gd name="T14" fmla="*/ 2238882 w 2238882"/>
              <a:gd name="T15" fmla="*/ 838200 h 838200"/>
            </a:gdLst>
            <a:ahLst/>
            <a:cxnLst>
              <a:cxn ang="T8">
                <a:pos x="T0" y="T1"/>
              </a:cxn>
              <a:cxn ang="T9">
                <a:pos x="T2" y="T3"/>
              </a:cxn>
              <a:cxn ang="T10">
                <a:pos x="T4" y="T5"/>
              </a:cxn>
              <a:cxn ang="T11">
                <a:pos x="T6" y="T7"/>
              </a:cxn>
            </a:cxnLst>
            <a:rect l="T12" t="T13" r="T14" b="T15"/>
            <a:pathLst>
              <a:path w="2238882" h="838200">
                <a:moveTo>
                  <a:pt x="2238883" y="0"/>
                </a:moveTo>
                <a:lnTo>
                  <a:pt x="2238883" y="518668"/>
                </a:lnTo>
                <a:lnTo>
                  <a:pt x="0" y="518668"/>
                </a:lnTo>
                <a:lnTo>
                  <a:pt x="0" y="838200"/>
                </a:lnTo>
              </a:path>
            </a:pathLst>
          </a:custGeom>
          <a:noFill/>
          <a:ln w="9525">
            <a:solidFill>
              <a:srgbClr val="000000"/>
            </a:solidFill>
            <a:round/>
            <a:headEnd/>
            <a:tailEnd/>
          </a:ln>
        </p:spPr>
        <p:txBody>
          <a:bodyPr lIns="0" tIns="0" rIns="0" bIns="0">
            <a:spAutoFit/>
          </a:bodyPr>
          <a:lstStyle/>
          <a:p>
            <a:endParaRPr lang="ru-RU"/>
          </a:p>
        </p:txBody>
      </p:sp>
      <p:sp>
        <p:nvSpPr>
          <p:cNvPr id="32784" name="object 15"/>
          <p:cNvSpPr>
            <a:spLocks/>
          </p:cNvSpPr>
          <p:nvPr/>
        </p:nvSpPr>
        <p:spPr bwMode="auto">
          <a:xfrm>
            <a:off x="2411413" y="2582863"/>
            <a:ext cx="0" cy="341312"/>
          </a:xfrm>
          <a:custGeom>
            <a:avLst/>
            <a:gdLst>
              <a:gd name="T0" fmla="*/ 0 h 340740"/>
              <a:gd name="T1" fmla="*/ 172159 h 340740"/>
              <a:gd name="T2" fmla="*/ 344187 h 340740"/>
              <a:gd name="T3" fmla="*/ 0 60000 65536"/>
              <a:gd name="T4" fmla="*/ 0 60000 65536"/>
              <a:gd name="T5" fmla="*/ 0 60000 65536"/>
              <a:gd name="T6" fmla="*/ 0 h 340740"/>
              <a:gd name="T7" fmla="*/ 340740 h 340740"/>
            </a:gdLst>
            <a:ahLst/>
            <a:cxnLst>
              <a:cxn ang="T3">
                <a:pos x="0" y="T0"/>
              </a:cxn>
              <a:cxn ang="T4">
                <a:pos x="0" y="T1"/>
              </a:cxn>
              <a:cxn ang="T5">
                <a:pos x="0" y="T2"/>
              </a:cxn>
            </a:cxnLst>
            <a:rect l="0" t="T6" r="0" b="T7"/>
            <a:pathLst>
              <a:path h="340740">
                <a:moveTo>
                  <a:pt x="0" y="0"/>
                </a:moveTo>
                <a:lnTo>
                  <a:pt x="0" y="170434"/>
                </a:lnTo>
                <a:lnTo>
                  <a:pt x="0" y="340740"/>
                </a:lnTo>
              </a:path>
            </a:pathLst>
          </a:custGeom>
          <a:noFill/>
          <a:ln w="9525">
            <a:solidFill>
              <a:srgbClr val="000000"/>
            </a:solidFill>
            <a:round/>
            <a:headEnd/>
            <a:tailEnd/>
          </a:ln>
        </p:spPr>
        <p:txBody>
          <a:bodyPr lIns="0" tIns="0" rIns="0" bIns="0">
            <a:spAutoFit/>
          </a:bodyPr>
          <a:lstStyle/>
          <a:p>
            <a:endParaRPr lang="ru-RU"/>
          </a:p>
        </p:txBody>
      </p:sp>
      <p:sp>
        <p:nvSpPr>
          <p:cNvPr id="32785" name="object 16"/>
          <p:cNvSpPr>
            <a:spLocks noChangeArrowheads="1"/>
          </p:cNvSpPr>
          <p:nvPr/>
        </p:nvSpPr>
        <p:spPr bwMode="auto">
          <a:xfrm>
            <a:off x="1847850" y="508000"/>
            <a:ext cx="5372100" cy="976313"/>
          </a:xfrm>
          <a:prstGeom prst="rect">
            <a:avLst/>
          </a:prstGeom>
          <a:blipFill dpi="0" rotWithShape="1">
            <a:blip r:embed="rId9"/>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86" name="object 20"/>
          <p:cNvSpPr>
            <a:spLocks noChangeArrowheads="1"/>
          </p:cNvSpPr>
          <p:nvPr/>
        </p:nvSpPr>
        <p:spPr bwMode="auto">
          <a:xfrm>
            <a:off x="4638675" y="1273175"/>
            <a:ext cx="4237038" cy="1165225"/>
          </a:xfrm>
          <a:prstGeom prst="rect">
            <a:avLst/>
          </a:prstGeom>
          <a:blipFill dpi="0" rotWithShape="1">
            <a:blip r:embed="rId10"/>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87" name="object 25"/>
          <p:cNvSpPr>
            <a:spLocks noChangeArrowheads="1"/>
          </p:cNvSpPr>
          <p:nvPr/>
        </p:nvSpPr>
        <p:spPr bwMode="auto">
          <a:xfrm>
            <a:off x="328613" y="1273175"/>
            <a:ext cx="4235450" cy="1165225"/>
          </a:xfrm>
          <a:prstGeom prst="rect">
            <a:avLst/>
          </a:prstGeom>
          <a:blipFill dpi="0" rotWithShape="1">
            <a:blip r:embed="rId11"/>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88" name="object 30"/>
          <p:cNvSpPr>
            <a:spLocks noChangeArrowheads="1"/>
          </p:cNvSpPr>
          <p:nvPr/>
        </p:nvSpPr>
        <p:spPr bwMode="auto">
          <a:xfrm>
            <a:off x="376238" y="2882900"/>
            <a:ext cx="4060825" cy="274638"/>
          </a:xfrm>
          <a:prstGeom prst="rect">
            <a:avLst/>
          </a:prstGeom>
          <a:blipFill dpi="0" rotWithShape="1">
            <a:blip r:embed="rId1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89" name="object 31"/>
          <p:cNvSpPr>
            <a:spLocks noChangeArrowheads="1"/>
          </p:cNvSpPr>
          <p:nvPr/>
        </p:nvSpPr>
        <p:spPr bwMode="auto">
          <a:xfrm>
            <a:off x="509588" y="2901950"/>
            <a:ext cx="3814762" cy="512763"/>
          </a:xfrm>
          <a:prstGeom prst="rect">
            <a:avLst/>
          </a:prstGeom>
          <a:blipFill dpi="0" rotWithShape="1">
            <a:blip r:embed="rId1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90" name="object 32"/>
          <p:cNvSpPr txBox="1">
            <a:spLocks noChangeArrowheads="1"/>
          </p:cNvSpPr>
          <p:nvPr/>
        </p:nvSpPr>
        <p:spPr bwMode="auto">
          <a:xfrm>
            <a:off x="639763" y="2963863"/>
            <a:ext cx="3533775" cy="1136650"/>
          </a:xfrm>
          <a:prstGeom prst="rect">
            <a:avLst/>
          </a:prstGeom>
          <a:noFill/>
          <a:ln w="9525">
            <a:noFill/>
            <a:miter lim="800000"/>
            <a:headEnd/>
            <a:tailEnd/>
          </a:ln>
        </p:spPr>
        <p:txBody>
          <a:bodyPr lIns="0" tIns="0" rIns="0" bIns="0">
            <a:spAutoFit/>
          </a:bodyPr>
          <a:lstStyle/>
          <a:p>
            <a:pPr algn="ctr"/>
            <a:r>
              <a:rPr lang="ru-RU" b="1">
                <a:solidFill>
                  <a:srgbClr val="FFFFFF"/>
                </a:solidFill>
                <a:latin typeface="Calibri" pitchFamily="34" charset="0"/>
              </a:rPr>
              <a:t>Основные ожидаемые результаты:</a:t>
            </a:r>
            <a:endParaRPr lang="ru-RU">
              <a:latin typeface="Calibri" pitchFamily="34" charset="0"/>
            </a:endParaRPr>
          </a:p>
          <a:p>
            <a:pPr>
              <a:lnSpc>
                <a:spcPts val="1200"/>
              </a:lnSpc>
              <a:spcBef>
                <a:spcPts val="63"/>
              </a:spcBef>
            </a:pPr>
            <a:endParaRPr lang="ru-RU" sz="1200">
              <a:latin typeface="Calibri" pitchFamily="34" charset="0"/>
            </a:endParaRPr>
          </a:p>
          <a:p>
            <a:pPr algn="ctr"/>
            <a:r>
              <a:rPr lang="ru-RU" sz="1500">
                <a:latin typeface="Calibri" pitchFamily="34" charset="0"/>
              </a:rPr>
              <a:t>Создание благоприятных условий для обеспечения жителей поселения услугами учреждений культуры.</a:t>
            </a:r>
          </a:p>
        </p:txBody>
      </p:sp>
      <p:sp>
        <p:nvSpPr>
          <p:cNvPr id="32791" name="object 33"/>
          <p:cNvSpPr txBox="1">
            <a:spLocks noChangeArrowheads="1"/>
          </p:cNvSpPr>
          <p:nvPr/>
        </p:nvSpPr>
        <p:spPr bwMode="auto">
          <a:xfrm>
            <a:off x="762000" y="4191000"/>
            <a:ext cx="3429000" cy="1724025"/>
          </a:xfrm>
          <a:prstGeom prst="rect">
            <a:avLst/>
          </a:prstGeom>
          <a:noFill/>
          <a:ln w="9525">
            <a:noFill/>
            <a:miter lim="800000"/>
            <a:headEnd/>
            <a:tailEnd/>
          </a:ln>
        </p:spPr>
        <p:txBody>
          <a:bodyPr lIns="0" tIns="0" rIns="0" bIns="0">
            <a:spAutoFit/>
          </a:bodyPr>
          <a:lstStyle/>
          <a:p>
            <a:pPr marL="12700" indent="3175" algn="ctr"/>
            <a:r>
              <a:rPr lang="ru-RU" sz="1600">
                <a:latin typeface="Calibri" pitchFamily="34" charset="0"/>
              </a:rPr>
              <a:t>Повышение эффективности и безопасности функционирования автомобильных дорог</a:t>
            </a:r>
          </a:p>
          <a:p>
            <a:pPr marL="12700" indent="3175" algn="ctr"/>
            <a:endParaRPr lang="ru-RU" sz="1600">
              <a:latin typeface="Calibri" pitchFamily="34" charset="0"/>
            </a:endParaRPr>
          </a:p>
          <a:p>
            <a:pPr marL="12700" indent="3175" algn="ctr"/>
            <a:r>
              <a:rPr lang="ru-RU" sz="1600">
                <a:latin typeface="Calibri" pitchFamily="34" charset="0"/>
              </a:rPr>
              <a:t>Содействие повышению качества управления  муниципальными финансами </a:t>
            </a:r>
          </a:p>
        </p:txBody>
      </p:sp>
      <p:sp>
        <p:nvSpPr>
          <p:cNvPr id="32792" name="object 35"/>
          <p:cNvSpPr txBox="1">
            <a:spLocks noChangeArrowheads="1"/>
          </p:cNvSpPr>
          <p:nvPr/>
        </p:nvSpPr>
        <p:spPr bwMode="auto">
          <a:xfrm>
            <a:off x="2667000" y="609600"/>
            <a:ext cx="3863975" cy="274638"/>
          </a:xfrm>
          <a:prstGeom prst="rect">
            <a:avLst/>
          </a:prstGeom>
          <a:noFill/>
          <a:ln w="9525">
            <a:noFill/>
            <a:miter lim="800000"/>
            <a:headEnd/>
            <a:tailEnd/>
          </a:ln>
        </p:spPr>
        <p:txBody>
          <a:bodyPr lIns="0" tIns="0" rIns="0" bIns="0">
            <a:spAutoFit/>
          </a:bodyPr>
          <a:lstStyle/>
          <a:p>
            <a:pPr marL="12700"/>
            <a:r>
              <a:rPr lang="ru-RU" b="1">
                <a:solidFill>
                  <a:srgbClr val="FFFFFF"/>
                </a:solidFill>
                <a:latin typeface="Calibri" pitchFamily="34" charset="0"/>
              </a:rPr>
              <a:t>Стратегия долгосрочного развития</a:t>
            </a:r>
            <a:endParaRPr lang="ru-RU">
              <a:latin typeface="Calibri" pitchFamily="34" charset="0"/>
            </a:endParaRPr>
          </a:p>
        </p:txBody>
      </p:sp>
      <p:sp>
        <p:nvSpPr>
          <p:cNvPr id="32793" name="object 36"/>
          <p:cNvSpPr txBox="1">
            <a:spLocks noChangeArrowheads="1"/>
          </p:cNvSpPr>
          <p:nvPr/>
        </p:nvSpPr>
        <p:spPr bwMode="auto">
          <a:xfrm>
            <a:off x="2667000" y="914400"/>
            <a:ext cx="4065588" cy="274638"/>
          </a:xfrm>
          <a:prstGeom prst="rect">
            <a:avLst/>
          </a:prstGeom>
          <a:noFill/>
          <a:ln w="9525">
            <a:noFill/>
            <a:miter lim="800000"/>
            <a:headEnd/>
            <a:tailEnd/>
          </a:ln>
        </p:spPr>
        <p:txBody>
          <a:bodyPr lIns="0" tIns="0" rIns="0" bIns="0">
            <a:spAutoFit/>
          </a:bodyPr>
          <a:lstStyle/>
          <a:p>
            <a:pPr marL="12700"/>
            <a:r>
              <a:rPr lang="ru-RU" b="1">
                <a:solidFill>
                  <a:srgbClr val="FFFFFF"/>
                </a:solidFill>
                <a:latin typeface="Calibri" pitchFamily="34" charset="0"/>
              </a:rPr>
              <a:t>Сухо-Березовского сельского поселения </a:t>
            </a:r>
            <a:endParaRPr lang="ru-RU">
              <a:latin typeface="Calibri" pitchFamily="34" charset="0"/>
            </a:endParaRPr>
          </a:p>
        </p:txBody>
      </p:sp>
      <p:sp>
        <p:nvSpPr>
          <p:cNvPr id="32794" name="object 37"/>
          <p:cNvSpPr txBox="1">
            <a:spLocks noChangeArrowheads="1"/>
          </p:cNvSpPr>
          <p:nvPr/>
        </p:nvSpPr>
        <p:spPr bwMode="auto">
          <a:xfrm>
            <a:off x="5334000" y="1371600"/>
            <a:ext cx="2921000" cy="276225"/>
          </a:xfrm>
          <a:prstGeom prst="rect">
            <a:avLst/>
          </a:prstGeom>
          <a:noFill/>
          <a:ln w="9525">
            <a:noFill/>
            <a:miter lim="800000"/>
            <a:headEnd/>
            <a:tailEnd/>
          </a:ln>
        </p:spPr>
        <p:txBody>
          <a:bodyPr lIns="0" tIns="0" rIns="0" bIns="0">
            <a:spAutoFit/>
          </a:bodyPr>
          <a:lstStyle/>
          <a:p>
            <a:pPr marL="12700" algn="ctr"/>
            <a:r>
              <a:rPr lang="ru-RU" b="1">
                <a:latin typeface="Calibri" pitchFamily="34" charset="0"/>
              </a:rPr>
              <a:t>Ответственный исполнитель:</a:t>
            </a:r>
            <a:endParaRPr lang="ru-RU">
              <a:latin typeface="Calibri" pitchFamily="34" charset="0"/>
            </a:endParaRPr>
          </a:p>
        </p:txBody>
      </p:sp>
      <p:sp>
        <p:nvSpPr>
          <p:cNvPr id="32795" name="object 38"/>
          <p:cNvSpPr txBox="1">
            <a:spLocks noChangeArrowheads="1"/>
          </p:cNvSpPr>
          <p:nvPr/>
        </p:nvSpPr>
        <p:spPr bwMode="auto">
          <a:xfrm>
            <a:off x="5029200" y="1676400"/>
            <a:ext cx="3559175" cy="549275"/>
          </a:xfrm>
          <a:prstGeom prst="rect">
            <a:avLst/>
          </a:prstGeom>
          <a:noFill/>
          <a:ln w="9525">
            <a:noFill/>
            <a:miter lim="800000"/>
            <a:headEnd/>
            <a:tailEnd/>
          </a:ln>
        </p:spPr>
        <p:txBody>
          <a:bodyPr lIns="0" tIns="0" rIns="0" bIns="0">
            <a:spAutoFit/>
          </a:bodyPr>
          <a:lstStyle/>
          <a:p>
            <a:pPr marL="209550" indent="-196850" algn="ctr"/>
            <a:r>
              <a:rPr lang="ru-RU" b="1">
                <a:latin typeface="Calibri" pitchFamily="34" charset="0"/>
              </a:rPr>
              <a:t>Администрация Сухо-Березовского сельского поселения</a:t>
            </a:r>
            <a:endParaRPr lang="ru-RU">
              <a:latin typeface="Calibri" pitchFamily="34" charset="0"/>
            </a:endParaRPr>
          </a:p>
        </p:txBody>
      </p:sp>
      <p:sp>
        <p:nvSpPr>
          <p:cNvPr id="32796" name="object 39"/>
          <p:cNvSpPr txBox="1">
            <a:spLocks noChangeArrowheads="1"/>
          </p:cNvSpPr>
          <p:nvPr/>
        </p:nvSpPr>
        <p:spPr bwMode="auto">
          <a:xfrm>
            <a:off x="533400" y="1371600"/>
            <a:ext cx="3317875" cy="1098550"/>
          </a:xfrm>
          <a:prstGeom prst="rect">
            <a:avLst/>
          </a:prstGeom>
          <a:noFill/>
          <a:ln w="9525">
            <a:noFill/>
            <a:miter lim="800000"/>
            <a:headEnd/>
            <a:tailEnd/>
          </a:ln>
        </p:spPr>
        <p:txBody>
          <a:bodyPr lIns="0" tIns="0" rIns="0" bIns="0">
            <a:spAutoFit/>
          </a:bodyPr>
          <a:lstStyle/>
          <a:p>
            <a:pPr marL="12700" algn="ctr"/>
            <a:r>
              <a:rPr lang="ru-RU" b="1">
                <a:latin typeface="Calibri" pitchFamily="34" charset="0"/>
              </a:rPr>
              <a:t>Муниципальня программа «Муниципальное управление и гражданское общество»</a:t>
            </a:r>
          </a:p>
          <a:p>
            <a:pPr marL="12700" algn="ctr"/>
            <a:endParaRPr lang="ru-RU">
              <a:latin typeface="Calibri" pitchFamily="34" charset="0"/>
            </a:endParaRPr>
          </a:p>
        </p:txBody>
      </p:sp>
      <p:sp>
        <p:nvSpPr>
          <p:cNvPr id="32797" name="object 42"/>
          <p:cNvSpPr>
            <a:spLocks noChangeArrowheads="1"/>
          </p:cNvSpPr>
          <p:nvPr/>
        </p:nvSpPr>
        <p:spPr bwMode="auto">
          <a:xfrm>
            <a:off x="4786313" y="2882900"/>
            <a:ext cx="3938587" cy="604838"/>
          </a:xfrm>
          <a:prstGeom prst="rect">
            <a:avLst/>
          </a:prstGeom>
          <a:blipFill dpi="0" rotWithShape="1">
            <a:blip r:embed="rId1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98" name="object 43"/>
          <p:cNvSpPr>
            <a:spLocks noChangeArrowheads="1"/>
          </p:cNvSpPr>
          <p:nvPr/>
        </p:nvSpPr>
        <p:spPr bwMode="auto">
          <a:xfrm>
            <a:off x="5430838" y="2901950"/>
            <a:ext cx="2668587" cy="512763"/>
          </a:xfrm>
          <a:prstGeom prst="rect">
            <a:avLst/>
          </a:prstGeom>
          <a:blipFill dpi="0" rotWithShape="1">
            <a:blip r:embed="rId1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99" name="object 44"/>
          <p:cNvSpPr txBox="1">
            <a:spLocks noChangeArrowheads="1"/>
          </p:cNvSpPr>
          <p:nvPr/>
        </p:nvSpPr>
        <p:spPr bwMode="auto">
          <a:xfrm>
            <a:off x="5564188" y="2963863"/>
            <a:ext cx="2386012" cy="298450"/>
          </a:xfrm>
          <a:prstGeom prst="rect">
            <a:avLst/>
          </a:prstGeom>
          <a:noFill/>
          <a:ln w="9525">
            <a:noFill/>
            <a:miter lim="800000"/>
            <a:headEnd/>
            <a:tailEnd/>
          </a:ln>
        </p:spPr>
        <p:txBody>
          <a:bodyPr lIns="0" tIns="0" rIns="0" bIns="0">
            <a:spAutoFit/>
          </a:bodyPr>
          <a:lstStyle/>
          <a:p>
            <a:pPr marL="12700"/>
            <a:r>
              <a:rPr lang="ru-RU" b="1">
                <a:solidFill>
                  <a:srgbClr val="FFFFFF"/>
                </a:solidFill>
                <a:latin typeface="Calibri" pitchFamily="34" charset="0"/>
              </a:rPr>
              <a:t>Основные индикаторы:</a:t>
            </a:r>
            <a:endParaRPr lang="ru-RU">
              <a:latin typeface="Calibri" pitchFamily="34" charset="0"/>
            </a:endParaRPr>
          </a:p>
        </p:txBody>
      </p:sp>
      <p:sp>
        <p:nvSpPr>
          <p:cNvPr id="32800" name="object 45"/>
          <p:cNvSpPr>
            <a:spLocks noChangeArrowheads="1"/>
          </p:cNvSpPr>
          <p:nvPr/>
        </p:nvSpPr>
        <p:spPr bwMode="auto">
          <a:xfrm>
            <a:off x="7791450" y="2901950"/>
            <a:ext cx="360363" cy="512763"/>
          </a:xfrm>
          <a:prstGeom prst="rect">
            <a:avLst/>
          </a:prstGeom>
          <a:blipFill dpi="0" rotWithShape="1">
            <a:blip r:embed="rId1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801" name="object 46"/>
          <p:cNvSpPr>
            <a:spLocks noChangeArrowheads="1"/>
          </p:cNvSpPr>
          <p:nvPr/>
        </p:nvSpPr>
        <p:spPr bwMode="auto">
          <a:xfrm>
            <a:off x="328613" y="2373313"/>
            <a:ext cx="8474075" cy="617537"/>
          </a:xfrm>
          <a:prstGeom prst="rect">
            <a:avLst/>
          </a:prstGeom>
          <a:blipFill dpi="0" rotWithShape="1">
            <a:blip r:embed="rId1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802" name="object 50"/>
          <p:cNvSpPr txBox="1">
            <a:spLocks noChangeArrowheads="1"/>
          </p:cNvSpPr>
          <p:nvPr/>
        </p:nvSpPr>
        <p:spPr bwMode="auto">
          <a:xfrm>
            <a:off x="533400" y="2438400"/>
            <a:ext cx="8305800" cy="276225"/>
          </a:xfrm>
          <a:prstGeom prst="rect">
            <a:avLst/>
          </a:prstGeom>
          <a:noFill/>
          <a:ln w="9525">
            <a:noFill/>
            <a:miter lim="800000"/>
            <a:headEnd/>
            <a:tailEnd/>
          </a:ln>
        </p:spPr>
        <p:txBody>
          <a:bodyPr lIns="0" tIns="0" rIns="0" bIns="0">
            <a:spAutoFit/>
          </a:bodyPr>
          <a:lstStyle/>
          <a:p>
            <a:pPr marL="12700" algn="ctr"/>
            <a:r>
              <a:rPr lang="ru-RU" b="1" i="1">
                <a:solidFill>
                  <a:srgbClr val="FFFFFF"/>
                </a:solidFill>
                <a:latin typeface="Calibri" pitchFamily="34" charset="0"/>
              </a:rPr>
              <a:t>ЦЕЛЬ: </a:t>
            </a:r>
            <a:r>
              <a:rPr lang="ru-RU" sz="1600" b="1">
                <a:solidFill>
                  <a:srgbClr val="FFFFFF"/>
                </a:solidFill>
                <a:latin typeface="Calibri" pitchFamily="34" charset="0"/>
              </a:rPr>
              <a:t>Эффективное функционирование системы муниципального управления поселения</a:t>
            </a:r>
            <a:endParaRPr lang="ru-RU" sz="1600">
              <a:latin typeface="Calibri" pitchFamily="34" charset="0"/>
            </a:endParaRPr>
          </a:p>
        </p:txBody>
      </p:sp>
      <p:sp>
        <p:nvSpPr>
          <p:cNvPr id="32803" name="object 52"/>
          <p:cNvSpPr txBox="1">
            <a:spLocks noChangeArrowheads="1"/>
          </p:cNvSpPr>
          <p:nvPr/>
        </p:nvSpPr>
        <p:spPr bwMode="auto">
          <a:xfrm>
            <a:off x="403225" y="5767388"/>
            <a:ext cx="6991350" cy="998537"/>
          </a:xfrm>
          <a:prstGeom prst="rect">
            <a:avLst/>
          </a:prstGeom>
          <a:noFill/>
          <a:ln w="9525">
            <a:noFill/>
            <a:miter lim="800000"/>
            <a:headEnd/>
            <a:tailEnd/>
          </a:ln>
        </p:spPr>
        <p:txBody>
          <a:bodyPr lIns="0" tIns="0" rIns="0" bIns="0">
            <a:spAutoFit/>
          </a:bodyPr>
          <a:lstStyle/>
          <a:p>
            <a:pPr marL="12700"/>
            <a:r>
              <a:rPr lang="ru-RU" sz="1600" b="1">
                <a:latin typeface="Calibri" pitchFamily="34" charset="0"/>
              </a:rPr>
              <a:t>   Муниципальная программа – это документ определяющий:</a:t>
            </a:r>
            <a:endParaRPr lang="ru-RU" sz="1600">
              <a:latin typeface="Calibri" pitchFamily="34" charset="0"/>
            </a:endParaRPr>
          </a:p>
          <a:p>
            <a:pPr marL="12700">
              <a:buFont typeface="Calibri" pitchFamily="34" charset="0"/>
              <a:buAutoNum type="arabicPeriod"/>
            </a:pPr>
            <a:r>
              <a:rPr lang="ru-RU" sz="1600">
                <a:latin typeface="Calibri" pitchFamily="34" charset="0"/>
              </a:rPr>
              <a:t>Цели и задачи государственной политики в определенной сфере;</a:t>
            </a:r>
          </a:p>
          <a:p>
            <a:pPr marL="12700">
              <a:buFont typeface="Calibri" pitchFamily="34" charset="0"/>
              <a:buAutoNum type="arabicPeriod"/>
            </a:pPr>
            <a:r>
              <a:rPr lang="ru-RU" sz="1600">
                <a:latin typeface="Calibri" pitchFamily="34" charset="0"/>
              </a:rPr>
              <a:t>Способы их достижения;</a:t>
            </a:r>
          </a:p>
          <a:p>
            <a:pPr marL="12700">
              <a:buFont typeface="Calibri" pitchFamily="34" charset="0"/>
              <a:buAutoNum type="arabicPeriod"/>
            </a:pPr>
            <a:r>
              <a:rPr lang="ru-RU" sz="1600">
                <a:latin typeface="Calibri" pitchFamily="34" charset="0"/>
              </a:rPr>
              <a:t>Примерные объемы используемых финансовых ресурсов.</a:t>
            </a:r>
          </a:p>
        </p:txBody>
      </p:sp>
      <p:sp>
        <p:nvSpPr>
          <p:cNvPr id="32804" name="object 38"/>
          <p:cNvSpPr txBox="1">
            <a:spLocks noChangeArrowheads="1"/>
          </p:cNvSpPr>
          <p:nvPr/>
        </p:nvSpPr>
        <p:spPr bwMode="auto">
          <a:xfrm>
            <a:off x="533400" y="1676400"/>
            <a:ext cx="3559175" cy="276225"/>
          </a:xfrm>
          <a:prstGeom prst="rect">
            <a:avLst/>
          </a:prstGeom>
          <a:noFill/>
          <a:ln w="9525">
            <a:noFill/>
            <a:miter lim="800000"/>
            <a:headEnd/>
            <a:tailEnd/>
          </a:ln>
        </p:spPr>
        <p:txBody>
          <a:bodyPr lIns="0" tIns="0" rIns="0" bIns="0">
            <a:spAutoFit/>
          </a:bodyPr>
          <a:lstStyle/>
          <a:p>
            <a:pPr marL="209550" indent="-196850" algn="ctr"/>
            <a:r>
              <a:rPr lang="ru-RU" b="1">
                <a:latin typeface="Calibri" pitchFamily="34" charset="0"/>
              </a:rPr>
              <a:t>»</a:t>
            </a:r>
            <a:endParaRPr lang="ru-RU">
              <a:latin typeface="Calibri" pitchFamily="34" charset="0"/>
            </a:endParaRPr>
          </a:p>
        </p:txBody>
      </p:sp>
      <p:sp>
        <p:nvSpPr>
          <p:cNvPr id="32805" name="Прямоугольник 55"/>
          <p:cNvSpPr>
            <a:spLocks noChangeArrowheads="1"/>
          </p:cNvSpPr>
          <p:nvPr/>
        </p:nvSpPr>
        <p:spPr bwMode="auto">
          <a:xfrm>
            <a:off x="4800600" y="4881563"/>
            <a:ext cx="3657600" cy="508000"/>
          </a:xfrm>
          <a:prstGeom prst="rect">
            <a:avLst/>
          </a:prstGeom>
          <a:noFill/>
          <a:ln w="9525">
            <a:noFill/>
            <a:miter lim="800000"/>
            <a:headEnd/>
            <a:tailEnd/>
          </a:ln>
        </p:spPr>
        <p:txBody>
          <a:bodyPr lIns="0" tIns="0" rIns="0" bIns="0" anchor="ctr">
            <a:spAutoFit/>
          </a:bodyPr>
          <a:lstStyle/>
          <a:p>
            <a:pPr algn="ctr"/>
            <a:r>
              <a:rPr lang="ru-RU" sz="1500">
                <a:latin typeface="Calibri" pitchFamily="34" charset="0"/>
              </a:rPr>
              <a:t> </a:t>
            </a:r>
          </a:p>
          <a:p>
            <a:pPr algn="ctr"/>
            <a:endParaRPr lang="ru-RU">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object 3"/>
          <p:cNvSpPr txBox="1">
            <a:spLocks noChangeArrowheads="1"/>
          </p:cNvSpPr>
          <p:nvPr/>
        </p:nvSpPr>
        <p:spPr bwMode="auto">
          <a:xfrm>
            <a:off x="7667625" y="981075"/>
            <a:ext cx="836613" cy="365125"/>
          </a:xfrm>
          <a:prstGeom prst="rect">
            <a:avLst/>
          </a:prstGeom>
          <a:noFill/>
          <a:ln w="9525">
            <a:noFill/>
            <a:miter lim="800000"/>
            <a:headEnd/>
            <a:tailEnd/>
          </a:ln>
        </p:spPr>
        <p:txBody>
          <a:bodyPr lIns="0" tIns="0" rIns="0" bIns="0">
            <a:spAutoFit/>
          </a:bodyPr>
          <a:lstStyle/>
          <a:p>
            <a:pPr marL="12700"/>
            <a:r>
              <a:rPr lang="ru-RU" sz="1200" b="1" i="1">
                <a:latin typeface="Calibri" pitchFamily="34" charset="0"/>
              </a:rPr>
              <a:t>тыс. рублей</a:t>
            </a:r>
            <a:endParaRPr lang="ru-RU" sz="1200">
              <a:latin typeface="Calibri" pitchFamily="34" charset="0"/>
            </a:endParaRPr>
          </a:p>
        </p:txBody>
      </p:sp>
      <p:sp>
        <p:nvSpPr>
          <p:cNvPr id="33794" name="Text Box 6"/>
          <p:cNvSpPr txBox="1">
            <a:spLocks noChangeArrowheads="1"/>
          </p:cNvSpPr>
          <p:nvPr/>
        </p:nvSpPr>
        <p:spPr bwMode="auto">
          <a:xfrm>
            <a:off x="539750" y="352425"/>
            <a:ext cx="7513638" cy="641350"/>
          </a:xfrm>
          <a:prstGeom prst="rect">
            <a:avLst/>
          </a:prstGeom>
          <a:noFill/>
          <a:ln w="9525">
            <a:noFill/>
            <a:miter lim="800000"/>
            <a:headEnd/>
            <a:tailEnd/>
          </a:ln>
        </p:spPr>
        <p:txBody>
          <a:bodyPr>
            <a:spAutoFit/>
          </a:bodyPr>
          <a:lstStyle/>
          <a:p>
            <a:pPr algn="ctr"/>
            <a:r>
              <a:rPr lang="ru-RU" dirty="0">
                <a:solidFill>
                  <a:schemeClr val="accent2"/>
                </a:solidFill>
              </a:rPr>
              <a:t>Программная структура расходов бюджета Сухо-Березовского </a:t>
            </a:r>
          </a:p>
          <a:p>
            <a:pPr algn="ctr"/>
            <a:r>
              <a:rPr lang="ru-RU" dirty="0">
                <a:solidFill>
                  <a:schemeClr val="accent2"/>
                </a:solidFill>
              </a:rPr>
              <a:t>сельского поселения на </a:t>
            </a:r>
            <a:r>
              <a:rPr lang="ru-RU" dirty="0" smtClean="0">
                <a:solidFill>
                  <a:schemeClr val="accent2"/>
                </a:solidFill>
              </a:rPr>
              <a:t>2023-2025 </a:t>
            </a:r>
            <a:r>
              <a:rPr lang="ru-RU" dirty="0">
                <a:solidFill>
                  <a:schemeClr val="accent2"/>
                </a:solidFill>
              </a:rPr>
              <a:t>г</a:t>
            </a:r>
          </a:p>
        </p:txBody>
      </p:sp>
      <p:graphicFrame>
        <p:nvGraphicFramePr>
          <p:cNvPr id="31812" name="Group 68"/>
          <p:cNvGraphicFramePr>
            <a:graphicFrameLocks noGrp="1"/>
          </p:cNvGraphicFramePr>
          <p:nvPr>
            <p:extLst>
              <p:ext uri="{D42A27DB-BD31-4B8C-83A1-F6EECF244321}">
                <p14:modId xmlns:p14="http://schemas.microsoft.com/office/powerpoint/2010/main" val="883504136"/>
              </p:ext>
            </p:extLst>
          </p:nvPr>
        </p:nvGraphicFramePr>
        <p:xfrm>
          <a:off x="684213" y="1412875"/>
          <a:ext cx="7704137" cy="4064001"/>
        </p:xfrm>
        <a:graphic>
          <a:graphicData uri="http://schemas.openxmlformats.org/drawingml/2006/table">
            <a:tbl>
              <a:tblPr/>
              <a:tblGrid>
                <a:gridCol w="4032250"/>
                <a:gridCol w="1223962"/>
                <a:gridCol w="1368425"/>
                <a:gridCol w="1079500"/>
              </a:tblGrid>
              <a:tr h="581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accent2"/>
                          </a:solidFill>
                          <a:effectLst/>
                          <a:latin typeface="Calibri" pitchFamily="34" charset="0"/>
                        </a:rPr>
                        <a:t>Наименование программы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accent2"/>
                          </a:solidFill>
                          <a:effectLst/>
                          <a:latin typeface="Calibri" pitchFamily="34" charset="0"/>
                        </a:rPr>
                        <a:t>2023 год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accent2"/>
                          </a:solidFill>
                          <a:effectLst/>
                          <a:latin typeface="Calibri" pitchFamily="34" charset="0"/>
                        </a:rPr>
                        <a:t>2024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accent2"/>
                          </a:solidFill>
                          <a:effectLst/>
                          <a:latin typeface="Calibri" pitchFamily="34" charset="0"/>
                        </a:rPr>
                        <a:t>2025 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folHlink"/>
                          </a:solidFill>
                          <a:effectLst/>
                          <a:latin typeface="Calibri" pitchFamily="34" charset="0"/>
                        </a:rPr>
                        <a:t>Всего расходов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6904,5</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3065,4</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3111,1</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folHlink"/>
                          </a:solidFill>
                          <a:effectLst/>
                          <a:latin typeface="Calibri" pitchFamily="34" charset="0"/>
                        </a:rPr>
                        <a:t>Муниципальная программа, всего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6904,5</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3065,4</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3111,1</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folHlink"/>
                          </a:solidFill>
                          <a:effectLst/>
                          <a:latin typeface="Calibri" pitchFamily="34" charset="0"/>
                        </a:rPr>
                        <a:t>Из них: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fo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fo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fo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folHlink"/>
                          </a:solidFill>
                          <a:effectLst/>
                          <a:latin typeface="Calibri" pitchFamily="34" charset="0"/>
                        </a:rPr>
                        <a:t>Развитие культуры сельского поселения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1235,5</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1348,0</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1456,3</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folHlink"/>
                          </a:solidFill>
                          <a:effectLst/>
                          <a:latin typeface="Calibri" pitchFamily="34" charset="0"/>
                        </a:rPr>
                        <a:t>Развитие жилищно-коммунального и дорожного хозяйства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2273,2</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200,0</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200,0</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folHlink"/>
                          </a:solidFill>
                          <a:effectLst/>
                          <a:latin typeface="Calibri" pitchFamily="34" charset="0"/>
                        </a:rPr>
                        <a:t>Управление муниципальными финансами сельского поселения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3395,8</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1517,4</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1454,8</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object 3"/>
          <p:cNvSpPr txBox="1">
            <a:spLocks noChangeArrowheads="1"/>
          </p:cNvSpPr>
          <p:nvPr/>
        </p:nvSpPr>
        <p:spPr bwMode="auto">
          <a:xfrm>
            <a:off x="8140700" y="1341438"/>
            <a:ext cx="1003300" cy="212725"/>
          </a:xfrm>
          <a:prstGeom prst="rect">
            <a:avLst/>
          </a:prstGeom>
          <a:noFill/>
          <a:ln w="9525">
            <a:noFill/>
            <a:miter lim="800000"/>
            <a:headEnd/>
            <a:tailEnd/>
          </a:ln>
        </p:spPr>
        <p:txBody>
          <a:bodyPr lIns="0" tIns="0" rIns="0" bIns="0">
            <a:spAutoFit/>
          </a:bodyPr>
          <a:lstStyle/>
          <a:p>
            <a:pPr marL="12700"/>
            <a:r>
              <a:rPr lang="ru-RU" sz="1400" b="1" i="1">
                <a:latin typeface="Calibri" pitchFamily="34" charset="0"/>
              </a:rPr>
              <a:t>тыс. рублей</a:t>
            </a:r>
            <a:endParaRPr lang="ru-RU" sz="1400">
              <a:latin typeface="Calibri" pitchFamily="34" charset="0"/>
            </a:endParaRPr>
          </a:p>
        </p:txBody>
      </p:sp>
      <p:sp>
        <p:nvSpPr>
          <p:cNvPr id="34818" name="object 4"/>
          <p:cNvSpPr>
            <a:spLocks noChangeArrowheads="1"/>
          </p:cNvSpPr>
          <p:nvPr/>
        </p:nvSpPr>
        <p:spPr bwMode="auto">
          <a:xfrm>
            <a:off x="34925" y="1296988"/>
            <a:ext cx="5184775" cy="554037"/>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p>
        </p:txBody>
      </p:sp>
      <p:sp>
        <p:nvSpPr>
          <p:cNvPr id="34819" name="object 5"/>
          <p:cNvSpPr>
            <a:spLocks noChangeArrowheads="1"/>
          </p:cNvSpPr>
          <p:nvPr/>
        </p:nvSpPr>
        <p:spPr bwMode="auto">
          <a:xfrm>
            <a:off x="5219700" y="1296988"/>
            <a:ext cx="504825" cy="554037"/>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p>
        </p:txBody>
      </p:sp>
      <p:sp>
        <p:nvSpPr>
          <p:cNvPr id="34820" name="object 6"/>
          <p:cNvSpPr>
            <a:spLocks noChangeArrowheads="1"/>
          </p:cNvSpPr>
          <p:nvPr/>
        </p:nvSpPr>
        <p:spPr bwMode="auto">
          <a:xfrm>
            <a:off x="5724525" y="1296988"/>
            <a:ext cx="863600" cy="554037"/>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p>
        </p:txBody>
      </p:sp>
      <p:sp>
        <p:nvSpPr>
          <p:cNvPr id="34821" name="object 7"/>
          <p:cNvSpPr>
            <a:spLocks noChangeArrowheads="1"/>
          </p:cNvSpPr>
          <p:nvPr/>
        </p:nvSpPr>
        <p:spPr bwMode="auto">
          <a:xfrm>
            <a:off x="6588125" y="1296988"/>
            <a:ext cx="792163" cy="554037"/>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p>
        </p:txBody>
      </p:sp>
      <p:sp>
        <p:nvSpPr>
          <p:cNvPr id="34822" name="object 8"/>
          <p:cNvSpPr>
            <a:spLocks noChangeArrowheads="1"/>
          </p:cNvSpPr>
          <p:nvPr/>
        </p:nvSpPr>
        <p:spPr bwMode="auto">
          <a:xfrm>
            <a:off x="7380288" y="1296988"/>
            <a:ext cx="792162" cy="554037"/>
          </a:xfrm>
          <a:prstGeom prst="rect">
            <a:avLst/>
          </a:prstGeom>
          <a:blipFill dpi="0" rotWithShape="1">
            <a:blip r:embed="rId6"/>
            <a:srcRect/>
            <a:stretch>
              <a:fillRect/>
            </a:stretch>
          </a:blipFill>
          <a:ln w="9525">
            <a:noFill/>
            <a:miter lim="800000"/>
            <a:headEnd/>
            <a:tailEnd/>
          </a:ln>
        </p:spPr>
        <p:txBody>
          <a:bodyPr lIns="0" tIns="0" rIns="0" bIns="0">
            <a:spAutoFit/>
          </a:bodyPr>
          <a:lstStyle/>
          <a:p>
            <a:endParaRPr lang="ru-RU"/>
          </a:p>
        </p:txBody>
      </p:sp>
      <p:sp>
        <p:nvSpPr>
          <p:cNvPr id="34823" name="object 9"/>
          <p:cNvSpPr>
            <a:spLocks noChangeArrowheads="1"/>
          </p:cNvSpPr>
          <p:nvPr/>
        </p:nvSpPr>
        <p:spPr bwMode="auto">
          <a:xfrm>
            <a:off x="8172450" y="1296988"/>
            <a:ext cx="936625" cy="554037"/>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p>
        </p:txBody>
      </p:sp>
      <p:sp>
        <p:nvSpPr>
          <p:cNvPr id="34824" name="object 16"/>
          <p:cNvSpPr>
            <a:spLocks noChangeArrowheads="1"/>
          </p:cNvSpPr>
          <p:nvPr/>
        </p:nvSpPr>
        <p:spPr bwMode="auto">
          <a:xfrm>
            <a:off x="5219700"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4825" name="object 17"/>
          <p:cNvSpPr>
            <a:spLocks noChangeArrowheads="1"/>
          </p:cNvSpPr>
          <p:nvPr/>
        </p:nvSpPr>
        <p:spPr bwMode="auto">
          <a:xfrm>
            <a:off x="5724525"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4826" name="object 18"/>
          <p:cNvSpPr>
            <a:spLocks noChangeArrowheads="1"/>
          </p:cNvSpPr>
          <p:nvPr/>
        </p:nvSpPr>
        <p:spPr bwMode="auto">
          <a:xfrm>
            <a:off x="6588125"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4827" name="object 19"/>
          <p:cNvSpPr>
            <a:spLocks noChangeArrowheads="1"/>
          </p:cNvSpPr>
          <p:nvPr/>
        </p:nvSpPr>
        <p:spPr bwMode="auto">
          <a:xfrm>
            <a:off x="7380288"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4828" name="object 20"/>
          <p:cNvSpPr>
            <a:spLocks noChangeArrowheads="1"/>
          </p:cNvSpPr>
          <p:nvPr/>
        </p:nvSpPr>
        <p:spPr bwMode="auto">
          <a:xfrm>
            <a:off x="8172450"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4829" name="object 22"/>
          <p:cNvSpPr>
            <a:spLocks noChangeArrowheads="1"/>
          </p:cNvSpPr>
          <p:nvPr/>
        </p:nvSpPr>
        <p:spPr bwMode="auto">
          <a:xfrm>
            <a:off x="9109075"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4830" name="object 23"/>
          <p:cNvSpPr>
            <a:spLocks noChangeArrowheads="1"/>
          </p:cNvSpPr>
          <p:nvPr/>
        </p:nvSpPr>
        <p:spPr bwMode="auto">
          <a:xfrm>
            <a:off x="28575" y="6831013"/>
            <a:ext cx="9086850" cy="0"/>
          </a:xfrm>
          <a:custGeom>
            <a:avLst/>
            <a:gdLst>
              <a:gd name="T0" fmla="*/ 0 w 9085643"/>
              <a:gd name="T1" fmla="*/ 9085643 w 9085643"/>
            </a:gdLst>
            <a:ahLst/>
            <a:cxnLst/>
            <a:rect l="T0" t="0" r="T1" b="0"/>
            <a:pathLst>
              <a:path w="9085643">
                <a:moveTo>
                  <a:pt x="0" y="0"/>
                </a:moveTo>
                <a:lnTo>
                  <a:pt x="9085643" y="0"/>
                </a:lnTo>
              </a:path>
            </a:pathLst>
          </a:custGeom>
          <a:noFill/>
          <a:ln w="12700">
            <a:solidFill>
              <a:srgbClr val="D9D9D9"/>
            </a:solidFill>
            <a:miter lim="800000"/>
            <a:headEnd/>
            <a:tailEnd/>
          </a:ln>
        </p:spPr>
        <p:txBody>
          <a:bodyPr lIns="0" tIns="0" rIns="0" bIns="0">
            <a:spAutoFit/>
          </a:bodyPr>
          <a:lstStyle/>
          <a:p>
            <a:endParaRPr lang="ru-RU"/>
          </a:p>
        </p:txBody>
      </p:sp>
      <p:sp>
        <p:nvSpPr>
          <p:cNvPr id="34831" name="Text Box 19"/>
          <p:cNvSpPr txBox="1">
            <a:spLocks noChangeArrowheads="1"/>
          </p:cNvSpPr>
          <p:nvPr/>
        </p:nvSpPr>
        <p:spPr bwMode="auto">
          <a:xfrm>
            <a:off x="250825" y="190500"/>
            <a:ext cx="8497888" cy="976313"/>
          </a:xfrm>
          <a:prstGeom prst="rect">
            <a:avLst/>
          </a:prstGeom>
          <a:solidFill>
            <a:srgbClr val="FF6600"/>
          </a:solidFill>
          <a:ln w="9525">
            <a:noFill/>
            <a:miter lim="800000"/>
            <a:headEnd/>
            <a:tailEnd/>
          </a:ln>
        </p:spPr>
        <p:txBody>
          <a:bodyPr>
            <a:spAutoFit/>
          </a:bodyPr>
          <a:lstStyle/>
          <a:p>
            <a:pPr algn="ctr"/>
            <a:r>
              <a:rPr lang="ru-RU" sz="2000" b="1" dirty="0">
                <a:solidFill>
                  <a:srgbClr val="0000FF"/>
                </a:solidFill>
                <a:latin typeface="Times New Roman" pitchFamily="18" charset="0"/>
              </a:rPr>
              <a:t>Структура расходов бюджета Сухо-Березовского сельского поселения </a:t>
            </a:r>
          </a:p>
          <a:p>
            <a:pPr algn="ctr"/>
            <a:r>
              <a:rPr lang="ru-RU" sz="2000" b="1" dirty="0">
                <a:solidFill>
                  <a:srgbClr val="0000FF"/>
                </a:solidFill>
                <a:latin typeface="Times New Roman" pitchFamily="18" charset="0"/>
              </a:rPr>
              <a:t>по разделам в </a:t>
            </a:r>
            <a:r>
              <a:rPr lang="ru-RU" sz="2000" b="1" dirty="0" smtClean="0">
                <a:solidFill>
                  <a:srgbClr val="0000FF"/>
                </a:solidFill>
                <a:latin typeface="Times New Roman" pitchFamily="18" charset="0"/>
              </a:rPr>
              <a:t>2022-2025 </a:t>
            </a:r>
            <a:r>
              <a:rPr lang="ru-RU" sz="2000" b="1" dirty="0">
                <a:solidFill>
                  <a:srgbClr val="0000FF"/>
                </a:solidFill>
                <a:latin typeface="Times New Roman" pitchFamily="18" charset="0"/>
              </a:rPr>
              <a:t>годах по разделам                                         </a:t>
            </a:r>
          </a:p>
          <a:p>
            <a:r>
              <a:rPr lang="ru-RU" dirty="0">
                <a:solidFill>
                  <a:srgbClr val="0000FF"/>
                </a:solidFill>
                <a:latin typeface="Times New Roman" pitchFamily="18" charset="0"/>
              </a:rPr>
              <a:t>                                                                                                                                 тыс. руб.</a:t>
            </a:r>
          </a:p>
        </p:txBody>
      </p:sp>
      <p:graphicFrame>
        <p:nvGraphicFramePr>
          <p:cNvPr id="34925" name="Group 109"/>
          <p:cNvGraphicFramePr>
            <a:graphicFrameLocks noGrp="1"/>
          </p:cNvGraphicFramePr>
          <p:nvPr>
            <p:extLst>
              <p:ext uri="{D42A27DB-BD31-4B8C-83A1-F6EECF244321}">
                <p14:modId xmlns:p14="http://schemas.microsoft.com/office/powerpoint/2010/main" val="272128780"/>
              </p:ext>
            </p:extLst>
          </p:nvPr>
        </p:nvGraphicFramePr>
        <p:xfrm>
          <a:off x="214313" y="1412875"/>
          <a:ext cx="8821737" cy="4354195"/>
        </p:xfrm>
        <a:graphic>
          <a:graphicData uri="http://schemas.openxmlformats.org/drawingml/2006/table">
            <a:tbl>
              <a:tblPr/>
              <a:tblGrid>
                <a:gridCol w="5040312"/>
                <a:gridCol w="504825"/>
                <a:gridCol w="863600"/>
                <a:gridCol w="792163"/>
                <a:gridCol w="792162"/>
                <a:gridCol w="828675"/>
              </a:tblGrid>
              <a:tr h="431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rgbClr val="009900"/>
                          </a:solidFill>
                          <a:effectLst/>
                          <a:latin typeface="Times New Roman" pitchFamily="18" charset="0"/>
                        </a:rPr>
                        <a:t>Наименование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rgbClr val="009900"/>
                          </a:solidFill>
                          <a:effectLst/>
                          <a:latin typeface="Times New Roman" pitchFamily="18" charset="0"/>
                        </a:rPr>
                        <a:t>Рз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2022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a:t>
                      </a:r>
                      <a:r>
                        <a:rPr kumimoji="0" lang="en-US" sz="1200" b="0" i="0" u="none" strike="noStrike" cap="none" normalizeH="0" baseline="0" dirty="0" smtClean="0">
                          <a:ln>
                            <a:noFill/>
                          </a:ln>
                          <a:solidFill>
                            <a:srgbClr val="009900"/>
                          </a:solidFill>
                          <a:effectLst/>
                          <a:latin typeface="Times New Roman" pitchFamily="18" charset="0"/>
                        </a:rPr>
                        <a:t>2</a:t>
                      </a:r>
                      <a:r>
                        <a:rPr kumimoji="0" lang="ru-RU" sz="1200" b="0" i="0" u="none" strike="noStrike" cap="none" normalizeH="0" baseline="0" dirty="0" smtClean="0">
                          <a:ln>
                            <a:noFill/>
                          </a:ln>
                          <a:solidFill>
                            <a:srgbClr val="009900"/>
                          </a:solidFill>
                          <a:effectLst/>
                          <a:latin typeface="Times New Roman" pitchFamily="18" charset="0"/>
                        </a:rPr>
                        <a:t>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2025 г.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Всего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29 892,7</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smtClean="0">
                          <a:solidFill>
                            <a:srgbClr val="000000"/>
                          </a:solidFill>
                          <a:effectLst/>
                          <a:latin typeface="Times New Roman" panose="02020603050405020304" pitchFamily="18" charset="0"/>
                          <a:ea typeface="Times New Roman" panose="02020603050405020304" pitchFamily="18" charset="0"/>
                        </a:rPr>
                        <a:t>6 904,5</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smtClean="0">
                          <a:solidFill>
                            <a:srgbClr val="000000"/>
                          </a:solidFill>
                          <a:effectLst/>
                          <a:latin typeface="Times New Roman" panose="02020603050405020304" pitchFamily="18" charset="0"/>
                          <a:ea typeface="Times New Roman" panose="02020603050405020304" pitchFamily="18" charset="0"/>
                        </a:rPr>
                        <a:t>3 065,4</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smtClean="0">
                          <a:solidFill>
                            <a:srgbClr val="000000"/>
                          </a:solidFill>
                          <a:effectLst/>
                          <a:latin typeface="Times New Roman" panose="02020603050405020304" pitchFamily="18" charset="0"/>
                          <a:ea typeface="Times New Roman" panose="02020603050405020304" pitchFamily="18" charset="0"/>
                        </a:rPr>
                        <a:t>3 111,1</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Общегосударственные вопросы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2 670,1</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2 </a:t>
                      </a:r>
                      <a:r>
                        <a:rPr lang="ru-RU" sz="1400" b="1" dirty="0" smtClean="0">
                          <a:solidFill>
                            <a:srgbClr val="000000"/>
                          </a:solidFill>
                          <a:effectLst/>
                          <a:latin typeface="Times New Roman" panose="02020603050405020304" pitchFamily="18" charset="0"/>
                          <a:ea typeface="Times New Roman" panose="02020603050405020304" pitchFamily="18" charset="0"/>
                        </a:rPr>
                        <a:t>972,9</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 </a:t>
                      </a:r>
                      <a:r>
                        <a:rPr lang="ru-RU" sz="1400" b="1" dirty="0" smtClean="0">
                          <a:solidFill>
                            <a:srgbClr val="000000"/>
                          </a:solidFill>
                          <a:effectLst/>
                          <a:latin typeface="Times New Roman" panose="02020603050405020304" pitchFamily="18" charset="0"/>
                          <a:ea typeface="Times New Roman" panose="02020603050405020304" pitchFamily="18" charset="0"/>
                        </a:rPr>
                        <a:t>316,6</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 </a:t>
                      </a:r>
                      <a:r>
                        <a:rPr lang="ru-RU" sz="1400" b="1" dirty="0" smtClean="0">
                          <a:solidFill>
                            <a:srgbClr val="000000"/>
                          </a:solidFill>
                          <a:effectLst/>
                          <a:latin typeface="Times New Roman" panose="02020603050405020304" pitchFamily="18" charset="0"/>
                          <a:ea typeface="Times New Roman" panose="02020603050405020304" pitchFamily="18" charset="0"/>
                        </a:rPr>
                        <a:t>174,2</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Национальная оборона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smtClean="0">
                          <a:solidFill>
                            <a:srgbClr val="000000"/>
                          </a:solidFill>
                          <a:effectLst/>
                          <a:latin typeface="Times New Roman" panose="02020603050405020304" pitchFamily="18" charset="0"/>
                          <a:ea typeface="Times New Roman" panose="02020603050405020304" pitchFamily="18" charset="0"/>
                        </a:rPr>
                        <a:t>99,0</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smtClean="0">
                          <a:solidFill>
                            <a:srgbClr val="000000"/>
                          </a:solidFill>
                          <a:effectLst/>
                          <a:latin typeface="Times New Roman" panose="02020603050405020304" pitchFamily="18" charset="0"/>
                          <a:ea typeface="Times New Roman" panose="02020603050405020304" pitchFamily="18" charset="0"/>
                        </a:rPr>
                        <a:t>113,3</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smtClean="0">
                          <a:solidFill>
                            <a:srgbClr val="000000"/>
                          </a:solidFill>
                          <a:effectLst/>
                          <a:latin typeface="Times New Roman" panose="02020603050405020304" pitchFamily="18" charset="0"/>
                          <a:ea typeface="Times New Roman" panose="02020603050405020304" pitchFamily="18" charset="0"/>
                        </a:rPr>
                        <a:t>118,4</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smtClean="0">
                          <a:solidFill>
                            <a:srgbClr val="000000"/>
                          </a:solidFill>
                          <a:effectLst/>
                          <a:latin typeface="Times New Roman" panose="02020603050405020304" pitchFamily="18" charset="0"/>
                          <a:ea typeface="Times New Roman" panose="02020603050405020304" pitchFamily="18" charset="0"/>
                        </a:rPr>
                        <a:t>122,7</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Национальная безопасность и правоохранительная деятельность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Национальная экономика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142,0</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smtClean="0">
                          <a:solidFill>
                            <a:srgbClr val="000000"/>
                          </a:solidFill>
                          <a:effectLst/>
                          <a:latin typeface="Times New Roman" panose="02020603050405020304" pitchFamily="18" charset="0"/>
                          <a:ea typeface="Times New Roman" panose="02020603050405020304" pitchFamily="18" charset="0"/>
                        </a:rPr>
                        <a:t>311,</a:t>
                      </a:r>
                      <a:r>
                        <a:rPr lang="ru-RU" sz="1400" b="1" dirty="0">
                          <a:solidFill>
                            <a:schemeClr val="tx1"/>
                          </a:solidFill>
                          <a:effectLst/>
                          <a:latin typeface="Times New Roman" panose="02020603050405020304" pitchFamily="18" charset="0"/>
                          <a:ea typeface="Times New Roman" panose="02020603050405020304" pitchFamily="18" charset="0"/>
                        </a:rPr>
                        <a:t>0</a:t>
                      </a:r>
                      <a:endParaRPr lang="ru-RU" sz="1400" b="1" dirty="0" smtClean="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smtClean="0">
                          <a:solidFill>
                            <a:srgbClr val="000000"/>
                          </a:solidFill>
                          <a:effectLst/>
                          <a:latin typeface="Times New Roman" panose="02020603050405020304" pitchFamily="18" charset="0"/>
                          <a:ea typeface="Times New Roman" panose="02020603050405020304" pitchFamily="18" charset="0"/>
                        </a:rPr>
                        <a:t>208,0</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smtClean="0">
                          <a:solidFill>
                            <a:srgbClr val="000000"/>
                          </a:solidFill>
                          <a:effectLst/>
                          <a:latin typeface="Times New Roman" panose="02020603050405020304" pitchFamily="18" charset="0"/>
                          <a:ea typeface="Times New Roman" panose="02020603050405020304" pitchFamily="18" charset="0"/>
                        </a:rPr>
                        <a:t>208,0</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Жилищно-коммунальное хозяйство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25 740,3</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smtClean="0">
                          <a:solidFill>
                            <a:srgbClr val="000000"/>
                          </a:solidFill>
                          <a:effectLst/>
                          <a:latin typeface="Times New Roman" panose="02020603050405020304" pitchFamily="18" charset="0"/>
                          <a:ea typeface="Times New Roman" panose="02020603050405020304" pitchFamily="18" charset="0"/>
                        </a:rPr>
                        <a:t>2073,2</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a:solidFill>
                            <a:srgbClr val="000000"/>
                          </a:solidFill>
                          <a:effectLst/>
                          <a:latin typeface="Times New Roman" panose="02020603050405020304" pitchFamily="18" charset="0"/>
                          <a:ea typeface="Times New Roman" panose="02020603050405020304" pitchFamily="18" charset="0"/>
                        </a:rPr>
                        <a:t>0,0</a:t>
                      </a:r>
                      <a:endParaRPr lang="ru-RU" sz="14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0,0</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Культура, кинематография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1 131,5</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smtClean="0">
                          <a:solidFill>
                            <a:srgbClr val="000000"/>
                          </a:solidFill>
                          <a:effectLst/>
                          <a:latin typeface="Times New Roman" panose="02020603050405020304" pitchFamily="18" charset="0"/>
                          <a:ea typeface="Times New Roman" panose="02020603050405020304" pitchFamily="18" charset="0"/>
                        </a:rPr>
                        <a:t>1235,5</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smtClean="0">
                          <a:solidFill>
                            <a:srgbClr val="000000"/>
                          </a:solidFill>
                          <a:effectLst/>
                          <a:latin typeface="Times New Roman" panose="02020603050405020304" pitchFamily="18" charset="0"/>
                          <a:ea typeface="Times New Roman" panose="02020603050405020304" pitchFamily="18" charset="0"/>
                        </a:rPr>
                        <a:t>1348,0</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smtClean="0">
                          <a:solidFill>
                            <a:srgbClr val="000000"/>
                          </a:solidFill>
                          <a:effectLst/>
                          <a:latin typeface="Times New Roman" panose="02020603050405020304" pitchFamily="18" charset="0"/>
                          <a:ea typeface="Times New Roman" panose="02020603050405020304" pitchFamily="18" charset="0"/>
                        </a:rPr>
                        <a:t>1456,3</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Социальная политика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115,2</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smtClean="0">
                          <a:solidFill>
                            <a:srgbClr val="000000"/>
                          </a:solidFill>
                          <a:effectLst/>
                          <a:latin typeface="Times New Roman" panose="02020603050405020304" pitchFamily="18" charset="0"/>
                          <a:ea typeface="Times New Roman" panose="02020603050405020304" pitchFamily="18" charset="0"/>
                        </a:rPr>
                        <a:t>181,6</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a:solidFill>
                            <a:srgbClr val="000000"/>
                          </a:solidFill>
                          <a:effectLst/>
                          <a:latin typeface="Times New Roman" panose="02020603050405020304" pitchFamily="18" charset="0"/>
                          <a:ea typeface="Times New Roman" panose="02020603050405020304" pitchFamily="18" charset="0"/>
                        </a:rPr>
                        <a:t>0,0</a:t>
                      </a:r>
                      <a:endParaRPr lang="ru-RU" sz="14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0,0</a:t>
                      </a:r>
                      <a:endParaRPr lang="ru-RU" sz="1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Физическая культура и спорт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a:t>
                      </a:r>
                      <a:r>
                        <a:rPr kumimoji="0" lang="ru-RU" sz="1400" b="1" i="0" u="none" strike="noStrike" cap="none" normalizeH="0" baseline="0" dirty="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a:t>
                      </a:r>
                      <a:r>
                        <a:rPr kumimoji="0" lang="ru-RU" sz="1400" b="1" i="0" u="none" strike="noStrike" cap="none" normalizeH="0" baseline="0" dirty="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object 3"/>
          <p:cNvSpPr txBox="1">
            <a:spLocks noChangeArrowheads="1"/>
          </p:cNvSpPr>
          <p:nvPr/>
        </p:nvSpPr>
        <p:spPr bwMode="auto">
          <a:xfrm>
            <a:off x="8140700" y="1341438"/>
            <a:ext cx="1003300" cy="212725"/>
          </a:xfrm>
          <a:prstGeom prst="rect">
            <a:avLst/>
          </a:prstGeom>
          <a:noFill/>
          <a:ln w="9525">
            <a:noFill/>
            <a:miter lim="800000"/>
            <a:headEnd/>
            <a:tailEnd/>
          </a:ln>
        </p:spPr>
        <p:txBody>
          <a:bodyPr lIns="0" tIns="0" rIns="0" bIns="0">
            <a:spAutoFit/>
          </a:bodyPr>
          <a:lstStyle/>
          <a:p>
            <a:pPr marL="12700"/>
            <a:r>
              <a:rPr lang="ru-RU" sz="1400" b="1" i="1">
                <a:latin typeface="Calibri" pitchFamily="34" charset="0"/>
              </a:rPr>
              <a:t>тыс. рублей</a:t>
            </a:r>
            <a:endParaRPr lang="ru-RU" sz="1400">
              <a:latin typeface="Calibri" pitchFamily="34" charset="0"/>
            </a:endParaRPr>
          </a:p>
        </p:txBody>
      </p:sp>
      <p:sp>
        <p:nvSpPr>
          <p:cNvPr id="35842" name="object 4"/>
          <p:cNvSpPr>
            <a:spLocks noChangeArrowheads="1"/>
          </p:cNvSpPr>
          <p:nvPr/>
        </p:nvSpPr>
        <p:spPr bwMode="auto">
          <a:xfrm>
            <a:off x="34925" y="1296988"/>
            <a:ext cx="5184775" cy="554037"/>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p>
        </p:txBody>
      </p:sp>
      <p:sp>
        <p:nvSpPr>
          <p:cNvPr id="35843" name="object 5"/>
          <p:cNvSpPr>
            <a:spLocks noChangeArrowheads="1"/>
          </p:cNvSpPr>
          <p:nvPr/>
        </p:nvSpPr>
        <p:spPr bwMode="auto">
          <a:xfrm>
            <a:off x="5219700" y="1296988"/>
            <a:ext cx="504825" cy="554037"/>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p>
        </p:txBody>
      </p:sp>
      <p:sp>
        <p:nvSpPr>
          <p:cNvPr id="35844" name="object 6"/>
          <p:cNvSpPr>
            <a:spLocks noChangeArrowheads="1"/>
          </p:cNvSpPr>
          <p:nvPr/>
        </p:nvSpPr>
        <p:spPr bwMode="auto">
          <a:xfrm>
            <a:off x="5724525" y="1296988"/>
            <a:ext cx="863600" cy="554037"/>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p>
        </p:txBody>
      </p:sp>
      <p:sp>
        <p:nvSpPr>
          <p:cNvPr id="35845" name="object 7"/>
          <p:cNvSpPr>
            <a:spLocks noChangeArrowheads="1"/>
          </p:cNvSpPr>
          <p:nvPr/>
        </p:nvSpPr>
        <p:spPr bwMode="auto">
          <a:xfrm>
            <a:off x="6588125" y="1296988"/>
            <a:ext cx="792163" cy="554037"/>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p>
        </p:txBody>
      </p:sp>
      <p:sp>
        <p:nvSpPr>
          <p:cNvPr id="35846" name="object 8"/>
          <p:cNvSpPr>
            <a:spLocks noChangeArrowheads="1"/>
          </p:cNvSpPr>
          <p:nvPr/>
        </p:nvSpPr>
        <p:spPr bwMode="auto">
          <a:xfrm>
            <a:off x="7380288" y="1296988"/>
            <a:ext cx="792162" cy="554037"/>
          </a:xfrm>
          <a:prstGeom prst="rect">
            <a:avLst/>
          </a:prstGeom>
          <a:blipFill dpi="0" rotWithShape="1">
            <a:blip r:embed="rId6"/>
            <a:srcRect/>
            <a:stretch>
              <a:fillRect/>
            </a:stretch>
          </a:blipFill>
          <a:ln w="9525">
            <a:noFill/>
            <a:miter lim="800000"/>
            <a:headEnd/>
            <a:tailEnd/>
          </a:ln>
        </p:spPr>
        <p:txBody>
          <a:bodyPr lIns="0" tIns="0" rIns="0" bIns="0">
            <a:spAutoFit/>
          </a:bodyPr>
          <a:lstStyle/>
          <a:p>
            <a:endParaRPr lang="ru-RU"/>
          </a:p>
        </p:txBody>
      </p:sp>
      <p:sp>
        <p:nvSpPr>
          <p:cNvPr id="35847" name="object 9"/>
          <p:cNvSpPr>
            <a:spLocks noChangeArrowheads="1"/>
          </p:cNvSpPr>
          <p:nvPr/>
        </p:nvSpPr>
        <p:spPr bwMode="auto">
          <a:xfrm>
            <a:off x="8172450" y="1296988"/>
            <a:ext cx="936625" cy="554037"/>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p>
        </p:txBody>
      </p:sp>
      <p:sp>
        <p:nvSpPr>
          <p:cNvPr id="35848" name="object 16"/>
          <p:cNvSpPr>
            <a:spLocks noChangeArrowheads="1"/>
          </p:cNvSpPr>
          <p:nvPr/>
        </p:nvSpPr>
        <p:spPr bwMode="auto">
          <a:xfrm>
            <a:off x="5219700"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5849" name="object 17"/>
          <p:cNvSpPr>
            <a:spLocks noChangeArrowheads="1"/>
          </p:cNvSpPr>
          <p:nvPr/>
        </p:nvSpPr>
        <p:spPr bwMode="auto">
          <a:xfrm>
            <a:off x="5724525"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5850" name="object 18"/>
          <p:cNvSpPr>
            <a:spLocks noChangeArrowheads="1"/>
          </p:cNvSpPr>
          <p:nvPr/>
        </p:nvSpPr>
        <p:spPr bwMode="auto">
          <a:xfrm>
            <a:off x="6588125"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5851" name="object 19"/>
          <p:cNvSpPr>
            <a:spLocks noChangeArrowheads="1"/>
          </p:cNvSpPr>
          <p:nvPr/>
        </p:nvSpPr>
        <p:spPr bwMode="auto">
          <a:xfrm>
            <a:off x="7380288"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5852" name="object 20"/>
          <p:cNvSpPr>
            <a:spLocks noChangeArrowheads="1"/>
          </p:cNvSpPr>
          <p:nvPr/>
        </p:nvSpPr>
        <p:spPr bwMode="auto">
          <a:xfrm>
            <a:off x="8172450"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5853" name="object 22"/>
          <p:cNvSpPr>
            <a:spLocks noChangeArrowheads="1"/>
          </p:cNvSpPr>
          <p:nvPr/>
        </p:nvSpPr>
        <p:spPr bwMode="auto">
          <a:xfrm>
            <a:off x="9109075"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5854" name="object 23"/>
          <p:cNvSpPr>
            <a:spLocks noChangeArrowheads="1"/>
          </p:cNvSpPr>
          <p:nvPr/>
        </p:nvSpPr>
        <p:spPr bwMode="auto">
          <a:xfrm>
            <a:off x="28575" y="6831013"/>
            <a:ext cx="9086850" cy="0"/>
          </a:xfrm>
          <a:custGeom>
            <a:avLst/>
            <a:gdLst>
              <a:gd name="T0" fmla="*/ 0 w 9085643"/>
              <a:gd name="T1" fmla="*/ 9085643 w 9085643"/>
            </a:gdLst>
            <a:ahLst/>
            <a:cxnLst/>
            <a:rect l="T0" t="0" r="T1" b="0"/>
            <a:pathLst>
              <a:path w="9085643">
                <a:moveTo>
                  <a:pt x="0" y="0"/>
                </a:moveTo>
                <a:lnTo>
                  <a:pt x="9085643" y="0"/>
                </a:lnTo>
              </a:path>
            </a:pathLst>
          </a:custGeom>
          <a:noFill/>
          <a:ln w="12700">
            <a:solidFill>
              <a:srgbClr val="D9D9D9"/>
            </a:solidFill>
            <a:miter lim="800000"/>
            <a:headEnd/>
            <a:tailEnd/>
          </a:ln>
        </p:spPr>
        <p:txBody>
          <a:bodyPr lIns="0" tIns="0" rIns="0" bIns="0">
            <a:spAutoFit/>
          </a:bodyPr>
          <a:lstStyle/>
          <a:p>
            <a:endParaRPr lang="ru-RU"/>
          </a:p>
        </p:txBody>
      </p:sp>
      <p:sp>
        <p:nvSpPr>
          <p:cNvPr id="35855" name="Text Box 16"/>
          <p:cNvSpPr txBox="1">
            <a:spLocks noChangeArrowheads="1"/>
          </p:cNvSpPr>
          <p:nvPr/>
        </p:nvSpPr>
        <p:spPr bwMode="auto">
          <a:xfrm>
            <a:off x="250825" y="166688"/>
            <a:ext cx="8088313" cy="701675"/>
          </a:xfrm>
          <a:prstGeom prst="rect">
            <a:avLst/>
          </a:prstGeom>
          <a:solidFill>
            <a:srgbClr val="FF6600"/>
          </a:solidFill>
          <a:ln w="9525">
            <a:noFill/>
            <a:miter lim="800000"/>
            <a:headEnd/>
            <a:tailEnd/>
          </a:ln>
        </p:spPr>
        <p:txBody>
          <a:bodyPr wrap="none">
            <a:spAutoFit/>
          </a:bodyPr>
          <a:lstStyle/>
          <a:p>
            <a:r>
              <a:rPr lang="ru-RU" sz="2000" dirty="0">
                <a:solidFill>
                  <a:srgbClr val="0000FF"/>
                </a:solidFill>
                <a:latin typeface="Times New Roman" pitchFamily="18" charset="0"/>
              </a:rPr>
              <a:t>Структура расходов бюджета Сухо-Березовского сельского поселения в </a:t>
            </a:r>
          </a:p>
          <a:p>
            <a:r>
              <a:rPr lang="ru-RU" sz="2000" dirty="0" smtClean="0">
                <a:solidFill>
                  <a:srgbClr val="0000FF"/>
                </a:solidFill>
                <a:latin typeface="Times New Roman" pitchFamily="18" charset="0"/>
              </a:rPr>
              <a:t>2020-2023 </a:t>
            </a:r>
            <a:r>
              <a:rPr lang="ru-RU" sz="2000" dirty="0">
                <a:solidFill>
                  <a:srgbClr val="0000FF"/>
                </a:solidFill>
                <a:latin typeface="Times New Roman" pitchFamily="18" charset="0"/>
              </a:rPr>
              <a:t>годах по разделам, в % к общему объему</a:t>
            </a:r>
          </a:p>
        </p:txBody>
      </p:sp>
      <p:graphicFrame>
        <p:nvGraphicFramePr>
          <p:cNvPr id="35941" name="Group 101"/>
          <p:cNvGraphicFramePr>
            <a:graphicFrameLocks noGrp="1"/>
          </p:cNvGraphicFramePr>
          <p:nvPr>
            <p:extLst>
              <p:ext uri="{D42A27DB-BD31-4B8C-83A1-F6EECF244321}">
                <p14:modId xmlns:p14="http://schemas.microsoft.com/office/powerpoint/2010/main" val="2235624254"/>
              </p:ext>
            </p:extLst>
          </p:nvPr>
        </p:nvGraphicFramePr>
        <p:xfrm>
          <a:off x="214313" y="1412875"/>
          <a:ext cx="8929687" cy="4585970"/>
        </p:xfrm>
        <a:graphic>
          <a:graphicData uri="http://schemas.openxmlformats.org/drawingml/2006/table">
            <a:tbl>
              <a:tblPr/>
              <a:tblGrid>
                <a:gridCol w="5040312"/>
                <a:gridCol w="504825"/>
                <a:gridCol w="863600"/>
                <a:gridCol w="792163"/>
                <a:gridCol w="792162"/>
                <a:gridCol w="936625"/>
              </a:tblGrid>
              <a:tr h="663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rgbClr val="009900"/>
                          </a:solidFill>
                          <a:effectLst/>
                          <a:latin typeface="Times New Roman" pitchFamily="18" charset="0"/>
                        </a:rPr>
                        <a:t>Наименование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rgbClr val="009900"/>
                          </a:solidFill>
                          <a:effectLst/>
                          <a:latin typeface="Times New Roman" pitchFamily="18" charset="0"/>
                        </a:rPr>
                        <a:t>Рз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2022 г. % в общем объеме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2023 г. % в общем объеме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a:t>
                      </a:r>
                      <a:r>
                        <a:rPr kumimoji="0" lang="en-US" sz="1200" b="0" i="0" u="none" strike="noStrike" cap="none" normalizeH="0" baseline="0" dirty="0" smtClean="0">
                          <a:ln>
                            <a:noFill/>
                          </a:ln>
                          <a:solidFill>
                            <a:srgbClr val="009900"/>
                          </a:solidFill>
                          <a:effectLst/>
                          <a:latin typeface="Times New Roman" pitchFamily="18" charset="0"/>
                        </a:rPr>
                        <a:t>2</a:t>
                      </a:r>
                      <a:r>
                        <a:rPr kumimoji="0" lang="ru-RU" sz="1200" b="0" i="0" u="none" strike="noStrike" cap="none" normalizeH="0" baseline="0" dirty="0" smtClean="0">
                          <a:ln>
                            <a:noFill/>
                          </a:ln>
                          <a:solidFill>
                            <a:srgbClr val="009900"/>
                          </a:solidFill>
                          <a:effectLst/>
                          <a:latin typeface="Times New Roman" pitchFamily="18" charset="0"/>
                        </a:rPr>
                        <a:t>4 г. % в общем объеме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2025 г. % в общем объеме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Всего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Общегосударственные вопросы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49,4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48,9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Национальная оборона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Национальная безопасность и правоохранительная деятельность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Национальная экономика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a:t>
                      </a:r>
                      <a:r>
                        <a:rPr kumimoji="0" lang="ru-RU" sz="1600" b="0"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a:t>
                      </a:r>
                      <a:r>
                        <a:rPr kumimoji="0" lang="ru-RU" sz="1600" b="0"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Жилищно-коммунальное хозяйство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86,1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86,0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Культура, кинематография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45,3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45,7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Социальная политика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Физическая культура и спорт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0,0</a:t>
                      </a:r>
                      <a:endParaRPr kumimoji="0" lang="ru-RU"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0,0</a:t>
                      </a:r>
                      <a:endParaRPr kumimoji="0" lang="ru-RU"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object 2"/>
          <p:cNvSpPr>
            <a:spLocks noChangeArrowheads="1"/>
          </p:cNvSpPr>
          <p:nvPr/>
        </p:nvSpPr>
        <p:spPr bwMode="auto">
          <a:xfrm>
            <a:off x="36513" y="0"/>
            <a:ext cx="9107487" cy="784225"/>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6866" name="object 7"/>
          <p:cNvSpPr>
            <a:spLocks noChangeArrowheads="1"/>
          </p:cNvSpPr>
          <p:nvPr/>
        </p:nvSpPr>
        <p:spPr bwMode="auto">
          <a:xfrm>
            <a:off x="1524000" y="685800"/>
            <a:ext cx="6208713" cy="830263"/>
          </a:xfrm>
          <a:custGeom>
            <a:avLst/>
            <a:gdLst>
              <a:gd name="T0" fmla="*/ 0 w 6208011"/>
              <a:gd name="T1" fmla="*/ 0 h 540257"/>
              <a:gd name="T2" fmla="*/ 6208011 w 6208011"/>
              <a:gd name="T3" fmla="*/ 540257 h 540257"/>
            </a:gdLst>
            <a:ahLst/>
            <a:cxnLst/>
            <a:rect l="T0" t="T1" r="T2" b="T3"/>
            <a:pathLst>
              <a:path w="6208011" h="540257">
                <a:moveTo>
                  <a:pt x="6117843" y="0"/>
                </a:moveTo>
                <a:lnTo>
                  <a:pt x="89644" y="0"/>
                </a:lnTo>
                <a:lnTo>
                  <a:pt x="48462" y="10184"/>
                </a:lnTo>
                <a:lnTo>
                  <a:pt x="17305" y="37015"/>
                </a:lnTo>
                <a:lnTo>
                  <a:pt x="1173" y="75493"/>
                </a:lnTo>
                <a:lnTo>
                  <a:pt x="0" y="450613"/>
                </a:lnTo>
                <a:lnTo>
                  <a:pt x="1236" y="465176"/>
                </a:lnTo>
                <a:lnTo>
                  <a:pt x="17524" y="503595"/>
                </a:lnTo>
                <a:lnTo>
                  <a:pt x="48793" y="530269"/>
                </a:lnTo>
                <a:lnTo>
                  <a:pt x="90042" y="540257"/>
                </a:lnTo>
                <a:lnTo>
                  <a:pt x="6118346" y="540256"/>
                </a:lnTo>
                <a:lnTo>
                  <a:pt x="6159567" y="530065"/>
                </a:lnTo>
                <a:lnTo>
                  <a:pt x="6190721" y="503265"/>
                </a:lnTo>
                <a:lnTo>
                  <a:pt x="6206840" y="464785"/>
                </a:lnTo>
                <a:lnTo>
                  <a:pt x="6208011" y="89540"/>
                </a:lnTo>
                <a:lnTo>
                  <a:pt x="6206760" y="75022"/>
                </a:lnTo>
                <a:lnTo>
                  <a:pt x="6190444" y="36670"/>
                </a:lnTo>
                <a:lnTo>
                  <a:pt x="6159148" y="9999"/>
                </a:lnTo>
                <a:lnTo>
                  <a:pt x="6117843" y="0"/>
                </a:lnTo>
                <a:close/>
              </a:path>
            </a:pathLst>
          </a:custGeom>
          <a:solidFill>
            <a:srgbClr val="D9D9D9"/>
          </a:solidFill>
          <a:ln w="9525">
            <a:noFill/>
            <a:miter lim="800000"/>
            <a:headEnd/>
            <a:tailEnd/>
          </a:ln>
        </p:spPr>
        <p:txBody>
          <a:bodyPr lIns="0" tIns="0" rIns="0" bIns="0">
            <a:spAutoFit/>
          </a:bodyPr>
          <a:lstStyle/>
          <a:p>
            <a:pPr marL="114300" algn="ctr"/>
            <a:r>
              <a:rPr lang="ru-RU">
                <a:latin typeface="Calibri" pitchFamily="34" charset="0"/>
              </a:rPr>
              <a:t>Бюджетные послания Президента Российской Федерации, Указы Президента Российской Федерации от 7 мая 2012 года.</a:t>
            </a:r>
          </a:p>
          <a:p>
            <a:pPr marL="114300" algn="ctr"/>
            <a:r>
              <a:rPr lang="en-US">
                <a:solidFill>
                  <a:srgbClr val="558ED5"/>
                </a:solidFill>
                <a:latin typeface="Calibri" pitchFamily="34" charset="0"/>
              </a:rPr>
              <a:t>www.kremlin.ru</a:t>
            </a:r>
            <a:endParaRPr lang="ru-RU">
              <a:solidFill>
                <a:srgbClr val="558ED5"/>
              </a:solidFill>
              <a:latin typeface="Calibri" pitchFamily="34" charset="0"/>
            </a:endParaRPr>
          </a:p>
        </p:txBody>
      </p:sp>
      <p:sp>
        <p:nvSpPr>
          <p:cNvPr id="36867" name="object 7"/>
          <p:cNvSpPr>
            <a:spLocks noChangeArrowheads="1"/>
          </p:cNvSpPr>
          <p:nvPr/>
        </p:nvSpPr>
        <p:spPr bwMode="auto">
          <a:xfrm>
            <a:off x="1524000" y="1600200"/>
            <a:ext cx="6208713" cy="830263"/>
          </a:xfrm>
          <a:custGeom>
            <a:avLst/>
            <a:gdLst>
              <a:gd name="T0" fmla="*/ 0 w 6208011"/>
              <a:gd name="T1" fmla="*/ 0 h 540257"/>
              <a:gd name="T2" fmla="*/ 6208011 w 6208011"/>
              <a:gd name="T3" fmla="*/ 540257 h 540257"/>
            </a:gdLst>
            <a:ahLst/>
            <a:cxnLst/>
            <a:rect l="T0" t="T1" r="T2" b="T3"/>
            <a:pathLst>
              <a:path w="6208011" h="540257">
                <a:moveTo>
                  <a:pt x="6117843" y="0"/>
                </a:moveTo>
                <a:lnTo>
                  <a:pt x="89644" y="0"/>
                </a:lnTo>
                <a:lnTo>
                  <a:pt x="48462" y="10184"/>
                </a:lnTo>
                <a:lnTo>
                  <a:pt x="17305" y="37015"/>
                </a:lnTo>
                <a:lnTo>
                  <a:pt x="1173" y="75493"/>
                </a:lnTo>
                <a:lnTo>
                  <a:pt x="0" y="450613"/>
                </a:lnTo>
                <a:lnTo>
                  <a:pt x="1236" y="465176"/>
                </a:lnTo>
                <a:lnTo>
                  <a:pt x="17524" y="503595"/>
                </a:lnTo>
                <a:lnTo>
                  <a:pt x="48793" y="530269"/>
                </a:lnTo>
                <a:lnTo>
                  <a:pt x="90042" y="540257"/>
                </a:lnTo>
                <a:lnTo>
                  <a:pt x="6118346" y="540256"/>
                </a:lnTo>
                <a:lnTo>
                  <a:pt x="6159567" y="530065"/>
                </a:lnTo>
                <a:lnTo>
                  <a:pt x="6190721" y="503265"/>
                </a:lnTo>
                <a:lnTo>
                  <a:pt x="6206840" y="464785"/>
                </a:lnTo>
                <a:lnTo>
                  <a:pt x="6208011" y="89540"/>
                </a:lnTo>
                <a:lnTo>
                  <a:pt x="6206760" y="75022"/>
                </a:lnTo>
                <a:lnTo>
                  <a:pt x="6190444" y="36670"/>
                </a:lnTo>
                <a:lnTo>
                  <a:pt x="6159148" y="9999"/>
                </a:lnTo>
                <a:lnTo>
                  <a:pt x="6117843" y="0"/>
                </a:lnTo>
                <a:close/>
              </a:path>
            </a:pathLst>
          </a:custGeom>
          <a:solidFill>
            <a:srgbClr val="D9D9D9"/>
          </a:solidFill>
          <a:ln w="9525">
            <a:noFill/>
            <a:miter lim="800000"/>
            <a:headEnd/>
            <a:tailEnd/>
          </a:ln>
        </p:spPr>
        <p:txBody>
          <a:bodyPr lIns="0" tIns="0" rIns="0" bIns="0">
            <a:spAutoFit/>
          </a:bodyPr>
          <a:lstStyle/>
          <a:p>
            <a:pPr marL="114300" algn="ctr"/>
            <a:r>
              <a:rPr lang="ru-RU">
                <a:latin typeface="Calibri" pitchFamily="34" charset="0"/>
              </a:rPr>
              <a:t>О федеральном бюджете, об основных направлениях</a:t>
            </a:r>
            <a:r>
              <a:rPr lang="en-US">
                <a:latin typeface="Calibri" pitchFamily="34" charset="0"/>
              </a:rPr>
              <a:t> </a:t>
            </a:r>
            <a:r>
              <a:rPr lang="ru-RU">
                <a:latin typeface="Calibri" pitchFamily="34" charset="0"/>
              </a:rPr>
              <a:t>бюджетной политики</a:t>
            </a:r>
            <a:endParaRPr lang="en-US">
              <a:latin typeface="Calibri" pitchFamily="34" charset="0"/>
            </a:endParaRPr>
          </a:p>
          <a:p>
            <a:pPr marL="114300" algn="ctr"/>
            <a:r>
              <a:rPr lang="en-US">
                <a:solidFill>
                  <a:srgbClr val="558ED5"/>
                </a:solidFill>
                <a:latin typeface="Calibri" pitchFamily="34" charset="0"/>
              </a:rPr>
              <a:t>www.minfin.ru</a:t>
            </a:r>
            <a:endParaRPr lang="ru-RU">
              <a:solidFill>
                <a:srgbClr val="558ED5"/>
              </a:solidFill>
              <a:latin typeface="Calibri" pitchFamily="34" charset="0"/>
            </a:endParaRPr>
          </a:p>
        </p:txBody>
      </p:sp>
      <p:sp>
        <p:nvSpPr>
          <p:cNvPr id="36868" name="object 7"/>
          <p:cNvSpPr>
            <a:spLocks noChangeArrowheads="1"/>
          </p:cNvSpPr>
          <p:nvPr/>
        </p:nvSpPr>
        <p:spPr bwMode="auto">
          <a:xfrm>
            <a:off x="1524000" y="2514600"/>
            <a:ext cx="6208713" cy="554038"/>
          </a:xfrm>
          <a:custGeom>
            <a:avLst/>
            <a:gdLst>
              <a:gd name="T0" fmla="*/ 0 w 6208011"/>
              <a:gd name="T1" fmla="*/ 0 h 540257"/>
              <a:gd name="T2" fmla="*/ 6208011 w 6208011"/>
              <a:gd name="T3" fmla="*/ 540257 h 540257"/>
            </a:gdLst>
            <a:ahLst/>
            <a:cxnLst/>
            <a:rect l="T0" t="T1" r="T2" b="T3"/>
            <a:pathLst>
              <a:path w="6208011" h="540257">
                <a:moveTo>
                  <a:pt x="6117843" y="0"/>
                </a:moveTo>
                <a:lnTo>
                  <a:pt x="89644" y="0"/>
                </a:lnTo>
                <a:lnTo>
                  <a:pt x="48462" y="10184"/>
                </a:lnTo>
                <a:lnTo>
                  <a:pt x="17305" y="37015"/>
                </a:lnTo>
                <a:lnTo>
                  <a:pt x="1173" y="75493"/>
                </a:lnTo>
                <a:lnTo>
                  <a:pt x="0" y="450613"/>
                </a:lnTo>
                <a:lnTo>
                  <a:pt x="1236" y="465176"/>
                </a:lnTo>
                <a:lnTo>
                  <a:pt x="17524" y="503595"/>
                </a:lnTo>
                <a:lnTo>
                  <a:pt x="48793" y="530269"/>
                </a:lnTo>
                <a:lnTo>
                  <a:pt x="90042" y="540257"/>
                </a:lnTo>
                <a:lnTo>
                  <a:pt x="6118346" y="540256"/>
                </a:lnTo>
                <a:lnTo>
                  <a:pt x="6159567" y="530065"/>
                </a:lnTo>
                <a:lnTo>
                  <a:pt x="6190721" y="503265"/>
                </a:lnTo>
                <a:lnTo>
                  <a:pt x="6206840" y="464785"/>
                </a:lnTo>
                <a:lnTo>
                  <a:pt x="6208011" y="89540"/>
                </a:lnTo>
                <a:lnTo>
                  <a:pt x="6206760" y="75022"/>
                </a:lnTo>
                <a:lnTo>
                  <a:pt x="6190444" y="36670"/>
                </a:lnTo>
                <a:lnTo>
                  <a:pt x="6159148" y="9999"/>
                </a:lnTo>
                <a:lnTo>
                  <a:pt x="6117843" y="0"/>
                </a:lnTo>
                <a:close/>
              </a:path>
            </a:pathLst>
          </a:custGeom>
          <a:solidFill>
            <a:srgbClr val="D9D9D9"/>
          </a:solidFill>
          <a:ln w="9525">
            <a:noFill/>
            <a:miter lim="800000"/>
            <a:headEnd/>
            <a:tailEnd/>
          </a:ln>
        </p:spPr>
        <p:txBody>
          <a:bodyPr lIns="0" tIns="0" rIns="0" bIns="0">
            <a:spAutoFit/>
          </a:bodyPr>
          <a:lstStyle/>
          <a:p>
            <a:pPr marL="120650" algn="ctr"/>
            <a:r>
              <a:rPr lang="ru-RU">
                <a:latin typeface="Calibri" pitchFamily="34" charset="0"/>
              </a:rPr>
              <a:t>О бюджетном процессе в Российской Федерации</a:t>
            </a:r>
          </a:p>
          <a:p>
            <a:pPr marL="120650" algn="ctr"/>
            <a:r>
              <a:rPr lang="en-US">
                <a:solidFill>
                  <a:srgbClr val="558ED5"/>
                </a:solidFill>
                <a:latin typeface="Calibri" pitchFamily="34" charset="0"/>
              </a:rPr>
              <a:t>budget.ru</a:t>
            </a:r>
            <a:endParaRPr lang="ru-RU">
              <a:solidFill>
                <a:srgbClr val="558ED5"/>
              </a:solidFill>
              <a:latin typeface="Calibri" pitchFamily="34" charset="0"/>
            </a:endParaRPr>
          </a:p>
        </p:txBody>
      </p:sp>
      <p:sp>
        <p:nvSpPr>
          <p:cNvPr id="36869" name="object 7"/>
          <p:cNvSpPr>
            <a:spLocks noChangeArrowheads="1"/>
          </p:cNvSpPr>
          <p:nvPr/>
        </p:nvSpPr>
        <p:spPr bwMode="auto">
          <a:xfrm>
            <a:off x="1524000" y="3124200"/>
            <a:ext cx="6208713" cy="1384300"/>
          </a:xfrm>
          <a:custGeom>
            <a:avLst/>
            <a:gdLst>
              <a:gd name="T0" fmla="*/ 0 w 6208011"/>
              <a:gd name="T1" fmla="*/ 0 h 540257"/>
              <a:gd name="T2" fmla="*/ 6208011 w 6208011"/>
              <a:gd name="T3" fmla="*/ 540257 h 540257"/>
            </a:gdLst>
            <a:ahLst/>
            <a:cxnLst/>
            <a:rect l="T0" t="T1" r="T2" b="T3"/>
            <a:pathLst>
              <a:path w="6208011" h="540257">
                <a:moveTo>
                  <a:pt x="6117843" y="0"/>
                </a:moveTo>
                <a:lnTo>
                  <a:pt x="89644" y="0"/>
                </a:lnTo>
                <a:lnTo>
                  <a:pt x="48462" y="10184"/>
                </a:lnTo>
                <a:lnTo>
                  <a:pt x="17305" y="37015"/>
                </a:lnTo>
                <a:lnTo>
                  <a:pt x="1173" y="75493"/>
                </a:lnTo>
                <a:lnTo>
                  <a:pt x="0" y="450613"/>
                </a:lnTo>
                <a:lnTo>
                  <a:pt x="1236" y="465176"/>
                </a:lnTo>
                <a:lnTo>
                  <a:pt x="17524" y="503595"/>
                </a:lnTo>
                <a:lnTo>
                  <a:pt x="48793" y="530269"/>
                </a:lnTo>
                <a:lnTo>
                  <a:pt x="90042" y="540257"/>
                </a:lnTo>
                <a:lnTo>
                  <a:pt x="6118346" y="540256"/>
                </a:lnTo>
                <a:lnTo>
                  <a:pt x="6159567" y="530065"/>
                </a:lnTo>
                <a:lnTo>
                  <a:pt x="6190721" y="503265"/>
                </a:lnTo>
                <a:lnTo>
                  <a:pt x="6206840" y="464785"/>
                </a:lnTo>
                <a:lnTo>
                  <a:pt x="6208011" y="89540"/>
                </a:lnTo>
                <a:lnTo>
                  <a:pt x="6206760" y="75022"/>
                </a:lnTo>
                <a:lnTo>
                  <a:pt x="6190444" y="36670"/>
                </a:lnTo>
                <a:lnTo>
                  <a:pt x="6159148" y="9999"/>
                </a:lnTo>
                <a:lnTo>
                  <a:pt x="6117843" y="0"/>
                </a:lnTo>
                <a:close/>
              </a:path>
            </a:pathLst>
          </a:custGeom>
          <a:solidFill>
            <a:srgbClr val="D9D9D9"/>
          </a:solidFill>
          <a:ln w="9525">
            <a:noFill/>
            <a:miter lim="800000"/>
            <a:headEnd/>
            <a:tailEnd/>
          </a:ln>
        </p:spPr>
        <p:txBody>
          <a:bodyPr lIns="0" tIns="0" rIns="0" bIns="0">
            <a:spAutoFit/>
          </a:bodyPr>
          <a:lstStyle/>
          <a:p>
            <a:pPr marL="120650" algn="ctr"/>
            <a:r>
              <a:rPr lang="ru-RU">
                <a:latin typeface="Calibri" pitchFamily="34" charset="0"/>
              </a:rPr>
              <a:t>Общая статистика по видам и типам учреждений и видов деятельности учреждений, информация по учреждениям, оказывающим определенную услугу (выполняющим определенную работу) </a:t>
            </a:r>
          </a:p>
          <a:p>
            <a:pPr marL="120650" algn="ctr"/>
            <a:r>
              <a:rPr lang="en-US">
                <a:solidFill>
                  <a:srgbClr val="558ED5"/>
                </a:solidFill>
                <a:latin typeface="Calibri" pitchFamily="34" charset="0"/>
              </a:rPr>
              <a:t>www.bus.gov.ru</a:t>
            </a:r>
            <a:endParaRPr lang="ru-RU">
              <a:solidFill>
                <a:srgbClr val="558ED5"/>
              </a:solidFill>
              <a:latin typeface="Calibri" pitchFamily="34" charset="0"/>
            </a:endParaRPr>
          </a:p>
        </p:txBody>
      </p:sp>
      <p:sp>
        <p:nvSpPr>
          <p:cNvPr id="36870" name="object 7"/>
          <p:cNvSpPr>
            <a:spLocks noChangeArrowheads="1"/>
          </p:cNvSpPr>
          <p:nvPr/>
        </p:nvSpPr>
        <p:spPr bwMode="auto">
          <a:xfrm>
            <a:off x="1524000" y="4572000"/>
            <a:ext cx="6208713" cy="1108075"/>
          </a:xfrm>
          <a:custGeom>
            <a:avLst/>
            <a:gdLst>
              <a:gd name="T0" fmla="*/ 0 w 6208011"/>
              <a:gd name="T1" fmla="*/ 0 h 540257"/>
              <a:gd name="T2" fmla="*/ 6208011 w 6208011"/>
              <a:gd name="T3" fmla="*/ 540257 h 540257"/>
            </a:gdLst>
            <a:ahLst/>
            <a:cxnLst/>
            <a:rect l="T0" t="T1" r="T2" b="T3"/>
            <a:pathLst>
              <a:path w="6208011" h="540257">
                <a:moveTo>
                  <a:pt x="6117843" y="0"/>
                </a:moveTo>
                <a:lnTo>
                  <a:pt x="89644" y="0"/>
                </a:lnTo>
                <a:lnTo>
                  <a:pt x="48462" y="10184"/>
                </a:lnTo>
                <a:lnTo>
                  <a:pt x="17305" y="37015"/>
                </a:lnTo>
                <a:lnTo>
                  <a:pt x="1173" y="75493"/>
                </a:lnTo>
                <a:lnTo>
                  <a:pt x="0" y="450613"/>
                </a:lnTo>
                <a:lnTo>
                  <a:pt x="1236" y="465176"/>
                </a:lnTo>
                <a:lnTo>
                  <a:pt x="17524" y="503595"/>
                </a:lnTo>
                <a:lnTo>
                  <a:pt x="48793" y="530269"/>
                </a:lnTo>
                <a:lnTo>
                  <a:pt x="90042" y="540257"/>
                </a:lnTo>
                <a:lnTo>
                  <a:pt x="6118346" y="540256"/>
                </a:lnTo>
                <a:lnTo>
                  <a:pt x="6159567" y="530065"/>
                </a:lnTo>
                <a:lnTo>
                  <a:pt x="6190721" y="503265"/>
                </a:lnTo>
                <a:lnTo>
                  <a:pt x="6206840" y="464785"/>
                </a:lnTo>
                <a:lnTo>
                  <a:pt x="6208011" y="89540"/>
                </a:lnTo>
                <a:lnTo>
                  <a:pt x="6206760" y="75022"/>
                </a:lnTo>
                <a:lnTo>
                  <a:pt x="6190444" y="36670"/>
                </a:lnTo>
                <a:lnTo>
                  <a:pt x="6159148" y="9999"/>
                </a:lnTo>
                <a:lnTo>
                  <a:pt x="6117843" y="0"/>
                </a:lnTo>
                <a:close/>
              </a:path>
            </a:pathLst>
          </a:custGeom>
          <a:solidFill>
            <a:srgbClr val="D9D9D9"/>
          </a:solidFill>
          <a:ln w="9525">
            <a:noFill/>
            <a:miter lim="800000"/>
            <a:headEnd/>
            <a:tailEnd/>
          </a:ln>
        </p:spPr>
        <p:txBody>
          <a:bodyPr lIns="0" tIns="0" rIns="0" bIns="0">
            <a:spAutoFit/>
          </a:bodyPr>
          <a:lstStyle/>
          <a:p>
            <a:pPr marL="120650" algn="ctr"/>
            <a:r>
              <a:rPr lang="ru-RU">
                <a:latin typeface="Calibri" pitchFamily="34" charset="0"/>
              </a:rPr>
              <a:t>Об областном бюджете, бюджетной политике, электронном бюджете, исполнении бюджета, государственном долге, а также иная информация</a:t>
            </a:r>
          </a:p>
          <a:p>
            <a:pPr marL="120650" algn="ctr"/>
            <a:r>
              <a:rPr lang="en-US">
                <a:solidFill>
                  <a:srgbClr val="558ED5"/>
                </a:solidFill>
                <a:latin typeface="Calibri" pitchFamily="34" charset="0"/>
              </a:rPr>
              <a:t>www.gfu.vrn.ru</a:t>
            </a:r>
            <a:endParaRPr lang="ru-RU">
              <a:solidFill>
                <a:srgbClr val="558ED5"/>
              </a:solidFill>
              <a:latin typeface="Calibri" pitchFamily="34" charset="0"/>
            </a:endParaRPr>
          </a:p>
        </p:txBody>
      </p:sp>
      <p:sp>
        <p:nvSpPr>
          <p:cNvPr id="36871" name="object 7"/>
          <p:cNvSpPr>
            <a:spLocks noChangeArrowheads="1"/>
          </p:cNvSpPr>
          <p:nvPr/>
        </p:nvSpPr>
        <p:spPr bwMode="auto">
          <a:xfrm>
            <a:off x="1524000" y="5791200"/>
            <a:ext cx="6208713" cy="830263"/>
          </a:xfrm>
          <a:custGeom>
            <a:avLst/>
            <a:gdLst>
              <a:gd name="T0" fmla="*/ 0 w 6208011"/>
              <a:gd name="T1" fmla="*/ 0 h 540257"/>
              <a:gd name="T2" fmla="*/ 6208011 w 6208011"/>
              <a:gd name="T3" fmla="*/ 540257 h 540257"/>
            </a:gdLst>
            <a:ahLst/>
            <a:cxnLst/>
            <a:rect l="T0" t="T1" r="T2" b="T3"/>
            <a:pathLst>
              <a:path w="6208011" h="540257">
                <a:moveTo>
                  <a:pt x="6117843" y="0"/>
                </a:moveTo>
                <a:lnTo>
                  <a:pt x="89644" y="0"/>
                </a:lnTo>
                <a:lnTo>
                  <a:pt x="48462" y="10184"/>
                </a:lnTo>
                <a:lnTo>
                  <a:pt x="17305" y="37015"/>
                </a:lnTo>
                <a:lnTo>
                  <a:pt x="1173" y="75493"/>
                </a:lnTo>
                <a:lnTo>
                  <a:pt x="0" y="450613"/>
                </a:lnTo>
                <a:lnTo>
                  <a:pt x="1236" y="465176"/>
                </a:lnTo>
                <a:lnTo>
                  <a:pt x="17524" y="503595"/>
                </a:lnTo>
                <a:lnTo>
                  <a:pt x="48793" y="530269"/>
                </a:lnTo>
                <a:lnTo>
                  <a:pt x="90042" y="540257"/>
                </a:lnTo>
                <a:lnTo>
                  <a:pt x="6118346" y="540256"/>
                </a:lnTo>
                <a:lnTo>
                  <a:pt x="6159567" y="530065"/>
                </a:lnTo>
                <a:lnTo>
                  <a:pt x="6190721" y="503265"/>
                </a:lnTo>
                <a:lnTo>
                  <a:pt x="6206840" y="464785"/>
                </a:lnTo>
                <a:lnTo>
                  <a:pt x="6208011" y="89540"/>
                </a:lnTo>
                <a:lnTo>
                  <a:pt x="6206760" y="75022"/>
                </a:lnTo>
                <a:lnTo>
                  <a:pt x="6190444" y="36670"/>
                </a:lnTo>
                <a:lnTo>
                  <a:pt x="6159148" y="9999"/>
                </a:lnTo>
                <a:lnTo>
                  <a:pt x="6117843" y="0"/>
                </a:lnTo>
                <a:close/>
              </a:path>
            </a:pathLst>
          </a:custGeom>
          <a:solidFill>
            <a:srgbClr val="D9D9D9"/>
          </a:solidFill>
          <a:ln w="9525">
            <a:noFill/>
            <a:miter lim="800000"/>
            <a:headEnd/>
            <a:tailEnd/>
          </a:ln>
        </p:spPr>
        <p:txBody>
          <a:bodyPr lIns="0" tIns="0" rIns="0" bIns="0">
            <a:spAutoFit/>
          </a:bodyPr>
          <a:lstStyle/>
          <a:p>
            <a:pPr marL="114300" algn="ctr"/>
            <a:r>
              <a:rPr lang="ru-RU">
                <a:latin typeface="Calibri" pitchFamily="34" charset="0"/>
              </a:rPr>
              <a:t>О бюджете Бобровского муниципального района, исполнении бюджета, а также иная информация</a:t>
            </a:r>
          </a:p>
          <a:p>
            <a:pPr marL="114300" algn="ctr"/>
            <a:r>
              <a:rPr lang="en-US">
                <a:solidFill>
                  <a:srgbClr val="558ED5"/>
                </a:solidFill>
                <a:latin typeface="Calibri" pitchFamily="34" charset="0"/>
              </a:rPr>
              <a:t>adm-bobrov.ru</a:t>
            </a:r>
            <a:endParaRPr lang="ru-RU">
              <a:solidFill>
                <a:srgbClr val="558ED5"/>
              </a:solidFill>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object 2"/>
          <p:cNvSpPr>
            <a:spLocks noChangeArrowheads="1"/>
          </p:cNvSpPr>
          <p:nvPr/>
        </p:nvSpPr>
        <p:spPr bwMode="auto">
          <a:xfrm>
            <a:off x="904875" y="133350"/>
            <a:ext cx="7467600" cy="976313"/>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p>
        </p:txBody>
      </p:sp>
      <p:sp>
        <p:nvSpPr>
          <p:cNvPr id="37890" name="object 3"/>
          <p:cNvSpPr txBox="1">
            <a:spLocks noChangeArrowheads="1"/>
          </p:cNvSpPr>
          <p:nvPr/>
        </p:nvSpPr>
        <p:spPr bwMode="auto">
          <a:xfrm>
            <a:off x="1141413" y="1741488"/>
            <a:ext cx="7469187" cy="4533900"/>
          </a:xfrm>
          <a:prstGeom prst="rect">
            <a:avLst/>
          </a:prstGeom>
          <a:noFill/>
          <a:ln w="9525">
            <a:noFill/>
            <a:miter lim="800000"/>
            <a:headEnd/>
            <a:tailEnd/>
          </a:ln>
        </p:spPr>
        <p:txBody>
          <a:bodyPr lIns="0" tIns="0" rIns="0" bIns="0">
            <a:spAutoFit/>
          </a:bodyPr>
          <a:lstStyle/>
          <a:p>
            <a:pPr marL="80963" algn="ctr">
              <a:lnSpc>
                <a:spcPct val="150000"/>
              </a:lnSpc>
            </a:pPr>
            <a:r>
              <a:rPr lang="ru-RU" b="1">
                <a:latin typeface="Calibri" pitchFamily="34" charset="0"/>
              </a:rPr>
              <a:t>Местонахождение администрации Сухо-Березовского сельского поселения</a:t>
            </a:r>
          </a:p>
          <a:p>
            <a:pPr marL="80963" algn="ctr">
              <a:lnSpc>
                <a:spcPct val="150000"/>
              </a:lnSpc>
            </a:pPr>
            <a:r>
              <a:rPr lang="ru-RU">
                <a:latin typeface="Calibri" pitchFamily="34" charset="0"/>
              </a:rPr>
              <a:t>: ул. Карла Маркса, 65, с. Сухая Березовка, 397730. </a:t>
            </a:r>
            <a:r>
              <a:rPr lang="ru-RU" b="1">
                <a:latin typeface="Calibri" pitchFamily="34" charset="0"/>
              </a:rPr>
              <a:t>Контактные телефоны</a:t>
            </a:r>
            <a:r>
              <a:rPr lang="ru-RU">
                <a:latin typeface="Calibri" pitchFamily="34" charset="0"/>
              </a:rPr>
              <a:t>:          (47350) 52-1-25;</a:t>
            </a:r>
          </a:p>
          <a:p>
            <a:pPr marL="80963">
              <a:lnSpc>
                <a:spcPts val="1000"/>
              </a:lnSpc>
              <a:spcBef>
                <a:spcPts val="75"/>
              </a:spcBef>
            </a:pPr>
            <a:endParaRPr lang="ru-RU" sz="1000"/>
          </a:p>
          <a:p>
            <a:pPr marL="80963" algn="ctr"/>
            <a:r>
              <a:rPr lang="ru-RU" b="1">
                <a:latin typeface="Calibri" pitchFamily="34" charset="0"/>
              </a:rPr>
              <a:t>Факс </a:t>
            </a:r>
            <a:r>
              <a:rPr lang="ru-RU"/>
              <a:t>(47350) 52-1-24</a:t>
            </a:r>
            <a:r>
              <a:rPr lang="ru-RU">
                <a:latin typeface="Calibri" pitchFamily="34" charset="0"/>
              </a:rPr>
              <a:t>;</a:t>
            </a:r>
          </a:p>
          <a:p>
            <a:pPr marL="80963">
              <a:lnSpc>
                <a:spcPts val="1000"/>
              </a:lnSpc>
              <a:spcBef>
                <a:spcPts val="75"/>
              </a:spcBef>
            </a:pPr>
            <a:endParaRPr lang="ru-RU" sz="1000"/>
          </a:p>
          <a:p>
            <a:pPr marL="80963" algn="ctr"/>
            <a:r>
              <a:rPr lang="ru-RU" b="1">
                <a:latin typeface="Calibri" pitchFamily="34" charset="0"/>
              </a:rPr>
              <a:t>Адрес электронной почты</a:t>
            </a:r>
            <a:r>
              <a:rPr lang="ru-RU">
                <a:latin typeface="Calibri" pitchFamily="34" charset="0"/>
              </a:rPr>
              <a:t>:  E-mail: </a:t>
            </a:r>
            <a:r>
              <a:rPr lang="en-US">
                <a:latin typeface="Calibri" pitchFamily="34" charset="0"/>
              </a:rPr>
              <a:t>adm.suhber</a:t>
            </a:r>
            <a:r>
              <a:rPr lang="ru-RU">
                <a:latin typeface="Calibri" pitchFamily="34" charset="0"/>
              </a:rPr>
              <a:t>@</a:t>
            </a:r>
            <a:r>
              <a:rPr lang="en-US">
                <a:latin typeface="Calibri" pitchFamily="34" charset="0"/>
              </a:rPr>
              <a:t>mail</a:t>
            </a:r>
            <a:r>
              <a:rPr lang="ru-RU">
                <a:latin typeface="Calibri" pitchFamily="34" charset="0"/>
              </a:rPr>
              <a:t>.ru;</a:t>
            </a:r>
          </a:p>
          <a:p>
            <a:pPr marL="80963">
              <a:lnSpc>
                <a:spcPts val="1000"/>
              </a:lnSpc>
              <a:spcBef>
                <a:spcPts val="75"/>
              </a:spcBef>
            </a:pPr>
            <a:endParaRPr lang="ru-RU" sz="1000"/>
          </a:p>
          <a:p>
            <a:pPr marL="80963" algn="ctr"/>
            <a:r>
              <a:rPr lang="ru-RU" b="1">
                <a:latin typeface="Calibri" pitchFamily="34" charset="0"/>
              </a:rPr>
              <a:t>График работы </a:t>
            </a:r>
            <a:r>
              <a:rPr lang="ru-RU">
                <a:latin typeface="Calibri" pitchFamily="34" charset="0"/>
              </a:rPr>
              <a:t>:  понедельник-пятница с 8-00 до 1</a:t>
            </a:r>
            <a:r>
              <a:rPr lang="en-US">
                <a:latin typeface="Calibri" pitchFamily="34" charset="0"/>
              </a:rPr>
              <a:t>6</a:t>
            </a:r>
            <a:r>
              <a:rPr lang="ru-RU">
                <a:latin typeface="Calibri" pitchFamily="34" charset="0"/>
              </a:rPr>
              <a:t>-00.</a:t>
            </a:r>
          </a:p>
          <a:p>
            <a:pPr marL="80963">
              <a:lnSpc>
                <a:spcPts val="1000"/>
              </a:lnSpc>
            </a:pPr>
            <a:endParaRPr lang="ru-RU" sz="1000"/>
          </a:p>
          <a:p>
            <a:pPr marL="80963">
              <a:lnSpc>
                <a:spcPts val="1000"/>
              </a:lnSpc>
            </a:pPr>
            <a:endParaRPr lang="ru-RU" sz="1000"/>
          </a:p>
          <a:p>
            <a:pPr marL="80963">
              <a:lnSpc>
                <a:spcPts val="1200"/>
              </a:lnSpc>
              <a:spcBef>
                <a:spcPts val="38"/>
              </a:spcBef>
            </a:pPr>
            <a:endParaRPr lang="ru-RU" sz="1200"/>
          </a:p>
          <a:p>
            <a:pPr marL="80963">
              <a:lnSpc>
                <a:spcPct val="150000"/>
              </a:lnSpc>
            </a:pPr>
            <a:r>
              <a:rPr lang="ru-RU" b="1">
                <a:latin typeface="Calibri" pitchFamily="34" charset="0"/>
              </a:rPr>
              <a:t>График личного приема руководителя  </a:t>
            </a:r>
            <a:r>
              <a:rPr lang="ru-RU">
                <a:latin typeface="Calibri" pitchFamily="34" charset="0"/>
              </a:rPr>
              <a:t>размещен на официальном сайте администрации Сухо-Березовского сельского поселения Бобровского муниципального района Воронежской области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object 2"/>
          <p:cNvSpPr>
            <a:spLocks noChangeArrowheads="1"/>
          </p:cNvSpPr>
          <p:nvPr/>
        </p:nvSpPr>
        <p:spPr bwMode="auto">
          <a:xfrm>
            <a:off x="0" y="4763"/>
            <a:ext cx="9144000" cy="2187575"/>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0242" name="object 3"/>
          <p:cNvSpPr txBox="1">
            <a:spLocks noChangeArrowheads="1"/>
          </p:cNvSpPr>
          <p:nvPr/>
        </p:nvSpPr>
        <p:spPr bwMode="auto">
          <a:xfrm>
            <a:off x="185738" y="2090738"/>
            <a:ext cx="1887537" cy="330200"/>
          </a:xfrm>
          <a:prstGeom prst="rect">
            <a:avLst/>
          </a:prstGeom>
          <a:noFill/>
          <a:ln w="9525">
            <a:noFill/>
            <a:miter lim="800000"/>
            <a:headEnd/>
            <a:tailEnd/>
          </a:ln>
        </p:spPr>
        <p:txBody>
          <a:bodyPr lIns="0" tIns="0" rIns="0" bIns="0">
            <a:spAutoFit/>
          </a:bodyPr>
          <a:lstStyle/>
          <a:p>
            <a:pPr marL="355600" indent="-342900">
              <a:buFont typeface="Wingdings" pitchFamily="2" charset="2"/>
              <a:buChar char=""/>
              <a:tabLst>
                <a:tab pos="354013" algn="l"/>
              </a:tabLst>
            </a:pPr>
            <a:r>
              <a:rPr lang="ru-RU" sz="2000">
                <a:latin typeface="Calibri" pitchFamily="34" charset="0"/>
              </a:rPr>
              <a:t>Обязательное</a:t>
            </a:r>
          </a:p>
        </p:txBody>
      </p:sp>
      <p:sp>
        <p:nvSpPr>
          <p:cNvPr id="10243" name="object 4"/>
          <p:cNvSpPr txBox="1">
            <a:spLocks noChangeArrowheads="1"/>
          </p:cNvSpPr>
          <p:nvPr/>
        </p:nvSpPr>
        <p:spPr bwMode="auto">
          <a:xfrm>
            <a:off x="2366963" y="2090738"/>
            <a:ext cx="4872037" cy="330200"/>
          </a:xfrm>
          <a:prstGeom prst="rect">
            <a:avLst/>
          </a:prstGeom>
          <a:noFill/>
          <a:ln w="9525">
            <a:noFill/>
            <a:miter lim="800000"/>
            <a:headEnd/>
            <a:tailEnd/>
          </a:ln>
        </p:spPr>
        <p:txBody>
          <a:bodyPr lIns="0" tIns="0" rIns="0" bIns="0">
            <a:spAutoFit/>
          </a:bodyPr>
          <a:lstStyle/>
          <a:p>
            <a:pPr marL="12700">
              <a:tabLst>
                <a:tab pos="1997075" algn="l"/>
                <a:tab pos="2439988" algn="l"/>
                <a:tab pos="3822700" algn="l"/>
              </a:tabLst>
            </a:pPr>
            <a:r>
              <a:rPr lang="ru-RU" sz="2000">
                <a:latin typeface="Calibri" pitchFamily="34" charset="0"/>
              </a:rPr>
              <a:t>опубликование	в	средствах	массовой</a:t>
            </a:r>
          </a:p>
        </p:txBody>
      </p:sp>
      <p:sp>
        <p:nvSpPr>
          <p:cNvPr id="10244" name="object 5"/>
          <p:cNvSpPr txBox="1">
            <a:spLocks noChangeArrowheads="1"/>
          </p:cNvSpPr>
          <p:nvPr/>
        </p:nvSpPr>
        <p:spPr bwMode="auto">
          <a:xfrm>
            <a:off x="7529513" y="2090738"/>
            <a:ext cx="1431925" cy="330200"/>
          </a:xfrm>
          <a:prstGeom prst="rect">
            <a:avLst/>
          </a:prstGeom>
          <a:noFill/>
          <a:ln w="9525">
            <a:noFill/>
            <a:miter lim="800000"/>
            <a:headEnd/>
            <a:tailEnd/>
          </a:ln>
        </p:spPr>
        <p:txBody>
          <a:bodyPr lIns="0" tIns="0" rIns="0" bIns="0">
            <a:spAutoFit/>
          </a:bodyPr>
          <a:lstStyle/>
          <a:p>
            <a:pPr marL="12700"/>
            <a:r>
              <a:rPr lang="ru-RU" sz="2000">
                <a:latin typeface="Calibri" pitchFamily="34" charset="0"/>
              </a:rPr>
              <a:t>информации</a:t>
            </a:r>
          </a:p>
        </p:txBody>
      </p:sp>
      <p:sp>
        <p:nvSpPr>
          <p:cNvPr id="10245" name="object 6"/>
          <p:cNvSpPr txBox="1">
            <a:spLocks noChangeArrowheads="1"/>
          </p:cNvSpPr>
          <p:nvPr/>
        </p:nvSpPr>
        <p:spPr bwMode="auto">
          <a:xfrm>
            <a:off x="185738" y="2395538"/>
            <a:ext cx="8775700" cy="2160587"/>
          </a:xfrm>
          <a:prstGeom prst="rect">
            <a:avLst/>
          </a:prstGeom>
          <a:noFill/>
          <a:ln w="9525">
            <a:noFill/>
            <a:miter lim="800000"/>
            <a:headEnd/>
            <a:tailEnd/>
          </a:ln>
        </p:spPr>
        <p:txBody>
          <a:bodyPr lIns="0" tIns="0" rIns="0" bIns="0">
            <a:spAutoFit/>
          </a:bodyPr>
          <a:lstStyle/>
          <a:p>
            <a:pPr marL="355600"/>
            <a:r>
              <a:rPr lang="ru-RU" sz="2000">
                <a:latin typeface="Calibri" pitchFamily="34" charset="0"/>
              </a:rPr>
              <a:t>утвержденных бюджетов и отчетов об их исполнении;</a:t>
            </a:r>
          </a:p>
          <a:p>
            <a:pPr marL="355600">
              <a:lnSpc>
                <a:spcPts val="1000"/>
              </a:lnSpc>
            </a:pPr>
            <a:endParaRPr lang="ru-RU" sz="1000">
              <a:latin typeface="Calibri" pitchFamily="34" charset="0"/>
            </a:endParaRPr>
          </a:p>
          <a:p>
            <a:pPr marL="355600">
              <a:lnSpc>
                <a:spcPts val="1400"/>
              </a:lnSpc>
            </a:pPr>
            <a:endParaRPr lang="ru-RU" sz="1400">
              <a:latin typeface="Calibri" pitchFamily="34" charset="0"/>
            </a:endParaRPr>
          </a:p>
          <a:p>
            <a:pPr marL="355600">
              <a:buFont typeface="Wingdings" pitchFamily="2" charset="2"/>
              <a:buChar char=""/>
            </a:pPr>
            <a:r>
              <a:rPr lang="ru-RU" sz="2000">
                <a:latin typeface="Calibri" pitchFamily="34" charset="0"/>
              </a:rPr>
              <a:t>Доступность иных сведений о бюджетах;</a:t>
            </a:r>
          </a:p>
          <a:p>
            <a:pPr marL="355600">
              <a:lnSpc>
                <a:spcPts val="1000"/>
              </a:lnSpc>
              <a:buFont typeface="Wingdings" pitchFamily="2" charset="2"/>
              <a:buChar char=""/>
            </a:pPr>
            <a:endParaRPr lang="ru-RU" sz="1000">
              <a:latin typeface="Calibri" pitchFamily="34" charset="0"/>
            </a:endParaRPr>
          </a:p>
          <a:p>
            <a:pPr marL="355600">
              <a:lnSpc>
                <a:spcPts val="1400"/>
              </a:lnSpc>
              <a:buFont typeface="Wingdings" pitchFamily="2" charset="2"/>
              <a:buChar char=""/>
            </a:pPr>
            <a:endParaRPr lang="ru-RU" sz="1400">
              <a:latin typeface="Calibri" pitchFamily="34" charset="0"/>
            </a:endParaRPr>
          </a:p>
          <a:p>
            <a:pPr marL="355600" algn="just">
              <a:buFont typeface="Wingdings" pitchFamily="2" charset="2"/>
              <a:buChar char=""/>
            </a:pPr>
            <a:r>
              <a:rPr lang="ru-RU" sz="2000">
                <a:latin typeface="Calibri" pitchFamily="34" charset="0"/>
              </a:rPr>
              <a:t>Обязательная  открытость  для  общества  и  средств  массовой  информации проектов бюджетов, обеспечение доступа к информации на едином портале бюджетной системы Российской Федерации в сети «Интернет»;</a:t>
            </a:r>
          </a:p>
        </p:txBody>
      </p:sp>
      <p:sp>
        <p:nvSpPr>
          <p:cNvPr id="10246" name="object 7"/>
          <p:cNvSpPr txBox="1">
            <a:spLocks noChangeArrowheads="1"/>
          </p:cNvSpPr>
          <p:nvPr/>
        </p:nvSpPr>
        <p:spPr bwMode="auto">
          <a:xfrm>
            <a:off x="185738" y="4833938"/>
            <a:ext cx="2273300" cy="331787"/>
          </a:xfrm>
          <a:prstGeom prst="rect">
            <a:avLst/>
          </a:prstGeom>
          <a:noFill/>
          <a:ln w="9525">
            <a:noFill/>
            <a:miter lim="800000"/>
            <a:headEnd/>
            <a:tailEnd/>
          </a:ln>
        </p:spPr>
        <p:txBody>
          <a:bodyPr lIns="0" tIns="0" rIns="0" bIns="0">
            <a:spAutoFit/>
          </a:bodyPr>
          <a:lstStyle/>
          <a:p>
            <a:pPr marL="355600" indent="-342900">
              <a:buFont typeface="Wingdings" pitchFamily="2" charset="2"/>
              <a:buChar char=""/>
              <a:tabLst>
                <a:tab pos="354013" algn="l"/>
              </a:tabLst>
            </a:pPr>
            <a:r>
              <a:rPr lang="ru-RU" sz="2000">
                <a:latin typeface="Calibri" pitchFamily="34" charset="0"/>
              </a:rPr>
              <a:t>Преемственность</a:t>
            </a:r>
          </a:p>
        </p:txBody>
      </p:sp>
      <p:sp>
        <p:nvSpPr>
          <p:cNvPr id="10247" name="object 8"/>
          <p:cNvSpPr txBox="1">
            <a:spLocks noChangeArrowheads="1"/>
          </p:cNvSpPr>
          <p:nvPr/>
        </p:nvSpPr>
        <p:spPr bwMode="auto">
          <a:xfrm>
            <a:off x="2617788" y="4833938"/>
            <a:ext cx="6342062" cy="331787"/>
          </a:xfrm>
          <a:prstGeom prst="rect">
            <a:avLst/>
          </a:prstGeom>
          <a:noFill/>
          <a:ln w="9525">
            <a:noFill/>
            <a:miter lim="800000"/>
            <a:headEnd/>
            <a:tailEnd/>
          </a:ln>
        </p:spPr>
        <p:txBody>
          <a:bodyPr lIns="0" tIns="0" rIns="0" bIns="0">
            <a:spAutoFit/>
          </a:bodyPr>
          <a:lstStyle/>
          <a:p>
            <a:pPr marL="12700">
              <a:tabLst>
                <a:tab pos="1450975" algn="l"/>
                <a:tab pos="3298825" algn="l"/>
                <a:tab pos="4724400" algn="l"/>
                <a:tab pos="6205538" algn="l"/>
              </a:tabLst>
            </a:pPr>
            <a:r>
              <a:rPr lang="ru-RU" sz="2000">
                <a:latin typeface="Calibri" pitchFamily="34" charset="0"/>
              </a:rPr>
              <a:t>бюджетной	классификации	Российской	Федерации,	а</a:t>
            </a:r>
          </a:p>
        </p:txBody>
      </p:sp>
      <p:sp>
        <p:nvSpPr>
          <p:cNvPr id="10248" name="object 9"/>
          <p:cNvSpPr txBox="1">
            <a:spLocks noChangeArrowheads="1"/>
          </p:cNvSpPr>
          <p:nvPr/>
        </p:nvSpPr>
        <p:spPr bwMode="auto">
          <a:xfrm>
            <a:off x="528638" y="5138738"/>
            <a:ext cx="8429625" cy="1530350"/>
          </a:xfrm>
          <a:prstGeom prst="rect">
            <a:avLst/>
          </a:prstGeom>
          <a:noFill/>
          <a:ln w="9525">
            <a:noFill/>
            <a:miter lim="800000"/>
            <a:headEnd/>
            <a:tailEnd/>
          </a:ln>
        </p:spPr>
        <p:txBody>
          <a:bodyPr lIns="0" tIns="0" rIns="0" bIns="0">
            <a:spAutoFit/>
          </a:bodyPr>
          <a:lstStyle/>
          <a:p>
            <a:pPr marL="12700">
              <a:tabLst>
                <a:tab pos="885825" algn="l"/>
                <a:tab pos="2527300" algn="l"/>
                <a:tab pos="4505325" algn="l"/>
                <a:tab pos="6083300" algn="l"/>
                <a:tab pos="7289800" algn="l"/>
              </a:tabLst>
            </a:pPr>
            <a:r>
              <a:rPr lang="ru-RU" sz="2000">
                <a:latin typeface="Calibri" pitchFamily="34" charset="0"/>
              </a:rPr>
              <a:t>также	обеспечение	сопоставимости	показателей	бюджета	отчетного,</a:t>
            </a:r>
          </a:p>
          <a:p>
            <a:pPr marL="12700">
              <a:tabLst>
                <a:tab pos="885825" algn="l"/>
                <a:tab pos="2527300" algn="l"/>
                <a:tab pos="4505325" algn="l"/>
                <a:tab pos="6083300" algn="l"/>
                <a:tab pos="7289800" algn="l"/>
              </a:tabLst>
            </a:pPr>
            <a:r>
              <a:rPr lang="ru-RU" sz="2000">
                <a:latin typeface="Calibri" pitchFamily="34" charset="0"/>
              </a:rPr>
              <a:t>текущего и очередного финансового года.</a:t>
            </a:r>
          </a:p>
          <a:p>
            <a:pPr marL="12700">
              <a:lnSpc>
                <a:spcPts val="1200"/>
              </a:lnSpc>
              <a:spcBef>
                <a:spcPts val="100"/>
              </a:spcBef>
              <a:tabLst>
                <a:tab pos="885825" algn="l"/>
                <a:tab pos="2527300" algn="l"/>
                <a:tab pos="4505325" algn="l"/>
                <a:tab pos="6083300" algn="l"/>
                <a:tab pos="7289800" algn="l"/>
              </a:tabLst>
            </a:pPr>
            <a:endParaRPr lang="ru-RU" sz="1200">
              <a:latin typeface="Calibri" pitchFamily="34" charset="0"/>
            </a:endParaRPr>
          </a:p>
          <a:p>
            <a:pPr marL="12700">
              <a:tabLst>
                <a:tab pos="885825" algn="l"/>
                <a:tab pos="2527300" algn="l"/>
                <a:tab pos="4505325" algn="l"/>
                <a:tab pos="6083300" algn="l"/>
                <a:tab pos="7289800" algn="l"/>
              </a:tabLst>
            </a:pPr>
            <a:r>
              <a:rPr lang="ru-RU" sz="1600" i="1">
                <a:latin typeface="Calibri" pitchFamily="34" charset="0"/>
              </a:rPr>
              <a:t>Бюджетный кодекс Российской Федерации, статья 36</a:t>
            </a:r>
            <a:endParaRPr lang="ru-RU" sz="160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object 3"/>
          <p:cNvSpPr>
            <a:spLocks noChangeArrowheads="1"/>
          </p:cNvSpPr>
          <p:nvPr/>
        </p:nvSpPr>
        <p:spPr bwMode="auto">
          <a:xfrm>
            <a:off x="192088" y="2660650"/>
            <a:ext cx="2278062" cy="3238500"/>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66" name="object 4"/>
          <p:cNvSpPr>
            <a:spLocks noChangeArrowheads="1"/>
          </p:cNvSpPr>
          <p:nvPr/>
        </p:nvSpPr>
        <p:spPr bwMode="auto">
          <a:xfrm>
            <a:off x="201613" y="2198688"/>
            <a:ext cx="2255837" cy="1228725"/>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67" name="object 5"/>
          <p:cNvSpPr>
            <a:spLocks noChangeArrowheads="1"/>
          </p:cNvSpPr>
          <p:nvPr/>
        </p:nvSpPr>
        <p:spPr bwMode="auto">
          <a:xfrm>
            <a:off x="860425" y="2217738"/>
            <a:ext cx="938213" cy="1136650"/>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68" name="object 6"/>
          <p:cNvSpPr txBox="1">
            <a:spLocks noChangeArrowheads="1"/>
          </p:cNvSpPr>
          <p:nvPr/>
        </p:nvSpPr>
        <p:spPr bwMode="auto">
          <a:xfrm>
            <a:off x="512763" y="2349500"/>
            <a:ext cx="1633537" cy="2506663"/>
          </a:xfrm>
          <a:prstGeom prst="rect">
            <a:avLst/>
          </a:prstGeom>
          <a:noFill/>
          <a:ln w="9525">
            <a:noFill/>
            <a:miter lim="800000"/>
            <a:headEnd/>
            <a:tailEnd/>
          </a:ln>
        </p:spPr>
        <p:txBody>
          <a:bodyPr lIns="0" tIns="0" rIns="0" bIns="0">
            <a:spAutoFit/>
          </a:bodyPr>
          <a:lstStyle/>
          <a:p>
            <a:pPr algn="ctr"/>
            <a:r>
              <a:rPr lang="ru-RU" sz="4000" b="1">
                <a:solidFill>
                  <a:srgbClr val="FFFFFF"/>
                </a:solidFill>
                <a:latin typeface="Calibri" pitchFamily="34" charset="0"/>
              </a:rPr>
              <a:t>1</a:t>
            </a:r>
            <a:endParaRPr lang="ru-RU" sz="4000">
              <a:latin typeface="Calibri" pitchFamily="34" charset="0"/>
            </a:endParaRPr>
          </a:p>
          <a:p>
            <a:pPr>
              <a:lnSpc>
                <a:spcPts val="1200"/>
              </a:lnSpc>
              <a:spcBef>
                <a:spcPts val="50"/>
              </a:spcBef>
            </a:pPr>
            <a:endParaRPr lang="ru-RU" sz="1200">
              <a:latin typeface="Calibri" pitchFamily="34" charset="0"/>
            </a:endParaRPr>
          </a:p>
          <a:p>
            <a:pPr algn="ctr">
              <a:lnSpc>
                <a:spcPct val="114000"/>
              </a:lnSpc>
            </a:pPr>
            <a:r>
              <a:rPr lang="ru-RU" sz="2000" b="1">
                <a:latin typeface="Calibri" pitchFamily="34" charset="0"/>
              </a:rPr>
              <a:t>Бюджетном послании Президента Российской Федерации</a:t>
            </a:r>
            <a:endParaRPr lang="ru-RU" sz="2000">
              <a:latin typeface="Calibri" pitchFamily="34" charset="0"/>
            </a:endParaRPr>
          </a:p>
        </p:txBody>
      </p:sp>
      <p:sp>
        <p:nvSpPr>
          <p:cNvPr id="11269" name="object 13"/>
          <p:cNvSpPr>
            <a:spLocks noChangeArrowheads="1"/>
          </p:cNvSpPr>
          <p:nvPr/>
        </p:nvSpPr>
        <p:spPr bwMode="auto">
          <a:xfrm>
            <a:off x="5676900" y="1798638"/>
            <a:ext cx="561975" cy="801687"/>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0" name="object 14"/>
          <p:cNvSpPr>
            <a:spLocks noChangeArrowheads="1"/>
          </p:cNvSpPr>
          <p:nvPr/>
        </p:nvSpPr>
        <p:spPr bwMode="auto">
          <a:xfrm>
            <a:off x="2362200" y="2452688"/>
            <a:ext cx="2395538" cy="3654425"/>
          </a:xfrm>
          <a:prstGeom prst="rect">
            <a:avLst/>
          </a:prstGeom>
          <a:blipFill dpi="0" rotWithShape="1">
            <a:blip r:embed="rId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1" name="object 15"/>
          <p:cNvSpPr>
            <a:spLocks noChangeArrowheads="1"/>
          </p:cNvSpPr>
          <p:nvPr/>
        </p:nvSpPr>
        <p:spPr bwMode="auto">
          <a:xfrm>
            <a:off x="2395538" y="2198688"/>
            <a:ext cx="2257425" cy="1228725"/>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2" name="object 16"/>
          <p:cNvSpPr>
            <a:spLocks noChangeArrowheads="1"/>
          </p:cNvSpPr>
          <p:nvPr/>
        </p:nvSpPr>
        <p:spPr bwMode="auto">
          <a:xfrm>
            <a:off x="3055938" y="2217738"/>
            <a:ext cx="936625" cy="1136650"/>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3" name="object 17"/>
          <p:cNvSpPr txBox="1">
            <a:spLocks noChangeArrowheads="1"/>
          </p:cNvSpPr>
          <p:nvPr/>
        </p:nvSpPr>
        <p:spPr bwMode="auto">
          <a:xfrm>
            <a:off x="2587625" y="2349500"/>
            <a:ext cx="1876425" cy="3060700"/>
          </a:xfrm>
          <a:prstGeom prst="rect">
            <a:avLst/>
          </a:prstGeom>
          <a:noFill/>
          <a:ln w="9525">
            <a:noFill/>
            <a:miter lim="800000"/>
            <a:headEnd/>
            <a:tailEnd/>
          </a:ln>
        </p:spPr>
        <p:txBody>
          <a:bodyPr lIns="0" tIns="0" rIns="0" bIns="0">
            <a:spAutoFit/>
          </a:bodyPr>
          <a:lstStyle/>
          <a:p>
            <a:pPr algn="ctr"/>
            <a:r>
              <a:rPr lang="ru-RU" sz="4000" b="1">
                <a:solidFill>
                  <a:srgbClr val="FFFFFF"/>
                </a:solidFill>
                <a:latin typeface="Calibri" pitchFamily="34" charset="0"/>
              </a:rPr>
              <a:t>2</a:t>
            </a:r>
            <a:endParaRPr lang="ru-RU" sz="4000">
              <a:latin typeface="Calibri" pitchFamily="34" charset="0"/>
            </a:endParaRPr>
          </a:p>
          <a:p>
            <a:pPr algn="ctr">
              <a:spcBef>
                <a:spcPts val="50"/>
              </a:spcBef>
            </a:pPr>
            <a:r>
              <a:rPr lang="ru-RU" sz="2000" b="1">
                <a:latin typeface="Calibri" pitchFamily="34" charset="0"/>
              </a:rPr>
              <a:t>Прогнозе</a:t>
            </a:r>
            <a:endParaRPr lang="ru-RU" sz="2000">
              <a:latin typeface="Calibri" pitchFamily="34" charset="0"/>
            </a:endParaRPr>
          </a:p>
          <a:p>
            <a:pPr algn="ctr">
              <a:spcBef>
                <a:spcPts val="50"/>
              </a:spcBef>
            </a:pPr>
            <a:r>
              <a:rPr lang="ru-RU" sz="2000" b="1">
                <a:latin typeface="Calibri" pitchFamily="34" charset="0"/>
              </a:rPr>
              <a:t>социально- экономичес- кого развития Сухо-Березовского сельского поселения</a:t>
            </a:r>
            <a:endParaRPr lang="ru-RU" sz="2000">
              <a:latin typeface="Calibri" pitchFamily="34" charset="0"/>
            </a:endParaRPr>
          </a:p>
        </p:txBody>
      </p:sp>
      <p:sp>
        <p:nvSpPr>
          <p:cNvPr id="11274" name="object 19"/>
          <p:cNvSpPr>
            <a:spLocks noChangeArrowheads="1"/>
          </p:cNvSpPr>
          <p:nvPr/>
        </p:nvSpPr>
        <p:spPr bwMode="auto">
          <a:xfrm>
            <a:off x="4546600" y="2862263"/>
            <a:ext cx="2430463" cy="2827337"/>
          </a:xfrm>
          <a:prstGeom prst="rect">
            <a:avLst/>
          </a:prstGeom>
          <a:blipFill dpi="0" rotWithShape="1">
            <a:blip r:embed="rId8"/>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5" name="object 20"/>
          <p:cNvSpPr>
            <a:spLocks noChangeArrowheads="1"/>
          </p:cNvSpPr>
          <p:nvPr/>
        </p:nvSpPr>
        <p:spPr bwMode="auto">
          <a:xfrm>
            <a:off x="4595813" y="2198688"/>
            <a:ext cx="2257425" cy="1228725"/>
          </a:xfrm>
          <a:prstGeom prst="rect">
            <a:avLst/>
          </a:prstGeom>
          <a:blipFill dpi="0" rotWithShape="1">
            <a:blip r:embed="rId9"/>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6" name="object 21"/>
          <p:cNvSpPr>
            <a:spLocks noChangeArrowheads="1"/>
          </p:cNvSpPr>
          <p:nvPr/>
        </p:nvSpPr>
        <p:spPr bwMode="auto">
          <a:xfrm>
            <a:off x="5256213" y="2217738"/>
            <a:ext cx="936625" cy="1136650"/>
          </a:xfrm>
          <a:prstGeom prst="rect">
            <a:avLst/>
          </a:prstGeom>
          <a:blipFill dpi="0" rotWithShape="1">
            <a:blip r:embed="rId10"/>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7" name="object 22"/>
          <p:cNvSpPr txBox="1">
            <a:spLocks noChangeArrowheads="1"/>
          </p:cNvSpPr>
          <p:nvPr/>
        </p:nvSpPr>
        <p:spPr bwMode="auto">
          <a:xfrm>
            <a:off x="4772025" y="2924175"/>
            <a:ext cx="1909763" cy="2525713"/>
          </a:xfrm>
          <a:prstGeom prst="rect">
            <a:avLst/>
          </a:prstGeom>
          <a:noFill/>
          <a:ln w="9525">
            <a:noFill/>
            <a:miter lim="800000"/>
            <a:headEnd/>
            <a:tailEnd/>
          </a:ln>
        </p:spPr>
        <p:txBody>
          <a:bodyPr lIns="0" tIns="0" rIns="0" bIns="0">
            <a:spAutoFit/>
          </a:bodyPr>
          <a:lstStyle/>
          <a:p>
            <a:pPr algn="ctr"/>
            <a:r>
              <a:rPr lang="ru-RU" sz="4000" b="1">
                <a:solidFill>
                  <a:srgbClr val="FFFFFF"/>
                </a:solidFill>
                <a:latin typeface="Calibri" pitchFamily="34" charset="0"/>
              </a:rPr>
              <a:t>3</a:t>
            </a:r>
            <a:endParaRPr lang="ru-RU" sz="4000">
              <a:latin typeface="Calibri" pitchFamily="34" charset="0"/>
            </a:endParaRPr>
          </a:p>
          <a:p>
            <a:pPr>
              <a:lnSpc>
                <a:spcPts val="1300"/>
              </a:lnSpc>
              <a:spcBef>
                <a:spcPts val="100"/>
              </a:spcBef>
            </a:pPr>
            <a:endParaRPr lang="ru-RU" sz="1300">
              <a:latin typeface="Calibri" pitchFamily="34" charset="0"/>
            </a:endParaRPr>
          </a:p>
          <a:p>
            <a:pPr algn="ctr">
              <a:lnSpc>
                <a:spcPct val="114000"/>
              </a:lnSpc>
            </a:pPr>
            <a:r>
              <a:rPr lang="ru-RU" sz="2000" b="1">
                <a:latin typeface="Calibri" pitchFamily="34" charset="0"/>
              </a:rPr>
              <a:t>Основных направлениях бюджетной и налоговой политики</a:t>
            </a:r>
            <a:endParaRPr lang="ru-RU" sz="2000">
              <a:latin typeface="Calibri" pitchFamily="34" charset="0"/>
            </a:endParaRPr>
          </a:p>
        </p:txBody>
      </p:sp>
      <p:sp>
        <p:nvSpPr>
          <p:cNvPr id="11278" name="object 24"/>
          <p:cNvSpPr>
            <a:spLocks noChangeArrowheads="1"/>
          </p:cNvSpPr>
          <p:nvPr/>
        </p:nvSpPr>
        <p:spPr bwMode="auto">
          <a:xfrm>
            <a:off x="6746875" y="2847975"/>
            <a:ext cx="2346325" cy="2827338"/>
          </a:xfrm>
          <a:prstGeom prst="rect">
            <a:avLst/>
          </a:prstGeom>
          <a:blipFill dpi="0" rotWithShape="1">
            <a:blip r:embed="rId11"/>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9" name="object 25"/>
          <p:cNvSpPr>
            <a:spLocks noChangeArrowheads="1"/>
          </p:cNvSpPr>
          <p:nvPr/>
        </p:nvSpPr>
        <p:spPr bwMode="auto">
          <a:xfrm>
            <a:off x="6757988" y="2185988"/>
            <a:ext cx="2255837" cy="1227137"/>
          </a:xfrm>
          <a:prstGeom prst="rect">
            <a:avLst/>
          </a:prstGeom>
          <a:blipFill dpi="0" rotWithShape="1">
            <a:blip r:embed="rId1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80" name="object 26"/>
          <p:cNvSpPr>
            <a:spLocks noChangeArrowheads="1"/>
          </p:cNvSpPr>
          <p:nvPr/>
        </p:nvSpPr>
        <p:spPr bwMode="auto">
          <a:xfrm>
            <a:off x="7416800" y="2201863"/>
            <a:ext cx="938213" cy="1136650"/>
          </a:xfrm>
          <a:prstGeom prst="rect">
            <a:avLst/>
          </a:prstGeom>
          <a:blipFill dpi="0" rotWithShape="1">
            <a:blip r:embed="rId1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81" name="object 27"/>
          <p:cNvSpPr txBox="1">
            <a:spLocks noChangeArrowheads="1"/>
          </p:cNvSpPr>
          <p:nvPr/>
        </p:nvSpPr>
        <p:spPr bwMode="auto">
          <a:xfrm>
            <a:off x="6858000" y="2997200"/>
            <a:ext cx="2057400" cy="2525713"/>
          </a:xfrm>
          <a:prstGeom prst="rect">
            <a:avLst/>
          </a:prstGeom>
          <a:noFill/>
          <a:ln w="9525">
            <a:noFill/>
            <a:miter lim="800000"/>
            <a:headEnd/>
            <a:tailEnd/>
          </a:ln>
        </p:spPr>
        <p:txBody>
          <a:bodyPr lIns="0" tIns="0" rIns="0" bIns="0">
            <a:spAutoFit/>
          </a:bodyPr>
          <a:lstStyle/>
          <a:p>
            <a:pPr algn="ctr"/>
            <a:r>
              <a:rPr lang="ru-RU" sz="4000" b="1">
                <a:solidFill>
                  <a:srgbClr val="FFFFFF"/>
                </a:solidFill>
                <a:latin typeface="Calibri" pitchFamily="34" charset="0"/>
              </a:rPr>
              <a:t>4</a:t>
            </a:r>
            <a:endParaRPr lang="ru-RU" sz="4000">
              <a:latin typeface="Calibri" pitchFamily="34" charset="0"/>
            </a:endParaRPr>
          </a:p>
          <a:p>
            <a:pPr>
              <a:lnSpc>
                <a:spcPts val="1300"/>
              </a:lnSpc>
              <a:spcBef>
                <a:spcPts val="100"/>
              </a:spcBef>
            </a:pPr>
            <a:endParaRPr lang="ru-RU" sz="1300">
              <a:latin typeface="Calibri" pitchFamily="34" charset="0"/>
            </a:endParaRPr>
          </a:p>
          <a:p>
            <a:pPr algn="ctr">
              <a:lnSpc>
                <a:spcPct val="114000"/>
              </a:lnSpc>
            </a:pPr>
            <a:r>
              <a:rPr lang="ru-RU" sz="2000" b="1">
                <a:latin typeface="Calibri" pitchFamily="34" charset="0"/>
              </a:rPr>
              <a:t>Муниципальных  программах Сухо-Березовского сельского поселения</a:t>
            </a:r>
            <a:endParaRPr lang="ru-RU" sz="2000">
              <a:latin typeface="Calibri" pitchFamily="34" charset="0"/>
            </a:endParaRPr>
          </a:p>
        </p:txBody>
      </p:sp>
      <p:sp>
        <p:nvSpPr>
          <p:cNvPr id="11282" name="object 29"/>
          <p:cNvSpPr txBox="1">
            <a:spLocks noChangeArrowheads="1"/>
          </p:cNvSpPr>
          <p:nvPr/>
        </p:nvSpPr>
        <p:spPr bwMode="auto">
          <a:xfrm>
            <a:off x="331788" y="5983288"/>
            <a:ext cx="8505825" cy="733425"/>
          </a:xfrm>
          <a:prstGeom prst="rect">
            <a:avLst/>
          </a:prstGeom>
          <a:noFill/>
          <a:ln w="9525">
            <a:noFill/>
            <a:miter lim="800000"/>
            <a:headEnd/>
            <a:tailEnd/>
          </a:ln>
        </p:spPr>
        <p:txBody>
          <a:bodyPr lIns="0" tIns="0" rIns="0" bIns="0">
            <a:spAutoFit/>
          </a:bodyPr>
          <a:lstStyle/>
          <a:p>
            <a:pPr marL="12700" indent="346075"/>
            <a:r>
              <a:rPr lang="ru-RU" sz="1600" b="1" dirty="0">
                <a:latin typeface="Calibri" pitchFamily="34" charset="0"/>
              </a:rPr>
              <a:t>Бюджет Сухо-Березовского сельского поселения на </a:t>
            </a:r>
            <a:r>
              <a:rPr lang="ru-RU" sz="1600" b="1" dirty="0" smtClean="0">
                <a:latin typeface="Calibri" pitchFamily="34" charset="0"/>
              </a:rPr>
              <a:t>2023-2025 </a:t>
            </a:r>
            <a:r>
              <a:rPr lang="ru-RU" sz="1600" b="1" dirty="0">
                <a:latin typeface="Calibri" pitchFamily="34" charset="0"/>
              </a:rPr>
              <a:t>годы сформирован в программном формате. Всего на данный момент в поселении разработана </a:t>
            </a:r>
            <a:r>
              <a:rPr lang="ru-RU" sz="1600" b="1" dirty="0" smtClean="0">
                <a:latin typeface="Calibri" pitchFamily="34" charset="0"/>
              </a:rPr>
              <a:t>1 муниципальная программа.</a:t>
            </a:r>
            <a:endParaRPr lang="ru-RU" sz="1600" dirty="0">
              <a:latin typeface="Calibri" pitchFamily="34" charset="0"/>
            </a:endParaRPr>
          </a:p>
        </p:txBody>
      </p:sp>
      <p:sp>
        <p:nvSpPr>
          <p:cNvPr id="31" name="Заголовок 30"/>
          <p:cNvSpPr>
            <a:spLocks noGrp="1"/>
          </p:cNvSpPr>
          <p:nvPr>
            <p:ph type="title"/>
          </p:nvPr>
        </p:nvSpPr>
        <p:spPr>
          <a:xfrm>
            <a:off x="360363" y="381001"/>
            <a:ext cx="8423275" cy="1143000"/>
          </a:xfrm>
          <a:solidFill>
            <a:schemeClr val="accent2">
              <a:lumMod val="60000"/>
              <a:lumOff val="40000"/>
            </a:schemeClr>
          </a:solidFill>
          <a:effectLst>
            <a:glow rad="101600">
              <a:schemeClr val="accent4">
                <a:satMod val="175000"/>
                <a:alpha val="40000"/>
              </a:schemeClr>
            </a:glow>
            <a:reflection blurRad="6350" stA="50000" endA="300" endPos="55500" dist="101600" dir="5400000" sy="-100000" algn="bl" rotWithShape="0"/>
          </a:effectLst>
        </p:spPr>
        <p:txBody>
          <a:bodyPr/>
          <a:lstStyle/>
          <a:p>
            <a:pPr>
              <a:defRPr/>
            </a:pPr>
            <a:r>
              <a:rPr lang="ru-RU" sz="3200" dirty="0" smtClean="0">
                <a:solidFill>
                  <a:srgbClr val="002060"/>
                </a:solidFill>
              </a:rPr>
              <a:t>Что такое бюджет?</a:t>
            </a:r>
            <a:r>
              <a:rPr lang="ru-RU" sz="3200" dirty="0" smtClean="0">
                <a:solidFill>
                  <a:srgbClr val="002060"/>
                </a:solidFill>
                <a:latin typeface="Calibri" pitchFamily="34" charset="0"/>
                <a:ea typeface="Calibri" pitchFamily="34" charset="0"/>
                <a:cs typeface="Calibri" pitchFamily="34" charset="0"/>
              </a:rPr>
              <a:t> </a:t>
            </a:r>
            <a:br>
              <a:rPr lang="ru-RU" sz="3200" dirty="0" smtClean="0">
                <a:solidFill>
                  <a:srgbClr val="002060"/>
                </a:solidFill>
                <a:latin typeface="Calibri" pitchFamily="34" charset="0"/>
                <a:ea typeface="Calibri" pitchFamily="34" charset="0"/>
                <a:cs typeface="Calibri" pitchFamily="34" charset="0"/>
              </a:rPr>
            </a:br>
            <a:r>
              <a:rPr lang="ru-RU" dirty="0" smtClean="0">
                <a:solidFill>
                  <a:srgbClr val="002060"/>
                </a:solidFill>
                <a:latin typeface="Calibri" pitchFamily="34" charset="0"/>
                <a:ea typeface="Calibri" pitchFamily="34" charset="0"/>
                <a:cs typeface="Calibri" pitchFamily="34" charset="0"/>
              </a:rPr>
              <a:t>Бюджет – это план доходов и расходов на определенный период</a:t>
            </a:r>
            <a:br>
              <a:rPr lang="ru-RU" dirty="0" smtClean="0">
                <a:solidFill>
                  <a:srgbClr val="002060"/>
                </a:solidFill>
                <a:latin typeface="Calibri" pitchFamily="34" charset="0"/>
                <a:ea typeface="Calibri" pitchFamily="34" charset="0"/>
                <a:cs typeface="Calibri" pitchFamily="34" charset="0"/>
              </a:rPr>
            </a:br>
            <a:r>
              <a:rPr lang="ru-RU" dirty="0" smtClean="0">
                <a:solidFill>
                  <a:srgbClr val="002060"/>
                </a:solidFill>
                <a:latin typeface="Calibri" pitchFamily="34" charset="0"/>
                <a:ea typeface="Calibri" pitchFamily="34" charset="0"/>
                <a:cs typeface="Calibri" pitchFamily="34" charset="0"/>
              </a:rPr>
              <a:t/>
            </a:r>
            <a:br>
              <a:rPr lang="ru-RU" dirty="0" smtClean="0">
                <a:solidFill>
                  <a:srgbClr val="002060"/>
                </a:solidFill>
                <a:latin typeface="Calibri" pitchFamily="34" charset="0"/>
                <a:ea typeface="Calibri" pitchFamily="34" charset="0"/>
                <a:cs typeface="Calibri" pitchFamily="34" charset="0"/>
              </a:rPr>
            </a:br>
            <a:r>
              <a:rPr lang="ru-RU" dirty="0" smtClean="0">
                <a:solidFill>
                  <a:srgbClr val="002060"/>
                </a:solidFill>
                <a:latin typeface="Calibri" pitchFamily="34" charset="0"/>
                <a:ea typeface="Calibri" pitchFamily="34" charset="0"/>
                <a:cs typeface="Calibri" pitchFamily="34" charset="0"/>
              </a:rPr>
              <a:t/>
            </a:r>
            <a:br>
              <a:rPr lang="ru-RU" dirty="0" smtClean="0">
                <a:solidFill>
                  <a:srgbClr val="002060"/>
                </a:solidFill>
                <a:latin typeface="Calibri" pitchFamily="34" charset="0"/>
                <a:ea typeface="Calibri" pitchFamily="34" charset="0"/>
                <a:cs typeface="Calibri" pitchFamily="34" charset="0"/>
              </a:rPr>
            </a:br>
            <a:r>
              <a:rPr lang="ru-RU" dirty="0" smtClean="0">
                <a:solidFill>
                  <a:srgbClr val="002060"/>
                </a:solidFill>
                <a:latin typeface="Calibri" pitchFamily="34" charset="0"/>
                <a:ea typeface="Calibri" pitchFamily="34" charset="0"/>
                <a:cs typeface="Calibri" pitchFamily="34" charset="0"/>
              </a:rPr>
              <a:t>СОСТАВЛЕНИЕ ПРОЕКТА БЮДЖЕТА ОСНОВЫВАЕТСЯ НА:</a:t>
            </a:r>
            <a:r>
              <a:rPr lang="ru-RU" dirty="0" smtClean="0">
                <a:latin typeface="Calibri" pitchFamily="34" charset="0"/>
                <a:ea typeface="Calibri" pitchFamily="34" charset="0"/>
                <a:cs typeface="Calibri" pitchFamily="34" charset="0"/>
              </a:rPr>
              <a:t/>
            </a:r>
            <a:br>
              <a:rPr lang="ru-RU" dirty="0" smtClean="0">
                <a:latin typeface="Calibri" pitchFamily="34" charset="0"/>
                <a:ea typeface="Calibri" pitchFamily="34" charset="0"/>
                <a:cs typeface="Calibri" pitchFamily="34" charset="0"/>
              </a:rPr>
            </a:b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object 2"/>
          <p:cNvSpPr>
            <a:spLocks noChangeArrowheads="1"/>
          </p:cNvSpPr>
          <p:nvPr/>
        </p:nvSpPr>
        <p:spPr bwMode="auto">
          <a:xfrm>
            <a:off x="0" y="0"/>
            <a:ext cx="9144000" cy="901700"/>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2290" name="object 3"/>
          <p:cNvSpPr txBox="1">
            <a:spLocks noChangeArrowheads="1"/>
          </p:cNvSpPr>
          <p:nvPr/>
        </p:nvSpPr>
        <p:spPr bwMode="auto">
          <a:xfrm>
            <a:off x="300038" y="652463"/>
            <a:ext cx="8605837" cy="549275"/>
          </a:xfrm>
          <a:prstGeom prst="rect">
            <a:avLst/>
          </a:prstGeom>
          <a:noFill/>
          <a:ln w="9525">
            <a:noFill/>
            <a:miter lim="800000"/>
            <a:headEnd/>
            <a:tailEnd/>
          </a:ln>
        </p:spPr>
        <p:txBody>
          <a:bodyPr lIns="0" tIns="0" rIns="0" bIns="0">
            <a:spAutoFit/>
          </a:bodyPr>
          <a:lstStyle/>
          <a:p>
            <a:pPr marL="2514600" indent="-2501900"/>
            <a:r>
              <a:rPr lang="ru-RU">
                <a:solidFill>
                  <a:srgbClr val="FF0000"/>
                </a:solidFill>
                <a:latin typeface="Calibri" pitchFamily="34" charset="0"/>
              </a:rPr>
              <a:t>Бюджет Сухо-Березовского сельского поселения, как и большинство бюджетов Российской Федерации утверждается на 3 года</a:t>
            </a:r>
          </a:p>
        </p:txBody>
      </p:sp>
      <p:sp>
        <p:nvSpPr>
          <p:cNvPr id="12291" name="object 4"/>
          <p:cNvSpPr>
            <a:spLocks/>
          </p:cNvSpPr>
          <p:nvPr/>
        </p:nvSpPr>
        <p:spPr bwMode="auto">
          <a:xfrm>
            <a:off x="179388" y="1301750"/>
            <a:ext cx="2089150" cy="3135313"/>
          </a:xfrm>
          <a:custGeom>
            <a:avLst/>
            <a:gdLst>
              <a:gd name="T0" fmla="*/ 0 w 2088261"/>
              <a:gd name="T1" fmla="*/ 3131826 h 3136011"/>
              <a:gd name="T2" fmla="*/ 2093601 w 2088261"/>
              <a:gd name="T3" fmla="*/ 3131826 h 3136011"/>
              <a:gd name="T4" fmla="*/ 2093601 w 2088261"/>
              <a:gd name="T5" fmla="*/ 0 h 3136011"/>
              <a:gd name="T6" fmla="*/ 0 w 2088261"/>
              <a:gd name="T7" fmla="*/ 0 h 3136011"/>
              <a:gd name="T8" fmla="*/ 0 w 2088261"/>
              <a:gd name="T9" fmla="*/ 3131826 h 3136011"/>
              <a:gd name="T10" fmla="*/ 0 60000 65536"/>
              <a:gd name="T11" fmla="*/ 0 60000 65536"/>
              <a:gd name="T12" fmla="*/ 0 60000 65536"/>
              <a:gd name="T13" fmla="*/ 0 60000 65536"/>
              <a:gd name="T14" fmla="*/ 0 60000 65536"/>
              <a:gd name="T15" fmla="*/ 0 w 2088261"/>
              <a:gd name="T16" fmla="*/ 0 h 3136011"/>
              <a:gd name="T17" fmla="*/ 2088261 w 2088261"/>
              <a:gd name="T18" fmla="*/ 3136011 h 3136011"/>
            </a:gdLst>
            <a:ahLst/>
            <a:cxnLst>
              <a:cxn ang="T10">
                <a:pos x="T0" y="T1"/>
              </a:cxn>
              <a:cxn ang="T11">
                <a:pos x="T2" y="T3"/>
              </a:cxn>
              <a:cxn ang="T12">
                <a:pos x="T4" y="T5"/>
              </a:cxn>
              <a:cxn ang="T13">
                <a:pos x="T6" y="T7"/>
              </a:cxn>
              <a:cxn ang="T14">
                <a:pos x="T8" y="T9"/>
              </a:cxn>
            </a:cxnLst>
            <a:rect l="T15" t="T16" r="T17" b="T18"/>
            <a:pathLst>
              <a:path w="2088261" h="3136011">
                <a:moveTo>
                  <a:pt x="0" y="3136011"/>
                </a:moveTo>
                <a:lnTo>
                  <a:pt x="2088261" y="3136011"/>
                </a:lnTo>
                <a:lnTo>
                  <a:pt x="2088261" y="0"/>
                </a:lnTo>
                <a:lnTo>
                  <a:pt x="0" y="0"/>
                </a:lnTo>
                <a:lnTo>
                  <a:pt x="0" y="3136011"/>
                </a:lnTo>
                <a:close/>
              </a:path>
            </a:pathLst>
          </a:custGeom>
          <a:solidFill>
            <a:srgbClr val="BEBEBE"/>
          </a:solidFill>
          <a:ln w="9525">
            <a:noFill/>
            <a:round/>
            <a:headEnd/>
            <a:tailEnd/>
          </a:ln>
        </p:spPr>
        <p:txBody>
          <a:bodyPr lIns="0" tIns="0" rIns="0" bIns="0">
            <a:spAutoFit/>
          </a:bodyPr>
          <a:lstStyle/>
          <a:p>
            <a:endParaRPr lang="ru-RU"/>
          </a:p>
        </p:txBody>
      </p:sp>
      <p:sp>
        <p:nvSpPr>
          <p:cNvPr id="12292" name="object 5"/>
          <p:cNvSpPr>
            <a:spLocks/>
          </p:cNvSpPr>
          <p:nvPr/>
        </p:nvSpPr>
        <p:spPr bwMode="auto">
          <a:xfrm>
            <a:off x="2266950" y="1301750"/>
            <a:ext cx="6756400" cy="334963"/>
          </a:xfrm>
          <a:custGeom>
            <a:avLst/>
            <a:gdLst>
              <a:gd name="T0" fmla="*/ 0 w 6756273"/>
              <a:gd name="T1" fmla="*/ 333387 h 335279"/>
              <a:gd name="T2" fmla="*/ 6757040 w 6756273"/>
              <a:gd name="T3" fmla="*/ 333387 h 335279"/>
              <a:gd name="T4" fmla="*/ 6757040 w 6756273"/>
              <a:gd name="T5" fmla="*/ 0 h 335279"/>
              <a:gd name="T6" fmla="*/ 0 w 6756273"/>
              <a:gd name="T7" fmla="*/ 0 h 335279"/>
              <a:gd name="T8" fmla="*/ 0 w 6756273"/>
              <a:gd name="T9" fmla="*/ 333387 h 335279"/>
              <a:gd name="T10" fmla="*/ 0 60000 65536"/>
              <a:gd name="T11" fmla="*/ 0 60000 65536"/>
              <a:gd name="T12" fmla="*/ 0 60000 65536"/>
              <a:gd name="T13" fmla="*/ 0 60000 65536"/>
              <a:gd name="T14" fmla="*/ 0 60000 65536"/>
              <a:gd name="T15" fmla="*/ 0 w 6756273"/>
              <a:gd name="T16" fmla="*/ 0 h 335279"/>
              <a:gd name="T17" fmla="*/ 6756273 w 6756273"/>
              <a:gd name="T18" fmla="*/ 335279 h 335279"/>
            </a:gdLst>
            <a:ahLst/>
            <a:cxnLst>
              <a:cxn ang="T10">
                <a:pos x="T0" y="T1"/>
              </a:cxn>
              <a:cxn ang="T11">
                <a:pos x="T2" y="T3"/>
              </a:cxn>
              <a:cxn ang="T12">
                <a:pos x="T4" y="T5"/>
              </a:cxn>
              <a:cxn ang="T13">
                <a:pos x="T6" y="T7"/>
              </a:cxn>
              <a:cxn ang="T14">
                <a:pos x="T8" y="T9"/>
              </a:cxn>
            </a:cxnLst>
            <a:rect l="T15" t="T16" r="T17" b="T18"/>
            <a:pathLst>
              <a:path w="6756273" h="335279">
                <a:moveTo>
                  <a:pt x="0" y="335279"/>
                </a:moveTo>
                <a:lnTo>
                  <a:pt x="6756273" y="335279"/>
                </a:lnTo>
                <a:lnTo>
                  <a:pt x="6756273" y="0"/>
                </a:lnTo>
                <a:lnTo>
                  <a:pt x="0" y="0"/>
                </a:lnTo>
                <a:lnTo>
                  <a:pt x="0" y="335279"/>
                </a:lnTo>
                <a:close/>
              </a:path>
            </a:pathLst>
          </a:custGeom>
          <a:solidFill>
            <a:srgbClr val="BEBEBE"/>
          </a:solidFill>
          <a:ln w="9525">
            <a:noFill/>
            <a:round/>
            <a:headEnd/>
            <a:tailEnd/>
          </a:ln>
        </p:spPr>
        <p:txBody>
          <a:bodyPr lIns="0" tIns="0" rIns="0" bIns="0">
            <a:spAutoFit/>
          </a:bodyPr>
          <a:lstStyle/>
          <a:p>
            <a:endParaRPr lang="ru-RU"/>
          </a:p>
        </p:txBody>
      </p:sp>
      <p:sp>
        <p:nvSpPr>
          <p:cNvPr id="12293" name="object 6"/>
          <p:cNvSpPr>
            <a:spLocks/>
          </p:cNvSpPr>
          <p:nvPr/>
        </p:nvSpPr>
        <p:spPr bwMode="auto">
          <a:xfrm>
            <a:off x="2266950" y="2192338"/>
            <a:ext cx="1441450" cy="517525"/>
          </a:xfrm>
          <a:custGeom>
            <a:avLst/>
            <a:gdLst>
              <a:gd name="T0" fmla="*/ 0 w 1440180"/>
              <a:gd name="T1" fmla="*/ 514362 h 518160"/>
              <a:gd name="T2" fmla="*/ 1447816 w 1440180"/>
              <a:gd name="T3" fmla="*/ 514362 h 518160"/>
              <a:gd name="T4" fmla="*/ 1447816 w 1440180"/>
              <a:gd name="T5" fmla="*/ 0 h 518160"/>
              <a:gd name="T6" fmla="*/ 0 w 1440180"/>
              <a:gd name="T7" fmla="*/ 0 h 518160"/>
              <a:gd name="T8" fmla="*/ 0 w 1440180"/>
              <a:gd name="T9" fmla="*/ 514362 h 518160"/>
              <a:gd name="T10" fmla="*/ 0 60000 65536"/>
              <a:gd name="T11" fmla="*/ 0 60000 65536"/>
              <a:gd name="T12" fmla="*/ 0 60000 65536"/>
              <a:gd name="T13" fmla="*/ 0 60000 65536"/>
              <a:gd name="T14" fmla="*/ 0 60000 65536"/>
              <a:gd name="T15" fmla="*/ 0 w 1440180"/>
              <a:gd name="T16" fmla="*/ 0 h 518160"/>
              <a:gd name="T17" fmla="*/ 1440180 w 1440180"/>
              <a:gd name="T18" fmla="*/ 518160 h 518160"/>
            </a:gdLst>
            <a:ahLst/>
            <a:cxnLst>
              <a:cxn ang="T10">
                <a:pos x="T0" y="T1"/>
              </a:cxn>
              <a:cxn ang="T11">
                <a:pos x="T2" y="T3"/>
              </a:cxn>
              <a:cxn ang="T12">
                <a:pos x="T4" y="T5"/>
              </a:cxn>
              <a:cxn ang="T13">
                <a:pos x="T6" y="T7"/>
              </a:cxn>
              <a:cxn ang="T14">
                <a:pos x="T8" y="T9"/>
              </a:cxn>
            </a:cxnLst>
            <a:rect l="T15" t="T16" r="T17" b="T18"/>
            <a:pathLst>
              <a:path w="1440180" h="518160">
                <a:moveTo>
                  <a:pt x="0" y="518160"/>
                </a:moveTo>
                <a:lnTo>
                  <a:pt x="1440180" y="518160"/>
                </a:lnTo>
                <a:lnTo>
                  <a:pt x="1440180" y="0"/>
                </a:lnTo>
                <a:lnTo>
                  <a:pt x="0" y="0"/>
                </a:lnTo>
                <a:lnTo>
                  <a:pt x="0" y="518160"/>
                </a:lnTo>
                <a:close/>
              </a:path>
            </a:pathLst>
          </a:custGeom>
          <a:solidFill>
            <a:srgbClr val="6F2F9F"/>
          </a:solidFill>
          <a:ln w="9525">
            <a:noFill/>
            <a:round/>
            <a:headEnd/>
            <a:tailEnd/>
          </a:ln>
        </p:spPr>
        <p:txBody>
          <a:bodyPr lIns="0" tIns="0" rIns="0" bIns="0">
            <a:spAutoFit/>
          </a:bodyPr>
          <a:lstStyle/>
          <a:p>
            <a:endParaRPr lang="ru-RU"/>
          </a:p>
        </p:txBody>
      </p:sp>
      <p:sp>
        <p:nvSpPr>
          <p:cNvPr id="12294" name="object 7"/>
          <p:cNvSpPr>
            <a:spLocks/>
          </p:cNvSpPr>
          <p:nvPr/>
        </p:nvSpPr>
        <p:spPr bwMode="auto">
          <a:xfrm>
            <a:off x="3708400" y="2192338"/>
            <a:ext cx="2735263" cy="517525"/>
          </a:xfrm>
          <a:custGeom>
            <a:avLst/>
            <a:gdLst>
              <a:gd name="T0" fmla="*/ 0 w 2736341"/>
              <a:gd name="T1" fmla="*/ 514362 h 518160"/>
              <a:gd name="T2" fmla="*/ 2729881 w 2736341"/>
              <a:gd name="T3" fmla="*/ 514362 h 518160"/>
              <a:gd name="T4" fmla="*/ 2729881 w 2736341"/>
              <a:gd name="T5" fmla="*/ 0 h 518160"/>
              <a:gd name="T6" fmla="*/ 0 w 2736341"/>
              <a:gd name="T7" fmla="*/ 0 h 518160"/>
              <a:gd name="T8" fmla="*/ 0 w 2736341"/>
              <a:gd name="T9" fmla="*/ 514362 h 518160"/>
              <a:gd name="T10" fmla="*/ 0 60000 65536"/>
              <a:gd name="T11" fmla="*/ 0 60000 65536"/>
              <a:gd name="T12" fmla="*/ 0 60000 65536"/>
              <a:gd name="T13" fmla="*/ 0 60000 65536"/>
              <a:gd name="T14" fmla="*/ 0 60000 65536"/>
              <a:gd name="T15" fmla="*/ 0 w 2736341"/>
              <a:gd name="T16" fmla="*/ 0 h 518160"/>
              <a:gd name="T17" fmla="*/ 2736341 w 2736341"/>
              <a:gd name="T18" fmla="*/ 518160 h 518160"/>
            </a:gdLst>
            <a:ahLst/>
            <a:cxnLst>
              <a:cxn ang="T10">
                <a:pos x="T0" y="T1"/>
              </a:cxn>
              <a:cxn ang="T11">
                <a:pos x="T2" y="T3"/>
              </a:cxn>
              <a:cxn ang="T12">
                <a:pos x="T4" y="T5"/>
              </a:cxn>
              <a:cxn ang="T13">
                <a:pos x="T6" y="T7"/>
              </a:cxn>
              <a:cxn ang="T14">
                <a:pos x="T8" y="T9"/>
              </a:cxn>
            </a:cxnLst>
            <a:rect l="T15" t="T16" r="T17" b="T18"/>
            <a:pathLst>
              <a:path w="2736341" h="518160">
                <a:moveTo>
                  <a:pt x="0" y="518160"/>
                </a:moveTo>
                <a:lnTo>
                  <a:pt x="2736341" y="518160"/>
                </a:lnTo>
                <a:lnTo>
                  <a:pt x="2736341" y="0"/>
                </a:lnTo>
                <a:lnTo>
                  <a:pt x="0" y="0"/>
                </a:lnTo>
                <a:lnTo>
                  <a:pt x="0" y="518160"/>
                </a:lnTo>
                <a:close/>
              </a:path>
            </a:pathLst>
          </a:custGeom>
          <a:solidFill>
            <a:srgbClr val="9D86B7"/>
          </a:solidFill>
          <a:ln w="9525">
            <a:noFill/>
            <a:round/>
            <a:headEnd/>
            <a:tailEnd/>
          </a:ln>
        </p:spPr>
        <p:txBody>
          <a:bodyPr lIns="0" tIns="0" rIns="0" bIns="0">
            <a:spAutoFit/>
          </a:bodyPr>
          <a:lstStyle/>
          <a:p>
            <a:endParaRPr lang="ru-RU"/>
          </a:p>
        </p:txBody>
      </p:sp>
      <p:sp>
        <p:nvSpPr>
          <p:cNvPr id="12295" name="object 8"/>
          <p:cNvSpPr>
            <a:spLocks/>
          </p:cNvSpPr>
          <p:nvPr/>
        </p:nvSpPr>
        <p:spPr bwMode="auto">
          <a:xfrm>
            <a:off x="6443663" y="2192338"/>
            <a:ext cx="2579687" cy="517525"/>
          </a:xfrm>
          <a:custGeom>
            <a:avLst/>
            <a:gdLst>
              <a:gd name="T0" fmla="*/ 0 w 2579750"/>
              <a:gd name="T1" fmla="*/ 514362 h 518160"/>
              <a:gd name="T2" fmla="*/ 2579367 w 2579750"/>
              <a:gd name="T3" fmla="*/ 514362 h 518160"/>
              <a:gd name="T4" fmla="*/ 2579367 w 2579750"/>
              <a:gd name="T5" fmla="*/ 0 h 518160"/>
              <a:gd name="T6" fmla="*/ 0 w 2579750"/>
              <a:gd name="T7" fmla="*/ 0 h 518160"/>
              <a:gd name="T8" fmla="*/ 0 w 2579750"/>
              <a:gd name="T9" fmla="*/ 514362 h 518160"/>
              <a:gd name="T10" fmla="*/ 0 60000 65536"/>
              <a:gd name="T11" fmla="*/ 0 60000 65536"/>
              <a:gd name="T12" fmla="*/ 0 60000 65536"/>
              <a:gd name="T13" fmla="*/ 0 60000 65536"/>
              <a:gd name="T14" fmla="*/ 0 60000 65536"/>
              <a:gd name="T15" fmla="*/ 0 w 2579750"/>
              <a:gd name="T16" fmla="*/ 0 h 518160"/>
              <a:gd name="T17" fmla="*/ 2579750 w 2579750"/>
              <a:gd name="T18" fmla="*/ 518160 h 518160"/>
            </a:gdLst>
            <a:ahLst/>
            <a:cxnLst>
              <a:cxn ang="T10">
                <a:pos x="T0" y="T1"/>
              </a:cxn>
              <a:cxn ang="T11">
                <a:pos x="T2" y="T3"/>
              </a:cxn>
              <a:cxn ang="T12">
                <a:pos x="T4" y="T5"/>
              </a:cxn>
              <a:cxn ang="T13">
                <a:pos x="T6" y="T7"/>
              </a:cxn>
              <a:cxn ang="T14">
                <a:pos x="T8" y="T9"/>
              </a:cxn>
            </a:cxnLst>
            <a:rect l="T15" t="T16" r="T17" b="T18"/>
            <a:pathLst>
              <a:path w="2579750" h="518160">
                <a:moveTo>
                  <a:pt x="0" y="518160"/>
                </a:moveTo>
                <a:lnTo>
                  <a:pt x="2579750" y="518160"/>
                </a:lnTo>
                <a:lnTo>
                  <a:pt x="2579750" y="0"/>
                </a:lnTo>
                <a:lnTo>
                  <a:pt x="0" y="0"/>
                </a:lnTo>
                <a:lnTo>
                  <a:pt x="0" y="518160"/>
                </a:lnTo>
                <a:close/>
              </a:path>
            </a:pathLst>
          </a:custGeom>
          <a:solidFill>
            <a:srgbClr val="FFE28A"/>
          </a:solidFill>
          <a:ln w="9525">
            <a:noFill/>
            <a:round/>
            <a:headEnd/>
            <a:tailEnd/>
          </a:ln>
        </p:spPr>
        <p:txBody>
          <a:bodyPr lIns="0" tIns="0" rIns="0" bIns="0">
            <a:spAutoFit/>
          </a:bodyPr>
          <a:lstStyle/>
          <a:p>
            <a:endParaRPr lang="ru-RU"/>
          </a:p>
        </p:txBody>
      </p:sp>
      <p:sp>
        <p:nvSpPr>
          <p:cNvPr id="12296" name="object 9"/>
          <p:cNvSpPr>
            <a:spLocks/>
          </p:cNvSpPr>
          <p:nvPr/>
        </p:nvSpPr>
        <p:spPr bwMode="auto">
          <a:xfrm>
            <a:off x="2266950" y="2709863"/>
            <a:ext cx="1441450" cy="346075"/>
          </a:xfrm>
          <a:custGeom>
            <a:avLst/>
            <a:gdLst>
              <a:gd name="T0" fmla="*/ 0 w 1440180"/>
              <a:gd name="T1" fmla="*/ 346075 h 346075"/>
              <a:gd name="T2" fmla="*/ 1447816 w 1440180"/>
              <a:gd name="T3" fmla="*/ 346075 h 346075"/>
              <a:gd name="T4" fmla="*/ 1447816 w 1440180"/>
              <a:gd name="T5" fmla="*/ 0 h 346075"/>
              <a:gd name="T6" fmla="*/ 0 w 1440180"/>
              <a:gd name="T7" fmla="*/ 0 h 346075"/>
              <a:gd name="T8" fmla="*/ 0 w 1440180"/>
              <a:gd name="T9" fmla="*/ 346075 h 346075"/>
              <a:gd name="T10" fmla="*/ 0 60000 65536"/>
              <a:gd name="T11" fmla="*/ 0 60000 65536"/>
              <a:gd name="T12" fmla="*/ 0 60000 65536"/>
              <a:gd name="T13" fmla="*/ 0 60000 65536"/>
              <a:gd name="T14" fmla="*/ 0 60000 65536"/>
              <a:gd name="T15" fmla="*/ 0 w 1440180"/>
              <a:gd name="T16" fmla="*/ 0 h 346075"/>
              <a:gd name="T17" fmla="*/ 1440180 w 1440180"/>
              <a:gd name="T18" fmla="*/ 346075 h 346075"/>
            </a:gdLst>
            <a:ahLst/>
            <a:cxnLst>
              <a:cxn ang="T10">
                <a:pos x="T0" y="T1"/>
              </a:cxn>
              <a:cxn ang="T11">
                <a:pos x="T2" y="T3"/>
              </a:cxn>
              <a:cxn ang="T12">
                <a:pos x="T4" y="T5"/>
              </a:cxn>
              <a:cxn ang="T13">
                <a:pos x="T6" y="T7"/>
              </a:cxn>
              <a:cxn ang="T14">
                <a:pos x="T8" y="T9"/>
              </a:cxn>
            </a:cxnLst>
            <a:rect l="T15" t="T16" r="T17" b="T18"/>
            <a:pathLst>
              <a:path w="1440180" h="346075">
                <a:moveTo>
                  <a:pt x="0" y="346075"/>
                </a:moveTo>
                <a:lnTo>
                  <a:pt x="1440180" y="346075"/>
                </a:lnTo>
                <a:lnTo>
                  <a:pt x="1440180" y="0"/>
                </a:lnTo>
                <a:lnTo>
                  <a:pt x="0" y="0"/>
                </a:lnTo>
                <a:lnTo>
                  <a:pt x="0" y="346075"/>
                </a:lnTo>
                <a:close/>
              </a:path>
            </a:pathLst>
          </a:custGeom>
          <a:solidFill>
            <a:srgbClr val="F4ECF8"/>
          </a:solidFill>
          <a:ln w="9525">
            <a:noFill/>
            <a:round/>
            <a:headEnd/>
            <a:tailEnd/>
          </a:ln>
        </p:spPr>
        <p:txBody>
          <a:bodyPr lIns="0" tIns="0" rIns="0" bIns="0">
            <a:spAutoFit/>
          </a:bodyPr>
          <a:lstStyle/>
          <a:p>
            <a:endParaRPr lang="ru-RU"/>
          </a:p>
        </p:txBody>
      </p:sp>
      <p:sp>
        <p:nvSpPr>
          <p:cNvPr id="12297" name="object 10"/>
          <p:cNvSpPr>
            <a:spLocks/>
          </p:cNvSpPr>
          <p:nvPr/>
        </p:nvSpPr>
        <p:spPr bwMode="auto">
          <a:xfrm>
            <a:off x="3708400" y="2709863"/>
            <a:ext cx="2735263" cy="346075"/>
          </a:xfrm>
          <a:custGeom>
            <a:avLst/>
            <a:gdLst>
              <a:gd name="T0" fmla="*/ 0 w 2736341"/>
              <a:gd name="T1" fmla="*/ 346075 h 346075"/>
              <a:gd name="T2" fmla="*/ 2729881 w 2736341"/>
              <a:gd name="T3" fmla="*/ 346075 h 346075"/>
              <a:gd name="T4" fmla="*/ 2729881 w 2736341"/>
              <a:gd name="T5" fmla="*/ 0 h 346075"/>
              <a:gd name="T6" fmla="*/ 0 w 2736341"/>
              <a:gd name="T7" fmla="*/ 0 h 346075"/>
              <a:gd name="T8" fmla="*/ 0 w 2736341"/>
              <a:gd name="T9" fmla="*/ 346075 h 346075"/>
              <a:gd name="T10" fmla="*/ 0 60000 65536"/>
              <a:gd name="T11" fmla="*/ 0 60000 65536"/>
              <a:gd name="T12" fmla="*/ 0 60000 65536"/>
              <a:gd name="T13" fmla="*/ 0 60000 65536"/>
              <a:gd name="T14" fmla="*/ 0 60000 65536"/>
              <a:gd name="T15" fmla="*/ 0 w 2736341"/>
              <a:gd name="T16" fmla="*/ 0 h 346075"/>
              <a:gd name="T17" fmla="*/ 2736341 w 2736341"/>
              <a:gd name="T18" fmla="*/ 346075 h 346075"/>
            </a:gdLst>
            <a:ahLst/>
            <a:cxnLst>
              <a:cxn ang="T10">
                <a:pos x="T0" y="T1"/>
              </a:cxn>
              <a:cxn ang="T11">
                <a:pos x="T2" y="T3"/>
              </a:cxn>
              <a:cxn ang="T12">
                <a:pos x="T4" y="T5"/>
              </a:cxn>
              <a:cxn ang="T13">
                <a:pos x="T6" y="T7"/>
              </a:cxn>
              <a:cxn ang="T14">
                <a:pos x="T8" y="T9"/>
              </a:cxn>
            </a:cxnLst>
            <a:rect l="T15" t="T16" r="T17" b="T18"/>
            <a:pathLst>
              <a:path w="2736341" h="346075">
                <a:moveTo>
                  <a:pt x="0" y="346075"/>
                </a:moveTo>
                <a:lnTo>
                  <a:pt x="2736341" y="346075"/>
                </a:lnTo>
                <a:lnTo>
                  <a:pt x="2736341" y="0"/>
                </a:lnTo>
                <a:lnTo>
                  <a:pt x="0" y="0"/>
                </a:lnTo>
                <a:lnTo>
                  <a:pt x="0" y="346075"/>
                </a:lnTo>
                <a:close/>
              </a:path>
            </a:pathLst>
          </a:custGeom>
          <a:solidFill>
            <a:srgbClr val="92D050"/>
          </a:solidFill>
          <a:ln w="9525">
            <a:noFill/>
            <a:round/>
            <a:headEnd/>
            <a:tailEnd/>
          </a:ln>
        </p:spPr>
        <p:txBody>
          <a:bodyPr lIns="0" tIns="0" rIns="0" bIns="0">
            <a:spAutoFit/>
          </a:bodyPr>
          <a:lstStyle/>
          <a:p>
            <a:endParaRPr lang="ru-RU"/>
          </a:p>
        </p:txBody>
      </p:sp>
      <p:sp>
        <p:nvSpPr>
          <p:cNvPr id="12298" name="object 11"/>
          <p:cNvSpPr>
            <a:spLocks/>
          </p:cNvSpPr>
          <p:nvPr/>
        </p:nvSpPr>
        <p:spPr bwMode="auto">
          <a:xfrm>
            <a:off x="6443663" y="2709863"/>
            <a:ext cx="1296987" cy="346075"/>
          </a:xfrm>
          <a:custGeom>
            <a:avLst/>
            <a:gdLst>
              <a:gd name="T0" fmla="*/ 0 w 1296161"/>
              <a:gd name="T1" fmla="*/ 346075 h 346075"/>
              <a:gd name="T2" fmla="*/ 1301127 w 1296161"/>
              <a:gd name="T3" fmla="*/ 346075 h 346075"/>
              <a:gd name="T4" fmla="*/ 1301127 w 1296161"/>
              <a:gd name="T5" fmla="*/ 0 h 346075"/>
              <a:gd name="T6" fmla="*/ 0 w 1296161"/>
              <a:gd name="T7" fmla="*/ 0 h 346075"/>
              <a:gd name="T8" fmla="*/ 0 w 1296161"/>
              <a:gd name="T9" fmla="*/ 346075 h 346075"/>
              <a:gd name="T10" fmla="*/ 0 60000 65536"/>
              <a:gd name="T11" fmla="*/ 0 60000 65536"/>
              <a:gd name="T12" fmla="*/ 0 60000 65536"/>
              <a:gd name="T13" fmla="*/ 0 60000 65536"/>
              <a:gd name="T14" fmla="*/ 0 60000 65536"/>
              <a:gd name="T15" fmla="*/ 0 w 1296161"/>
              <a:gd name="T16" fmla="*/ 0 h 346075"/>
              <a:gd name="T17" fmla="*/ 1296161 w 1296161"/>
              <a:gd name="T18" fmla="*/ 346075 h 346075"/>
            </a:gdLst>
            <a:ahLst/>
            <a:cxnLst>
              <a:cxn ang="T10">
                <a:pos x="T0" y="T1"/>
              </a:cxn>
              <a:cxn ang="T11">
                <a:pos x="T2" y="T3"/>
              </a:cxn>
              <a:cxn ang="T12">
                <a:pos x="T4" y="T5"/>
              </a:cxn>
              <a:cxn ang="T13">
                <a:pos x="T6" y="T7"/>
              </a:cxn>
              <a:cxn ang="T14">
                <a:pos x="T8" y="T9"/>
              </a:cxn>
            </a:cxnLst>
            <a:rect l="T15" t="T16" r="T17" b="T18"/>
            <a:pathLst>
              <a:path w="1296161" h="346075">
                <a:moveTo>
                  <a:pt x="0" y="346075"/>
                </a:moveTo>
                <a:lnTo>
                  <a:pt x="1296162" y="346075"/>
                </a:lnTo>
                <a:lnTo>
                  <a:pt x="1296162" y="0"/>
                </a:lnTo>
                <a:lnTo>
                  <a:pt x="0" y="0"/>
                </a:lnTo>
                <a:lnTo>
                  <a:pt x="0" y="346075"/>
                </a:lnTo>
                <a:close/>
              </a:path>
            </a:pathLst>
          </a:custGeom>
          <a:solidFill>
            <a:srgbClr val="F4ECF8"/>
          </a:solidFill>
          <a:ln w="9525">
            <a:noFill/>
            <a:round/>
            <a:headEnd/>
            <a:tailEnd/>
          </a:ln>
        </p:spPr>
        <p:txBody>
          <a:bodyPr lIns="0" tIns="0" rIns="0" bIns="0">
            <a:spAutoFit/>
          </a:bodyPr>
          <a:lstStyle/>
          <a:p>
            <a:endParaRPr lang="ru-RU"/>
          </a:p>
        </p:txBody>
      </p:sp>
      <p:sp>
        <p:nvSpPr>
          <p:cNvPr id="12299" name="object 12"/>
          <p:cNvSpPr>
            <a:spLocks/>
          </p:cNvSpPr>
          <p:nvPr/>
        </p:nvSpPr>
        <p:spPr bwMode="auto">
          <a:xfrm>
            <a:off x="7740650" y="2709863"/>
            <a:ext cx="1282700" cy="346075"/>
          </a:xfrm>
          <a:custGeom>
            <a:avLst/>
            <a:gdLst>
              <a:gd name="T0" fmla="*/ 0 w 1283716"/>
              <a:gd name="T1" fmla="*/ 346075 h 346075"/>
              <a:gd name="T2" fmla="*/ 1277632 w 1283716"/>
              <a:gd name="T3" fmla="*/ 346075 h 346075"/>
              <a:gd name="T4" fmla="*/ 1277632 w 1283716"/>
              <a:gd name="T5" fmla="*/ 0 h 346075"/>
              <a:gd name="T6" fmla="*/ 0 w 1283716"/>
              <a:gd name="T7" fmla="*/ 0 h 346075"/>
              <a:gd name="T8" fmla="*/ 0 w 1283716"/>
              <a:gd name="T9" fmla="*/ 346075 h 346075"/>
              <a:gd name="T10" fmla="*/ 0 60000 65536"/>
              <a:gd name="T11" fmla="*/ 0 60000 65536"/>
              <a:gd name="T12" fmla="*/ 0 60000 65536"/>
              <a:gd name="T13" fmla="*/ 0 60000 65536"/>
              <a:gd name="T14" fmla="*/ 0 60000 65536"/>
              <a:gd name="T15" fmla="*/ 0 w 1283716"/>
              <a:gd name="T16" fmla="*/ 0 h 346075"/>
              <a:gd name="T17" fmla="*/ 1283716 w 1283716"/>
              <a:gd name="T18" fmla="*/ 346075 h 346075"/>
            </a:gdLst>
            <a:ahLst/>
            <a:cxnLst>
              <a:cxn ang="T10">
                <a:pos x="T0" y="T1"/>
              </a:cxn>
              <a:cxn ang="T11">
                <a:pos x="T2" y="T3"/>
              </a:cxn>
              <a:cxn ang="T12">
                <a:pos x="T4" y="T5"/>
              </a:cxn>
              <a:cxn ang="T13">
                <a:pos x="T6" y="T7"/>
              </a:cxn>
              <a:cxn ang="T14">
                <a:pos x="T8" y="T9"/>
              </a:cxn>
            </a:cxnLst>
            <a:rect l="T15" t="T16" r="T17" b="T18"/>
            <a:pathLst>
              <a:path w="1283716" h="346075">
                <a:moveTo>
                  <a:pt x="0" y="346075"/>
                </a:moveTo>
                <a:lnTo>
                  <a:pt x="1283716" y="346075"/>
                </a:lnTo>
                <a:lnTo>
                  <a:pt x="1283716" y="0"/>
                </a:lnTo>
                <a:lnTo>
                  <a:pt x="0" y="0"/>
                </a:lnTo>
                <a:lnTo>
                  <a:pt x="0" y="346075"/>
                </a:lnTo>
                <a:close/>
              </a:path>
            </a:pathLst>
          </a:custGeom>
          <a:solidFill>
            <a:srgbClr val="F4ECF8"/>
          </a:solidFill>
          <a:ln w="9525">
            <a:noFill/>
            <a:round/>
            <a:headEnd/>
            <a:tailEnd/>
          </a:ln>
        </p:spPr>
        <p:txBody>
          <a:bodyPr lIns="0" tIns="0" rIns="0" bIns="0">
            <a:spAutoFit/>
          </a:bodyPr>
          <a:lstStyle/>
          <a:p>
            <a:endParaRPr lang="ru-RU"/>
          </a:p>
        </p:txBody>
      </p:sp>
      <p:sp>
        <p:nvSpPr>
          <p:cNvPr id="12300" name="object 13"/>
          <p:cNvSpPr>
            <a:spLocks/>
          </p:cNvSpPr>
          <p:nvPr/>
        </p:nvSpPr>
        <p:spPr bwMode="auto">
          <a:xfrm>
            <a:off x="2266950" y="3055938"/>
            <a:ext cx="1441450" cy="519112"/>
          </a:xfrm>
          <a:custGeom>
            <a:avLst/>
            <a:gdLst>
              <a:gd name="T0" fmla="*/ 0 w 1440180"/>
              <a:gd name="T1" fmla="*/ 523899 h 518160"/>
              <a:gd name="T2" fmla="*/ 1447816 w 1440180"/>
              <a:gd name="T3" fmla="*/ 523899 h 518160"/>
              <a:gd name="T4" fmla="*/ 1447816 w 1440180"/>
              <a:gd name="T5" fmla="*/ 0 h 518160"/>
              <a:gd name="T6" fmla="*/ 0 w 1440180"/>
              <a:gd name="T7" fmla="*/ 0 h 518160"/>
              <a:gd name="T8" fmla="*/ 0 w 1440180"/>
              <a:gd name="T9" fmla="*/ 523899 h 518160"/>
              <a:gd name="T10" fmla="*/ 0 60000 65536"/>
              <a:gd name="T11" fmla="*/ 0 60000 65536"/>
              <a:gd name="T12" fmla="*/ 0 60000 65536"/>
              <a:gd name="T13" fmla="*/ 0 60000 65536"/>
              <a:gd name="T14" fmla="*/ 0 60000 65536"/>
              <a:gd name="T15" fmla="*/ 0 w 1440180"/>
              <a:gd name="T16" fmla="*/ 0 h 518160"/>
              <a:gd name="T17" fmla="*/ 1440180 w 1440180"/>
              <a:gd name="T18" fmla="*/ 518160 h 518160"/>
            </a:gdLst>
            <a:ahLst/>
            <a:cxnLst>
              <a:cxn ang="T10">
                <a:pos x="T0" y="T1"/>
              </a:cxn>
              <a:cxn ang="T11">
                <a:pos x="T2" y="T3"/>
              </a:cxn>
              <a:cxn ang="T12">
                <a:pos x="T4" y="T5"/>
              </a:cxn>
              <a:cxn ang="T13">
                <a:pos x="T6" y="T7"/>
              </a:cxn>
              <a:cxn ang="T14">
                <a:pos x="T8" y="T9"/>
              </a:cxn>
            </a:cxnLst>
            <a:rect l="T15" t="T16" r="T17" b="T18"/>
            <a:pathLst>
              <a:path w="1440180" h="518160">
                <a:moveTo>
                  <a:pt x="0" y="518160"/>
                </a:moveTo>
                <a:lnTo>
                  <a:pt x="1440180" y="518160"/>
                </a:lnTo>
                <a:lnTo>
                  <a:pt x="1440180" y="0"/>
                </a:lnTo>
                <a:lnTo>
                  <a:pt x="0" y="0"/>
                </a:lnTo>
                <a:lnTo>
                  <a:pt x="0" y="518160"/>
                </a:lnTo>
                <a:close/>
              </a:path>
            </a:pathLst>
          </a:custGeom>
          <a:solidFill>
            <a:srgbClr val="F4ECF8"/>
          </a:solidFill>
          <a:ln w="9525">
            <a:noFill/>
            <a:round/>
            <a:headEnd/>
            <a:tailEnd/>
          </a:ln>
        </p:spPr>
        <p:txBody>
          <a:bodyPr lIns="0" tIns="0" rIns="0" bIns="0">
            <a:spAutoFit/>
          </a:bodyPr>
          <a:lstStyle/>
          <a:p>
            <a:endParaRPr lang="ru-RU"/>
          </a:p>
        </p:txBody>
      </p:sp>
      <p:sp>
        <p:nvSpPr>
          <p:cNvPr id="12301" name="object 14"/>
          <p:cNvSpPr>
            <a:spLocks/>
          </p:cNvSpPr>
          <p:nvPr/>
        </p:nvSpPr>
        <p:spPr bwMode="auto">
          <a:xfrm>
            <a:off x="3708400" y="3055938"/>
            <a:ext cx="1368425" cy="519112"/>
          </a:xfrm>
          <a:custGeom>
            <a:avLst/>
            <a:gdLst>
              <a:gd name="T0" fmla="*/ 0 w 1368171"/>
              <a:gd name="T1" fmla="*/ 523899 h 518160"/>
              <a:gd name="T2" fmla="*/ 1369695 w 1368171"/>
              <a:gd name="T3" fmla="*/ 523899 h 518160"/>
              <a:gd name="T4" fmla="*/ 1369695 w 1368171"/>
              <a:gd name="T5" fmla="*/ 0 h 518160"/>
              <a:gd name="T6" fmla="*/ 0 w 1368171"/>
              <a:gd name="T7" fmla="*/ 0 h 518160"/>
              <a:gd name="T8" fmla="*/ 0 w 1368171"/>
              <a:gd name="T9" fmla="*/ 523899 h 518160"/>
              <a:gd name="T10" fmla="*/ 0 60000 65536"/>
              <a:gd name="T11" fmla="*/ 0 60000 65536"/>
              <a:gd name="T12" fmla="*/ 0 60000 65536"/>
              <a:gd name="T13" fmla="*/ 0 60000 65536"/>
              <a:gd name="T14" fmla="*/ 0 60000 65536"/>
              <a:gd name="T15" fmla="*/ 0 w 1368171"/>
              <a:gd name="T16" fmla="*/ 0 h 518160"/>
              <a:gd name="T17" fmla="*/ 1368171 w 1368171"/>
              <a:gd name="T18" fmla="*/ 518160 h 518160"/>
            </a:gdLst>
            <a:ahLst/>
            <a:cxnLst>
              <a:cxn ang="T10">
                <a:pos x="T0" y="T1"/>
              </a:cxn>
              <a:cxn ang="T11">
                <a:pos x="T2" y="T3"/>
              </a:cxn>
              <a:cxn ang="T12">
                <a:pos x="T4" y="T5"/>
              </a:cxn>
              <a:cxn ang="T13">
                <a:pos x="T6" y="T7"/>
              </a:cxn>
              <a:cxn ang="T14">
                <a:pos x="T8" y="T9"/>
              </a:cxn>
            </a:cxnLst>
            <a:rect l="T15" t="T16" r="T17" b="T18"/>
            <a:pathLst>
              <a:path w="1368171" h="518160">
                <a:moveTo>
                  <a:pt x="0" y="518160"/>
                </a:moveTo>
                <a:lnTo>
                  <a:pt x="1368171" y="518160"/>
                </a:lnTo>
                <a:lnTo>
                  <a:pt x="1368171" y="0"/>
                </a:lnTo>
                <a:lnTo>
                  <a:pt x="0" y="0"/>
                </a:lnTo>
                <a:lnTo>
                  <a:pt x="0" y="518160"/>
                </a:lnTo>
                <a:close/>
              </a:path>
            </a:pathLst>
          </a:custGeom>
          <a:solidFill>
            <a:srgbClr val="6F2F9F"/>
          </a:solidFill>
          <a:ln w="9525">
            <a:noFill/>
            <a:round/>
            <a:headEnd/>
            <a:tailEnd/>
          </a:ln>
        </p:spPr>
        <p:txBody>
          <a:bodyPr lIns="0" tIns="0" rIns="0" bIns="0">
            <a:spAutoFit/>
          </a:bodyPr>
          <a:lstStyle/>
          <a:p>
            <a:endParaRPr lang="ru-RU"/>
          </a:p>
        </p:txBody>
      </p:sp>
      <p:sp>
        <p:nvSpPr>
          <p:cNvPr id="12302" name="object 15"/>
          <p:cNvSpPr>
            <a:spLocks/>
          </p:cNvSpPr>
          <p:nvPr/>
        </p:nvSpPr>
        <p:spPr bwMode="auto">
          <a:xfrm>
            <a:off x="5076825" y="3055938"/>
            <a:ext cx="2663825" cy="519112"/>
          </a:xfrm>
          <a:custGeom>
            <a:avLst/>
            <a:gdLst>
              <a:gd name="T0" fmla="*/ 0 w 2664332"/>
              <a:gd name="T1" fmla="*/ 523899 h 518160"/>
              <a:gd name="T2" fmla="*/ 2661285 w 2664332"/>
              <a:gd name="T3" fmla="*/ 523899 h 518160"/>
              <a:gd name="T4" fmla="*/ 2661285 w 2664332"/>
              <a:gd name="T5" fmla="*/ 0 h 518160"/>
              <a:gd name="T6" fmla="*/ 0 w 2664332"/>
              <a:gd name="T7" fmla="*/ 0 h 518160"/>
              <a:gd name="T8" fmla="*/ 0 w 2664332"/>
              <a:gd name="T9" fmla="*/ 523899 h 518160"/>
              <a:gd name="T10" fmla="*/ 0 60000 65536"/>
              <a:gd name="T11" fmla="*/ 0 60000 65536"/>
              <a:gd name="T12" fmla="*/ 0 60000 65536"/>
              <a:gd name="T13" fmla="*/ 0 60000 65536"/>
              <a:gd name="T14" fmla="*/ 0 60000 65536"/>
              <a:gd name="T15" fmla="*/ 0 w 2664332"/>
              <a:gd name="T16" fmla="*/ 0 h 518160"/>
              <a:gd name="T17" fmla="*/ 2664332 w 2664332"/>
              <a:gd name="T18" fmla="*/ 518160 h 518160"/>
            </a:gdLst>
            <a:ahLst/>
            <a:cxnLst>
              <a:cxn ang="T10">
                <a:pos x="T0" y="T1"/>
              </a:cxn>
              <a:cxn ang="T11">
                <a:pos x="T2" y="T3"/>
              </a:cxn>
              <a:cxn ang="T12">
                <a:pos x="T4" y="T5"/>
              </a:cxn>
              <a:cxn ang="T13">
                <a:pos x="T6" y="T7"/>
              </a:cxn>
              <a:cxn ang="T14">
                <a:pos x="T8" y="T9"/>
              </a:cxn>
            </a:cxnLst>
            <a:rect l="T15" t="T16" r="T17" b="T18"/>
            <a:pathLst>
              <a:path w="2664332" h="518160">
                <a:moveTo>
                  <a:pt x="0" y="518160"/>
                </a:moveTo>
                <a:lnTo>
                  <a:pt x="2664333" y="518160"/>
                </a:lnTo>
                <a:lnTo>
                  <a:pt x="2664333" y="0"/>
                </a:lnTo>
                <a:lnTo>
                  <a:pt x="0" y="0"/>
                </a:lnTo>
                <a:lnTo>
                  <a:pt x="0" y="518160"/>
                </a:lnTo>
                <a:close/>
              </a:path>
            </a:pathLst>
          </a:custGeom>
          <a:solidFill>
            <a:srgbClr val="9D86B7"/>
          </a:solidFill>
          <a:ln w="9525">
            <a:noFill/>
            <a:round/>
            <a:headEnd/>
            <a:tailEnd/>
          </a:ln>
        </p:spPr>
        <p:txBody>
          <a:bodyPr lIns="0" tIns="0" rIns="0" bIns="0">
            <a:spAutoFit/>
          </a:bodyPr>
          <a:lstStyle/>
          <a:p>
            <a:endParaRPr lang="ru-RU"/>
          </a:p>
        </p:txBody>
      </p:sp>
      <p:sp>
        <p:nvSpPr>
          <p:cNvPr id="12303" name="object 16"/>
          <p:cNvSpPr>
            <a:spLocks/>
          </p:cNvSpPr>
          <p:nvPr/>
        </p:nvSpPr>
        <p:spPr bwMode="auto">
          <a:xfrm>
            <a:off x="7740650" y="3055938"/>
            <a:ext cx="1282700" cy="519112"/>
          </a:xfrm>
          <a:custGeom>
            <a:avLst/>
            <a:gdLst>
              <a:gd name="T0" fmla="*/ 0 w 1283716"/>
              <a:gd name="T1" fmla="*/ 523899 h 518160"/>
              <a:gd name="T2" fmla="*/ 1277632 w 1283716"/>
              <a:gd name="T3" fmla="*/ 523899 h 518160"/>
              <a:gd name="T4" fmla="*/ 1277632 w 1283716"/>
              <a:gd name="T5" fmla="*/ 0 h 518160"/>
              <a:gd name="T6" fmla="*/ 0 w 1283716"/>
              <a:gd name="T7" fmla="*/ 0 h 518160"/>
              <a:gd name="T8" fmla="*/ 0 w 1283716"/>
              <a:gd name="T9" fmla="*/ 523899 h 518160"/>
              <a:gd name="T10" fmla="*/ 0 60000 65536"/>
              <a:gd name="T11" fmla="*/ 0 60000 65536"/>
              <a:gd name="T12" fmla="*/ 0 60000 65536"/>
              <a:gd name="T13" fmla="*/ 0 60000 65536"/>
              <a:gd name="T14" fmla="*/ 0 60000 65536"/>
              <a:gd name="T15" fmla="*/ 0 w 1283716"/>
              <a:gd name="T16" fmla="*/ 0 h 518160"/>
              <a:gd name="T17" fmla="*/ 1283716 w 1283716"/>
              <a:gd name="T18" fmla="*/ 518160 h 518160"/>
            </a:gdLst>
            <a:ahLst/>
            <a:cxnLst>
              <a:cxn ang="T10">
                <a:pos x="T0" y="T1"/>
              </a:cxn>
              <a:cxn ang="T11">
                <a:pos x="T2" y="T3"/>
              </a:cxn>
              <a:cxn ang="T12">
                <a:pos x="T4" y="T5"/>
              </a:cxn>
              <a:cxn ang="T13">
                <a:pos x="T6" y="T7"/>
              </a:cxn>
              <a:cxn ang="T14">
                <a:pos x="T8" y="T9"/>
              </a:cxn>
            </a:cxnLst>
            <a:rect l="T15" t="T16" r="T17" b="T18"/>
            <a:pathLst>
              <a:path w="1283716" h="518160">
                <a:moveTo>
                  <a:pt x="0" y="518160"/>
                </a:moveTo>
                <a:lnTo>
                  <a:pt x="1283716" y="518160"/>
                </a:lnTo>
                <a:lnTo>
                  <a:pt x="1283716" y="0"/>
                </a:lnTo>
                <a:lnTo>
                  <a:pt x="0" y="0"/>
                </a:lnTo>
                <a:lnTo>
                  <a:pt x="0" y="518160"/>
                </a:lnTo>
                <a:close/>
              </a:path>
            </a:pathLst>
          </a:custGeom>
          <a:solidFill>
            <a:srgbClr val="F4ECF8"/>
          </a:solidFill>
          <a:ln w="9525">
            <a:noFill/>
            <a:round/>
            <a:headEnd/>
            <a:tailEnd/>
          </a:ln>
        </p:spPr>
        <p:txBody>
          <a:bodyPr lIns="0" tIns="0" rIns="0" bIns="0">
            <a:spAutoFit/>
          </a:bodyPr>
          <a:lstStyle/>
          <a:p>
            <a:endParaRPr lang="ru-RU"/>
          </a:p>
        </p:txBody>
      </p:sp>
      <p:sp>
        <p:nvSpPr>
          <p:cNvPr id="12304" name="object 17"/>
          <p:cNvSpPr>
            <a:spLocks/>
          </p:cNvSpPr>
          <p:nvPr/>
        </p:nvSpPr>
        <p:spPr bwMode="auto">
          <a:xfrm>
            <a:off x="2266950" y="3575050"/>
            <a:ext cx="1441450" cy="344488"/>
          </a:xfrm>
          <a:custGeom>
            <a:avLst/>
            <a:gdLst>
              <a:gd name="T0" fmla="*/ 0 w 1440180"/>
              <a:gd name="T1" fmla="*/ 344493 h 344487"/>
              <a:gd name="T2" fmla="*/ 1447816 w 1440180"/>
              <a:gd name="T3" fmla="*/ 344493 h 344487"/>
              <a:gd name="T4" fmla="*/ 1447816 w 1440180"/>
              <a:gd name="T5" fmla="*/ 0 h 344487"/>
              <a:gd name="T6" fmla="*/ 0 w 1440180"/>
              <a:gd name="T7" fmla="*/ 0 h 344487"/>
              <a:gd name="T8" fmla="*/ 0 w 1440180"/>
              <a:gd name="T9" fmla="*/ 344493 h 344487"/>
              <a:gd name="T10" fmla="*/ 0 60000 65536"/>
              <a:gd name="T11" fmla="*/ 0 60000 65536"/>
              <a:gd name="T12" fmla="*/ 0 60000 65536"/>
              <a:gd name="T13" fmla="*/ 0 60000 65536"/>
              <a:gd name="T14" fmla="*/ 0 60000 65536"/>
              <a:gd name="T15" fmla="*/ 0 w 1440180"/>
              <a:gd name="T16" fmla="*/ 0 h 344487"/>
              <a:gd name="T17" fmla="*/ 1440180 w 1440180"/>
              <a:gd name="T18" fmla="*/ 344487 h 344487"/>
            </a:gdLst>
            <a:ahLst/>
            <a:cxnLst>
              <a:cxn ang="T10">
                <a:pos x="T0" y="T1"/>
              </a:cxn>
              <a:cxn ang="T11">
                <a:pos x="T2" y="T3"/>
              </a:cxn>
              <a:cxn ang="T12">
                <a:pos x="T4" y="T5"/>
              </a:cxn>
              <a:cxn ang="T13">
                <a:pos x="T6" y="T7"/>
              </a:cxn>
              <a:cxn ang="T14">
                <a:pos x="T8" y="T9"/>
              </a:cxn>
            </a:cxnLst>
            <a:rect l="T15" t="T16" r="T17" b="T18"/>
            <a:pathLst>
              <a:path w="1440180" h="344487">
                <a:moveTo>
                  <a:pt x="0" y="344487"/>
                </a:moveTo>
                <a:lnTo>
                  <a:pt x="1440180" y="344487"/>
                </a:lnTo>
                <a:lnTo>
                  <a:pt x="1440180" y="0"/>
                </a:lnTo>
                <a:lnTo>
                  <a:pt x="0" y="0"/>
                </a:lnTo>
                <a:lnTo>
                  <a:pt x="0" y="344487"/>
                </a:lnTo>
                <a:close/>
              </a:path>
            </a:pathLst>
          </a:custGeom>
          <a:solidFill>
            <a:srgbClr val="F4ECF8"/>
          </a:solidFill>
          <a:ln w="9525">
            <a:noFill/>
            <a:round/>
            <a:headEnd/>
            <a:tailEnd/>
          </a:ln>
        </p:spPr>
        <p:txBody>
          <a:bodyPr lIns="0" tIns="0" rIns="0" bIns="0">
            <a:spAutoFit/>
          </a:bodyPr>
          <a:lstStyle/>
          <a:p>
            <a:endParaRPr lang="ru-RU"/>
          </a:p>
        </p:txBody>
      </p:sp>
      <p:sp>
        <p:nvSpPr>
          <p:cNvPr id="12305" name="object 18"/>
          <p:cNvSpPr>
            <a:spLocks/>
          </p:cNvSpPr>
          <p:nvPr/>
        </p:nvSpPr>
        <p:spPr bwMode="auto">
          <a:xfrm>
            <a:off x="3708400" y="3575050"/>
            <a:ext cx="1368425" cy="344488"/>
          </a:xfrm>
          <a:custGeom>
            <a:avLst/>
            <a:gdLst>
              <a:gd name="T0" fmla="*/ 0 w 1368171"/>
              <a:gd name="T1" fmla="*/ 344493 h 344487"/>
              <a:gd name="T2" fmla="*/ 1369695 w 1368171"/>
              <a:gd name="T3" fmla="*/ 344493 h 344487"/>
              <a:gd name="T4" fmla="*/ 1369695 w 1368171"/>
              <a:gd name="T5" fmla="*/ 0 h 344487"/>
              <a:gd name="T6" fmla="*/ 0 w 1368171"/>
              <a:gd name="T7" fmla="*/ 0 h 344487"/>
              <a:gd name="T8" fmla="*/ 0 w 1368171"/>
              <a:gd name="T9" fmla="*/ 344493 h 344487"/>
              <a:gd name="T10" fmla="*/ 0 60000 65536"/>
              <a:gd name="T11" fmla="*/ 0 60000 65536"/>
              <a:gd name="T12" fmla="*/ 0 60000 65536"/>
              <a:gd name="T13" fmla="*/ 0 60000 65536"/>
              <a:gd name="T14" fmla="*/ 0 60000 65536"/>
              <a:gd name="T15" fmla="*/ 0 w 1368171"/>
              <a:gd name="T16" fmla="*/ 0 h 344487"/>
              <a:gd name="T17" fmla="*/ 1368171 w 1368171"/>
              <a:gd name="T18" fmla="*/ 344487 h 344487"/>
            </a:gdLst>
            <a:ahLst/>
            <a:cxnLst>
              <a:cxn ang="T10">
                <a:pos x="T0" y="T1"/>
              </a:cxn>
              <a:cxn ang="T11">
                <a:pos x="T2" y="T3"/>
              </a:cxn>
              <a:cxn ang="T12">
                <a:pos x="T4" y="T5"/>
              </a:cxn>
              <a:cxn ang="T13">
                <a:pos x="T6" y="T7"/>
              </a:cxn>
              <a:cxn ang="T14">
                <a:pos x="T8" y="T9"/>
              </a:cxn>
            </a:cxnLst>
            <a:rect l="T15" t="T16" r="T17" b="T18"/>
            <a:pathLst>
              <a:path w="1368171" h="344487">
                <a:moveTo>
                  <a:pt x="0" y="344487"/>
                </a:moveTo>
                <a:lnTo>
                  <a:pt x="1368171" y="344487"/>
                </a:lnTo>
                <a:lnTo>
                  <a:pt x="1368171" y="0"/>
                </a:lnTo>
                <a:lnTo>
                  <a:pt x="0" y="0"/>
                </a:lnTo>
                <a:lnTo>
                  <a:pt x="0" y="344487"/>
                </a:lnTo>
                <a:close/>
              </a:path>
            </a:pathLst>
          </a:custGeom>
          <a:solidFill>
            <a:srgbClr val="F4ECF8"/>
          </a:solidFill>
          <a:ln w="9525">
            <a:noFill/>
            <a:round/>
            <a:headEnd/>
            <a:tailEnd/>
          </a:ln>
        </p:spPr>
        <p:txBody>
          <a:bodyPr lIns="0" tIns="0" rIns="0" bIns="0">
            <a:spAutoFit/>
          </a:bodyPr>
          <a:lstStyle/>
          <a:p>
            <a:endParaRPr lang="ru-RU"/>
          </a:p>
        </p:txBody>
      </p:sp>
      <p:sp>
        <p:nvSpPr>
          <p:cNvPr id="12306" name="object 19"/>
          <p:cNvSpPr>
            <a:spLocks/>
          </p:cNvSpPr>
          <p:nvPr/>
        </p:nvSpPr>
        <p:spPr bwMode="auto">
          <a:xfrm>
            <a:off x="5076825" y="3575050"/>
            <a:ext cx="2663825" cy="344488"/>
          </a:xfrm>
          <a:custGeom>
            <a:avLst/>
            <a:gdLst>
              <a:gd name="T0" fmla="*/ 0 w 2664332"/>
              <a:gd name="T1" fmla="*/ 344493 h 344487"/>
              <a:gd name="T2" fmla="*/ 2661285 w 2664332"/>
              <a:gd name="T3" fmla="*/ 344493 h 344487"/>
              <a:gd name="T4" fmla="*/ 2661285 w 2664332"/>
              <a:gd name="T5" fmla="*/ 0 h 344487"/>
              <a:gd name="T6" fmla="*/ 0 w 2664332"/>
              <a:gd name="T7" fmla="*/ 0 h 344487"/>
              <a:gd name="T8" fmla="*/ 0 w 2664332"/>
              <a:gd name="T9" fmla="*/ 344493 h 344487"/>
              <a:gd name="T10" fmla="*/ 0 60000 65536"/>
              <a:gd name="T11" fmla="*/ 0 60000 65536"/>
              <a:gd name="T12" fmla="*/ 0 60000 65536"/>
              <a:gd name="T13" fmla="*/ 0 60000 65536"/>
              <a:gd name="T14" fmla="*/ 0 60000 65536"/>
              <a:gd name="T15" fmla="*/ 0 w 2664332"/>
              <a:gd name="T16" fmla="*/ 0 h 344487"/>
              <a:gd name="T17" fmla="*/ 2664332 w 2664332"/>
              <a:gd name="T18" fmla="*/ 344487 h 344487"/>
            </a:gdLst>
            <a:ahLst/>
            <a:cxnLst>
              <a:cxn ang="T10">
                <a:pos x="T0" y="T1"/>
              </a:cxn>
              <a:cxn ang="T11">
                <a:pos x="T2" y="T3"/>
              </a:cxn>
              <a:cxn ang="T12">
                <a:pos x="T4" y="T5"/>
              </a:cxn>
              <a:cxn ang="T13">
                <a:pos x="T6" y="T7"/>
              </a:cxn>
              <a:cxn ang="T14">
                <a:pos x="T8" y="T9"/>
              </a:cxn>
            </a:cxnLst>
            <a:rect l="T15" t="T16" r="T17" b="T18"/>
            <a:pathLst>
              <a:path w="2664332" h="344487">
                <a:moveTo>
                  <a:pt x="0" y="344487"/>
                </a:moveTo>
                <a:lnTo>
                  <a:pt x="2664333" y="344487"/>
                </a:lnTo>
                <a:lnTo>
                  <a:pt x="2664333" y="0"/>
                </a:lnTo>
                <a:lnTo>
                  <a:pt x="0" y="0"/>
                </a:lnTo>
                <a:lnTo>
                  <a:pt x="0" y="344487"/>
                </a:lnTo>
                <a:close/>
              </a:path>
            </a:pathLst>
          </a:custGeom>
          <a:solidFill>
            <a:srgbClr val="92D050"/>
          </a:solidFill>
          <a:ln w="9525">
            <a:noFill/>
            <a:round/>
            <a:headEnd/>
            <a:tailEnd/>
          </a:ln>
        </p:spPr>
        <p:txBody>
          <a:bodyPr lIns="0" tIns="0" rIns="0" bIns="0">
            <a:spAutoFit/>
          </a:bodyPr>
          <a:lstStyle/>
          <a:p>
            <a:endParaRPr lang="ru-RU"/>
          </a:p>
        </p:txBody>
      </p:sp>
      <p:sp>
        <p:nvSpPr>
          <p:cNvPr id="12307" name="object 20"/>
          <p:cNvSpPr>
            <a:spLocks/>
          </p:cNvSpPr>
          <p:nvPr/>
        </p:nvSpPr>
        <p:spPr bwMode="auto">
          <a:xfrm>
            <a:off x="7740650" y="3575050"/>
            <a:ext cx="1282700" cy="344488"/>
          </a:xfrm>
          <a:custGeom>
            <a:avLst/>
            <a:gdLst>
              <a:gd name="T0" fmla="*/ 0 w 1283716"/>
              <a:gd name="T1" fmla="*/ 344493 h 344487"/>
              <a:gd name="T2" fmla="*/ 1277632 w 1283716"/>
              <a:gd name="T3" fmla="*/ 344493 h 344487"/>
              <a:gd name="T4" fmla="*/ 1277632 w 1283716"/>
              <a:gd name="T5" fmla="*/ 0 h 344487"/>
              <a:gd name="T6" fmla="*/ 0 w 1283716"/>
              <a:gd name="T7" fmla="*/ 0 h 344487"/>
              <a:gd name="T8" fmla="*/ 0 w 1283716"/>
              <a:gd name="T9" fmla="*/ 344493 h 344487"/>
              <a:gd name="T10" fmla="*/ 0 60000 65536"/>
              <a:gd name="T11" fmla="*/ 0 60000 65536"/>
              <a:gd name="T12" fmla="*/ 0 60000 65536"/>
              <a:gd name="T13" fmla="*/ 0 60000 65536"/>
              <a:gd name="T14" fmla="*/ 0 60000 65536"/>
              <a:gd name="T15" fmla="*/ 0 w 1283716"/>
              <a:gd name="T16" fmla="*/ 0 h 344487"/>
              <a:gd name="T17" fmla="*/ 1283716 w 1283716"/>
              <a:gd name="T18" fmla="*/ 344487 h 344487"/>
            </a:gdLst>
            <a:ahLst/>
            <a:cxnLst>
              <a:cxn ang="T10">
                <a:pos x="T0" y="T1"/>
              </a:cxn>
              <a:cxn ang="T11">
                <a:pos x="T2" y="T3"/>
              </a:cxn>
              <a:cxn ang="T12">
                <a:pos x="T4" y="T5"/>
              </a:cxn>
              <a:cxn ang="T13">
                <a:pos x="T6" y="T7"/>
              </a:cxn>
              <a:cxn ang="T14">
                <a:pos x="T8" y="T9"/>
              </a:cxn>
            </a:cxnLst>
            <a:rect l="T15" t="T16" r="T17" b="T18"/>
            <a:pathLst>
              <a:path w="1283716" h="344487">
                <a:moveTo>
                  <a:pt x="0" y="344487"/>
                </a:moveTo>
                <a:lnTo>
                  <a:pt x="1283716" y="344487"/>
                </a:lnTo>
                <a:lnTo>
                  <a:pt x="1283716" y="0"/>
                </a:lnTo>
                <a:lnTo>
                  <a:pt x="0" y="0"/>
                </a:lnTo>
                <a:lnTo>
                  <a:pt x="0" y="344487"/>
                </a:lnTo>
                <a:close/>
              </a:path>
            </a:pathLst>
          </a:custGeom>
          <a:solidFill>
            <a:srgbClr val="F4ECF8"/>
          </a:solidFill>
          <a:ln w="9525">
            <a:noFill/>
            <a:round/>
            <a:headEnd/>
            <a:tailEnd/>
          </a:ln>
        </p:spPr>
        <p:txBody>
          <a:bodyPr lIns="0" tIns="0" rIns="0" bIns="0">
            <a:spAutoFit/>
          </a:bodyPr>
          <a:lstStyle/>
          <a:p>
            <a:endParaRPr lang="ru-RU"/>
          </a:p>
        </p:txBody>
      </p:sp>
      <p:sp>
        <p:nvSpPr>
          <p:cNvPr id="12308" name="object 21"/>
          <p:cNvSpPr>
            <a:spLocks/>
          </p:cNvSpPr>
          <p:nvPr/>
        </p:nvSpPr>
        <p:spPr bwMode="auto">
          <a:xfrm>
            <a:off x="2266950" y="3919538"/>
            <a:ext cx="1441450" cy="517525"/>
          </a:xfrm>
          <a:custGeom>
            <a:avLst/>
            <a:gdLst>
              <a:gd name="T0" fmla="*/ 0 w 1440180"/>
              <a:gd name="T1" fmla="*/ 514362 h 518160"/>
              <a:gd name="T2" fmla="*/ 1447816 w 1440180"/>
              <a:gd name="T3" fmla="*/ 514362 h 518160"/>
              <a:gd name="T4" fmla="*/ 1447816 w 1440180"/>
              <a:gd name="T5" fmla="*/ 0 h 518160"/>
              <a:gd name="T6" fmla="*/ 0 w 1440180"/>
              <a:gd name="T7" fmla="*/ 0 h 518160"/>
              <a:gd name="T8" fmla="*/ 0 w 1440180"/>
              <a:gd name="T9" fmla="*/ 514362 h 518160"/>
              <a:gd name="T10" fmla="*/ 0 60000 65536"/>
              <a:gd name="T11" fmla="*/ 0 60000 65536"/>
              <a:gd name="T12" fmla="*/ 0 60000 65536"/>
              <a:gd name="T13" fmla="*/ 0 60000 65536"/>
              <a:gd name="T14" fmla="*/ 0 60000 65536"/>
              <a:gd name="T15" fmla="*/ 0 w 1440180"/>
              <a:gd name="T16" fmla="*/ 0 h 518160"/>
              <a:gd name="T17" fmla="*/ 1440180 w 1440180"/>
              <a:gd name="T18" fmla="*/ 518160 h 518160"/>
            </a:gdLst>
            <a:ahLst/>
            <a:cxnLst>
              <a:cxn ang="T10">
                <a:pos x="T0" y="T1"/>
              </a:cxn>
              <a:cxn ang="T11">
                <a:pos x="T2" y="T3"/>
              </a:cxn>
              <a:cxn ang="T12">
                <a:pos x="T4" y="T5"/>
              </a:cxn>
              <a:cxn ang="T13">
                <a:pos x="T6" y="T7"/>
              </a:cxn>
              <a:cxn ang="T14">
                <a:pos x="T8" y="T9"/>
              </a:cxn>
            </a:cxnLst>
            <a:rect l="T15" t="T16" r="T17" b="T18"/>
            <a:pathLst>
              <a:path w="1440180" h="518160">
                <a:moveTo>
                  <a:pt x="0" y="518160"/>
                </a:moveTo>
                <a:lnTo>
                  <a:pt x="1440180" y="518160"/>
                </a:lnTo>
                <a:lnTo>
                  <a:pt x="1440180" y="0"/>
                </a:lnTo>
                <a:lnTo>
                  <a:pt x="0" y="0"/>
                </a:lnTo>
                <a:lnTo>
                  <a:pt x="0" y="518160"/>
                </a:lnTo>
                <a:close/>
              </a:path>
            </a:pathLst>
          </a:custGeom>
          <a:solidFill>
            <a:srgbClr val="F4ECF8"/>
          </a:solidFill>
          <a:ln w="9525">
            <a:noFill/>
            <a:round/>
            <a:headEnd/>
            <a:tailEnd/>
          </a:ln>
        </p:spPr>
        <p:txBody>
          <a:bodyPr lIns="0" tIns="0" rIns="0" bIns="0">
            <a:spAutoFit/>
          </a:bodyPr>
          <a:lstStyle/>
          <a:p>
            <a:endParaRPr lang="ru-RU"/>
          </a:p>
        </p:txBody>
      </p:sp>
      <p:sp>
        <p:nvSpPr>
          <p:cNvPr id="12309" name="object 22"/>
          <p:cNvSpPr>
            <a:spLocks/>
          </p:cNvSpPr>
          <p:nvPr/>
        </p:nvSpPr>
        <p:spPr bwMode="auto">
          <a:xfrm>
            <a:off x="3708400" y="3919538"/>
            <a:ext cx="1368425" cy="517525"/>
          </a:xfrm>
          <a:custGeom>
            <a:avLst/>
            <a:gdLst>
              <a:gd name="T0" fmla="*/ 0 w 1368171"/>
              <a:gd name="T1" fmla="*/ 514362 h 518160"/>
              <a:gd name="T2" fmla="*/ 1369695 w 1368171"/>
              <a:gd name="T3" fmla="*/ 514362 h 518160"/>
              <a:gd name="T4" fmla="*/ 1369695 w 1368171"/>
              <a:gd name="T5" fmla="*/ 0 h 518160"/>
              <a:gd name="T6" fmla="*/ 0 w 1368171"/>
              <a:gd name="T7" fmla="*/ 0 h 518160"/>
              <a:gd name="T8" fmla="*/ 0 w 1368171"/>
              <a:gd name="T9" fmla="*/ 514362 h 518160"/>
              <a:gd name="T10" fmla="*/ 0 60000 65536"/>
              <a:gd name="T11" fmla="*/ 0 60000 65536"/>
              <a:gd name="T12" fmla="*/ 0 60000 65536"/>
              <a:gd name="T13" fmla="*/ 0 60000 65536"/>
              <a:gd name="T14" fmla="*/ 0 60000 65536"/>
              <a:gd name="T15" fmla="*/ 0 w 1368171"/>
              <a:gd name="T16" fmla="*/ 0 h 518160"/>
              <a:gd name="T17" fmla="*/ 1368171 w 1368171"/>
              <a:gd name="T18" fmla="*/ 518160 h 518160"/>
            </a:gdLst>
            <a:ahLst/>
            <a:cxnLst>
              <a:cxn ang="T10">
                <a:pos x="T0" y="T1"/>
              </a:cxn>
              <a:cxn ang="T11">
                <a:pos x="T2" y="T3"/>
              </a:cxn>
              <a:cxn ang="T12">
                <a:pos x="T4" y="T5"/>
              </a:cxn>
              <a:cxn ang="T13">
                <a:pos x="T6" y="T7"/>
              </a:cxn>
              <a:cxn ang="T14">
                <a:pos x="T8" y="T9"/>
              </a:cxn>
            </a:cxnLst>
            <a:rect l="T15" t="T16" r="T17" b="T18"/>
            <a:pathLst>
              <a:path w="1368171" h="518160">
                <a:moveTo>
                  <a:pt x="0" y="518160"/>
                </a:moveTo>
                <a:lnTo>
                  <a:pt x="1368171" y="518160"/>
                </a:lnTo>
                <a:lnTo>
                  <a:pt x="1368171" y="0"/>
                </a:lnTo>
                <a:lnTo>
                  <a:pt x="0" y="0"/>
                </a:lnTo>
                <a:lnTo>
                  <a:pt x="0" y="518160"/>
                </a:lnTo>
                <a:close/>
              </a:path>
            </a:pathLst>
          </a:custGeom>
          <a:solidFill>
            <a:srgbClr val="F4ECF8"/>
          </a:solidFill>
          <a:ln w="9525">
            <a:noFill/>
            <a:round/>
            <a:headEnd/>
            <a:tailEnd/>
          </a:ln>
        </p:spPr>
        <p:txBody>
          <a:bodyPr lIns="0" tIns="0" rIns="0" bIns="0">
            <a:spAutoFit/>
          </a:bodyPr>
          <a:lstStyle/>
          <a:p>
            <a:endParaRPr lang="ru-RU"/>
          </a:p>
        </p:txBody>
      </p:sp>
      <p:sp>
        <p:nvSpPr>
          <p:cNvPr id="12310" name="object 23"/>
          <p:cNvSpPr>
            <a:spLocks/>
          </p:cNvSpPr>
          <p:nvPr/>
        </p:nvSpPr>
        <p:spPr bwMode="auto">
          <a:xfrm>
            <a:off x="5076825" y="3919538"/>
            <a:ext cx="1366838" cy="517525"/>
          </a:xfrm>
          <a:custGeom>
            <a:avLst/>
            <a:gdLst>
              <a:gd name="T0" fmla="*/ 0 w 1368171"/>
              <a:gd name="T1" fmla="*/ 514362 h 518160"/>
              <a:gd name="T2" fmla="*/ 1360192 w 1368171"/>
              <a:gd name="T3" fmla="*/ 514362 h 518160"/>
              <a:gd name="T4" fmla="*/ 1360192 w 1368171"/>
              <a:gd name="T5" fmla="*/ 0 h 518160"/>
              <a:gd name="T6" fmla="*/ 0 w 1368171"/>
              <a:gd name="T7" fmla="*/ 0 h 518160"/>
              <a:gd name="T8" fmla="*/ 0 w 1368171"/>
              <a:gd name="T9" fmla="*/ 514362 h 518160"/>
              <a:gd name="T10" fmla="*/ 0 60000 65536"/>
              <a:gd name="T11" fmla="*/ 0 60000 65536"/>
              <a:gd name="T12" fmla="*/ 0 60000 65536"/>
              <a:gd name="T13" fmla="*/ 0 60000 65536"/>
              <a:gd name="T14" fmla="*/ 0 60000 65536"/>
              <a:gd name="T15" fmla="*/ 0 w 1368171"/>
              <a:gd name="T16" fmla="*/ 0 h 518160"/>
              <a:gd name="T17" fmla="*/ 1368171 w 1368171"/>
              <a:gd name="T18" fmla="*/ 518160 h 518160"/>
            </a:gdLst>
            <a:ahLst/>
            <a:cxnLst>
              <a:cxn ang="T10">
                <a:pos x="T0" y="T1"/>
              </a:cxn>
              <a:cxn ang="T11">
                <a:pos x="T2" y="T3"/>
              </a:cxn>
              <a:cxn ang="T12">
                <a:pos x="T4" y="T5"/>
              </a:cxn>
              <a:cxn ang="T13">
                <a:pos x="T6" y="T7"/>
              </a:cxn>
              <a:cxn ang="T14">
                <a:pos x="T8" y="T9"/>
              </a:cxn>
            </a:cxnLst>
            <a:rect l="T15" t="T16" r="T17" b="T18"/>
            <a:pathLst>
              <a:path w="1368171" h="518160">
                <a:moveTo>
                  <a:pt x="0" y="518160"/>
                </a:moveTo>
                <a:lnTo>
                  <a:pt x="1368171" y="518160"/>
                </a:lnTo>
                <a:lnTo>
                  <a:pt x="1368171" y="0"/>
                </a:lnTo>
                <a:lnTo>
                  <a:pt x="0" y="0"/>
                </a:lnTo>
                <a:lnTo>
                  <a:pt x="0" y="518160"/>
                </a:lnTo>
                <a:close/>
              </a:path>
            </a:pathLst>
          </a:custGeom>
          <a:solidFill>
            <a:srgbClr val="6F2F9F"/>
          </a:solidFill>
          <a:ln w="9525">
            <a:noFill/>
            <a:round/>
            <a:headEnd/>
            <a:tailEnd/>
          </a:ln>
        </p:spPr>
        <p:txBody>
          <a:bodyPr lIns="0" tIns="0" rIns="0" bIns="0">
            <a:spAutoFit/>
          </a:bodyPr>
          <a:lstStyle/>
          <a:p>
            <a:endParaRPr lang="ru-RU"/>
          </a:p>
        </p:txBody>
      </p:sp>
      <p:sp>
        <p:nvSpPr>
          <p:cNvPr id="12311" name="object 24"/>
          <p:cNvSpPr>
            <a:spLocks/>
          </p:cNvSpPr>
          <p:nvPr/>
        </p:nvSpPr>
        <p:spPr bwMode="auto">
          <a:xfrm>
            <a:off x="6443663" y="3919538"/>
            <a:ext cx="2579687" cy="517525"/>
          </a:xfrm>
          <a:custGeom>
            <a:avLst/>
            <a:gdLst>
              <a:gd name="T0" fmla="*/ 0 w 2579750"/>
              <a:gd name="T1" fmla="*/ 514362 h 518160"/>
              <a:gd name="T2" fmla="*/ 2579367 w 2579750"/>
              <a:gd name="T3" fmla="*/ 514362 h 518160"/>
              <a:gd name="T4" fmla="*/ 2579367 w 2579750"/>
              <a:gd name="T5" fmla="*/ 0 h 518160"/>
              <a:gd name="T6" fmla="*/ 0 w 2579750"/>
              <a:gd name="T7" fmla="*/ 0 h 518160"/>
              <a:gd name="T8" fmla="*/ 0 w 2579750"/>
              <a:gd name="T9" fmla="*/ 514362 h 518160"/>
              <a:gd name="T10" fmla="*/ 0 60000 65536"/>
              <a:gd name="T11" fmla="*/ 0 60000 65536"/>
              <a:gd name="T12" fmla="*/ 0 60000 65536"/>
              <a:gd name="T13" fmla="*/ 0 60000 65536"/>
              <a:gd name="T14" fmla="*/ 0 60000 65536"/>
              <a:gd name="T15" fmla="*/ 0 w 2579750"/>
              <a:gd name="T16" fmla="*/ 0 h 518160"/>
              <a:gd name="T17" fmla="*/ 2579750 w 2579750"/>
              <a:gd name="T18" fmla="*/ 518160 h 518160"/>
            </a:gdLst>
            <a:ahLst/>
            <a:cxnLst>
              <a:cxn ang="T10">
                <a:pos x="T0" y="T1"/>
              </a:cxn>
              <a:cxn ang="T11">
                <a:pos x="T2" y="T3"/>
              </a:cxn>
              <a:cxn ang="T12">
                <a:pos x="T4" y="T5"/>
              </a:cxn>
              <a:cxn ang="T13">
                <a:pos x="T6" y="T7"/>
              </a:cxn>
              <a:cxn ang="T14">
                <a:pos x="T8" y="T9"/>
              </a:cxn>
            </a:cxnLst>
            <a:rect l="T15" t="T16" r="T17" b="T18"/>
            <a:pathLst>
              <a:path w="2579750" h="518160">
                <a:moveTo>
                  <a:pt x="0" y="518160"/>
                </a:moveTo>
                <a:lnTo>
                  <a:pt x="2579750" y="518160"/>
                </a:lnTo>
                <a:lnTo>
                  <a:pt x="2579750" y="0"/>
                </a:lnTo>
                <a:lnTo>
                  <a:pt x="0" y="0"/>
                </a:lnTo>
                <a:lnTo>
                  <a:pt x="0" y="518160"/>
                </a:lnTo>
                <a:close/>
              </a:path>
            </a:pathLst>
          </a:custGeom>
          <a:solidFill>
            <a:srgbClr val="9D86B7"/>
          </a:solidFill>
          <a:ln w="9525">
            <a:noFill/>
            <a:round/>
            <a:headEnd/>
            <a:tailEnd/>
          </a:ln>
        </p:spPr>
        <p:txBody>
          <a:bodyPr lIns="0" tIns="0" rIns="0" bIns="0">
            <a:spAutoFit/>
          </a:bodyPr>
          <a:lstStyle/>
          <a:p>
            <a:endParaRPr lang="ru-RU"/>
          </a:p>
        </p:txBody>
      </p:sp>
      <p:sp>
        <p:nvSpPr>
          <p:cNvPr id="12312" name="object 25"/>
          <p:cNvSpPr>
            <a:spLocks/>
          </p:cNvSpPr>
          <p:nvPr/>
        </p:nvSpPr>
        <p:spPr bwMode="auto">
          <a:xfrm>
            <a:off x="2266950" y="1295400"/>
            <a:ext cx="0" cy="3148013"/>
          </a:xfrm>
          <a:custGeom>
            <a:avLst/>
            <a:gdLst>
              <a:gd name="T0" fmla="*/ 0 h 3148711"/>
              <a:gd name="T1" fmla="*/ 3144526 h 3148711"/>
              <a:gd name="T2" fmla="*/ 0 60000 65536"/>
              <a:gd name="T3" fmla="*/ 0 60000 65536"/>
              <a:gd name="T4" fmla="*/ 0 h 3148711"/>
              <a:gd name="T5" fmla="*/ 3148711 h 3148711"/>
            </a:gdLst>
            <a:ahLst/>
            <a:cxnLst>
              <a:cxn ang="T2">
                <a:pos x="0" y="T0"/>
              </a:cxn>
              <a:cxn ang="T3">
                <a:pos x="0" y="T1"/>
              </a:cxn>
            </a:cxnLst>
            <a:rect l="0" t="T4" r="0" b="T5"/>
            <a:pathLst>
              <a:path h="3148711">
                <a:moveTo>
                  <a:pt x="0" y="0"/>
                </a:moveTo>
                <a:lnTo>
                  <a:pt x="0" y="3148711"/>
                </a:lnTo>
              </a:path>
            </a:pathLst>
          </a:custGeom>
          <a:noFill/>
          <a:ln w="12700">
            <a:solidFill>
              <a:srgbClr val="000000"/>
            </a:solidFill>
            <a:round/>
            <a:headEnd/>
            <a:tailEnd/>
          </a:ln>
        </p:spPr>
        <p:txBody>
          <a:bodyPr lIns="0" tIns="0" rIns="0" bIns="0">
            <a:spAutoFit/>
          </a:bodyPr>
          <a:lstStyle/>
          <a:p>
            <a:endParaRPr lang="ru-RU"/>
          </a:p>
        </p:txBody>
      </p:sp>
      <p:sp>
        <p:nvSpPr>
          <p:cNvPr id="12313" name="object 26"/>
          <p:cNvSpPr>
            <a:spLocks/>
          </p:cNvSpPr>
          <p:nvPr/>
        </p:nvSpPr>
        <p:spPr bwMode="auto">
          <a:xfrm>
            <a:off x="3708400" y="2198688"/>
            <a:ext cx="0" cy="504825"/>
          </a:xfrm>
          <a:custGeom>
            <a:avLst/>
            <a:gdLst>
              <a:gd name="T0" fmla="*/ 0 h 505459"/>
              <a:gd name="T1" fmla="*/ 501667 h 505459"/>
              <a:gd name="T2" fmla="*/ 0 60000 65536"/>
              <a:gd name="T3" fmla="*/ 0 60000 65536"/>
              <a:gd name="T4" fmla="*/ 0 h 505459"/>
              <a:gd name="T5" fmla="*/ 505459 h 505459"/>
            </a:gdLst>
            <a:ahLst/>
            <a:cxnLst>
              <a:cxn ang="T2">
                <a:pos x="0" y="T0"/>
              </a:cxn>
              <a:cxn ang="T3">
                <a:pos x="0" y="T1"/>
              </a:cxn>
            </a:cxnLst>
            <a:rect l="0" t="T4" r="0" b="T5"/>
            <a:pathLst>
              <a:path h="505459">
                <a:moveTo>
                  <a:pt x="0" y="0"/>
                </a:moveTo>
                <a:lnTo>
                  <a:pt x="0" y="505459"/>
                </a:lnTo>
              </a:path>
            </a:pathLst>
          </a:custGeom>
          <a:noFill/>
          <a:ln w="6350">
            <a:solidFill>
              <a:srgbClr val="B1B1B1"/>
            </a:solidFill>
            <a:round/>
            <a:headEnd/>
            <a:tailEnd/>
          </a:ln>
        </p:spPr>
        <p:txBody>
          <a:bodyPr lIns="0" tIns="0" rIns="0" bIns="0">
            <a:spAutoFit/>
          </a:bodyPr>
          <a:lstStyle/>
          <a:p>
            <a:endParaRPr lang="ru-RU"/>
          </a:p>
        </p:txBody>
      </p:sp>
      <p:sp>
        <p:nvSpPr>
          <p:cNvPr id="12314" name="object 27"/>
          <p:cNvSpPr>
            <a:spLocks/>
          </p:cNvSpPr>
          <p:nvPr/>
        </p:nvSpPr>
        <p:spPr bwMode="auto">
          <a:xfrm>
            <a:off x="3708400" y="2703513"/>
            <a:ext cx="0" cy="1739900"/>
          </a:xfrm>
          <a:custGeom>
            <a:avLst/>
            <a:gdLst>
              <a:gd name="T0" fmla="*/ 0 h 1739646"/>
              <a:gd name="T1" fmla="*/ 1741170 h 1739646"/>
              <a:gd name="T2" fmla="*/ 0 60000 65536"/>
              <a:gd name="T3" fmla="*/ 0 60000 65536"/>
              <a:gd name="T4" fmla="*/ 0 h 1739646"/>
              <a:gd name="T5" fmla="*/ 1739646 h 1739646"/>
            </a:gdLst>
            <a:ahLst/>
            <a:cxnLst>
              <a:cxn ang="T2">
                <a:pos x="0" y="T0"/>
              </a:cxn>
              <a:cxn ang="T3">
                <a:pos x="0" y="T1"/>
              </a:cxn>
            </a:cxnLst>
            <a:rect l="0" t="T4" r="0" b="T5"/>
            <a:pathLst>
              <a:path h="1739646">
                <a:moveTo>
                  <a:pt x="0" y="0"/>
                </a:moveTo>
                <a:lnTo>
                  <a:pt x="0" y="1739646"/>
                </a:lnTo>
              </a:path>
            </a:pathLst>
          </a:custGeom>
          <a:noFill/>
          <a:ln w="12700">
            <a:solidFill>
              <a:srgbClr val="000000"/>
            </a:solidFill>
            <a:round/>
            <a:headEnd/>
            <a:tailEnd/>
          </a:ln>
        </p:spPr>
        <p:txBody>
          <a:bodyPr lIns="0" tIns="0" rIns="0" bIns="0">
            <a:spAutoFit/>
          </a:bodyPr>
          <a:lstStyle/>
          <a:p>
            <a:endParaRPr lang="ru-RU"/>
          </a:p>
        </p:txBody>
      </p:sp>
      <p:sp>
        <p:nvSpPr>
          <p:cNvPr id="12315" name="object 28"/>
          <p:cNvSpPr>
            <a:spLocks/>
          </p:cNvSpPr>
          <p:nvPr/>
        </p:nvSpPr>
        <p:spPr bwMode="auto">
          <a:xfrm>
            <a:off x="5076825" y="3049588"/>
            <a:ext cx="0" cy="1393825"/>
          </a:xfrm>
          <a:custGeom>
            <a:avLst/>
            <a:gdLst>
              <a:gd name="T0" fmla="*/ 0 h 1393571"/>
              <a:gd name="T1" fmla="*/ 1395095 h 1393571"/>
              <a:gd name="T2" fmla="*/ 0 60000 65536"/>
              <a:gd name="T3" fmla="*/ 0 60000 65536"/>
              <a:gd name="T4" fmla="*/ 0 h 1393571"/>
              <a:gd name="T5" fmla="*/ 1393571 h 1393571"/>
            </a:gdLst>
            <a:ahLst/>
            <a:cxnLst>
              <a:cxn ang="T2">
                <a:pos x="0" y="T0"/>
              </a:cxn>
              <a:cxn ang="T3">
                <a:pos x="0" y="T1"/>
              </a:cxn>
            </a:cxnLst>
            <a:rect l="0" t="T4" r="0" b="T5"/>
            <a:pathLst>
              <a:path h="1393571">
                <a:moveTo>
                  <a:pt x="0" y="0"/>
                </a:moveTo>
                <a:lnTo>
                  <a:pt x="0" y="1393571"/>
                </a:lnTo>
              </a:path>
            </a:pathLst>
          </a:custGeom>
          <a:noFill/>
          <a:ln w="12700">
            <a:solidFill>
              <a:srgbClr val="000000"/>
            </a:solidFill>
            <a:round/>
            <a:headEnd/>
            <a:tailEnd/>
          </a:ln>
        </p:spPr>
        <p:txBody>
          <a:bodyPr lIns="0" tIns="0" rIns="0" bIns="0">
            <a:spAutoFit/>
          </a:bodyPr>
          <a:lstStyle/>
          <a:p>
            <a:endParaRPr lang="ru-RU"/>
          </a:p>
        </p:txBody>
      </p:sp>
      <p:sp>
        <p:nvSpPr>
          <p:cNvPr id="12316" name="object 29"/>
          <p:cNvSpPr>
            <a:spLocks/>
          </p:cNvSpPr>
          <p:nvPr/>
        </p:nvSpPr>
        <p:spPr bwMode="auto">
          <a:xfrm>
            <a:off x="6443663" y="1630363"/>
            <a:ext cx="0" cy="1431925"/>
          </a:xfrm>
          <a:custGeom>
            <a:avLst/>
            <a:gdLst>
              <a:gd name="T0" fmla="*/ 0 h 1432559"/>
              <a:gd name="T1" fmla="*/ 1428759 h 1432559"/>
              <a:gd name="T2" fmla="*/ 0 60000 65536"/>
              <a:gd name="T3" fmla="*/ 0 60000 65536"/>
              <a:gd name="T4" fmla="*/ 0 h 1432559"/>
              <a:gd name="T5" fmla="*/ 1432559 h 1432559"/>
            </a:gdLst>
            <a:ahLst/>
            <a:cxnLst>
              <a:cxn ang="T2">
                <a:pos x="0" y="T0"/>
              </a:cxn>
              <a:cxn ang="T3">
                <a:pos x="0" y="T1"/>
              </a:cxn>
            </a:cxnLst>
            <a:rect l="0" t="T4" r="0" b="T5"/>
            <a:pathLst>
              <a:path h="1432559">
                <a:moveTo>
                  <a:pt x="0" y="0"/>
                </a:moveTo>
                <a:lnTo>
                  <a:pt x="0" y="1432559"/>
                </a:lnTo>
              </a:path>
            </a:pathLst>
          </a:custGeom>
          <a:noFill/>
          <a:ln w="12700">
            <a:solidFill>
              <a:srgbClr val="000000"/>
            </a:solidFill>
            <a:round/>
            <a:headEnd/>
            <a:tailEnd/>
          </a:ln>
        </p:spPr>
        <p:txBody>
          <a:bodyPr lIns="0" tIns="0" rIns="0" bIns="0">
            <a:spAutoFit/>
          </a:bodyPr>
          <a:lstStyle/>
          <a:p>
            <a:endParaRPr lang="ru-RU"/>
          </a:p>
        </p:txBody>
      </p:sp>
      <p:sp>
        <p:nvSpPr>
          <p:cNvPr id="12317" name="object 30"/>
          <p:cNvSpPr>
            <a:spLocks/>
          </p:cNvSpPr>
          <p:nvPr/>
        </p:nvSpPr>
        <p:spPr bwMode="auto">
          <a:xfrm>
            <a:off x="6443663" y="3913188"/>
            <a:ext cx="0" cy="530225"/>
          </a:xfrm>
          <a:custGeom>
            <a:avLst/>
            <a:gdLst>
              <a:gd name="T0" fmla="*/ 0 h 530859"/>
              <a:gd name="T1" fmla="*/ 527067 h 530859"/>
              <a:gd name="T2" fmla="*/ 0 60000 65536"/>
              <a:gd name="T3" fmla="*/ 0 60000 65536"/>
              <a:gd name="T4" fmla="*/ 0 h 530859"/>
              <a:gd name="T5" fmla="*/ 530859 h 530859"/>
            </a:gdLst>
            <a:ahLst/>
            <a:cxnLst>
              <a:cxn ang="T2">
                <a:pos x="0" y="T0"/>
              </a:cxn>
              <a:cxn ang="T3">
                <a:pos x="0" y="T1"/>
              </a:cxn>
            </a:cxnLst>
            <a:rect l="0" t="T4" r="0" b="T5"/>
            <a:pathLst>
              <a:path h="530859">
                <a:moveTo>
                  <a:pt x="0" y="0"/>
                </a:moveTo>
                <a:lnTo>
                  <a:pt x="0" y="530859"/>
                </a:lnTo>
              </a:path>
            </a:pathLst>
          </a:custGeom>
          <a:noFill/>
          <a:ln w="12700">
            <a:solidFill>
              <a:srgbClr val="000000"/>
            </a:solidFill>
            <a:round/>
            <a:headEnd/>
            <a:tailEnd/>
          </a:ln>
        </p:spPr>
        <p:txBody>
          <a:bodyPr lIns="0" tIns="0" rIns="0" bIns="0">
            <a:spAutoFit/>
          </a:bodyPr>
          <a:lstStyle/>
          <a:p>
            <a:endParaRPr lang="ru-RU"/>
          </a:p>
        </p:txBody>
      </p:sp>
      <p:sp>
        <p:nvSpPr>
          <p:cNvPr id="12318" name="object 31"/>
          <p:cNvSpPr>
            <a:spLocks/>
          </p:cNvSpPr>
          <p:nvPr/>
        </p:nvSpPr>
        <p:spPr bwMode="auto">
          <a:xfrm>
            <a:off x="7740650" y="2703513"/>
            <a:ext cx="0" cy="1222375"/>
          </a:xfrm>
          <a:custGeom>
            <a:avLst/>
            <a:gdLst>
              <a:gd name="T0" fmla="*/ 0 h 1221486"/>
              <a:gd name="T1" fmla="*/ 1226830 h 1221486"/>
              <a:gd name="T2" fmla="*/ 0 60000 65536"/>
              <a:gd name="T3" fmla="*/ 0 60000 65536"/>
              <a:gd name="T4" fmla="*/ 0 h 1221486"/>
              <a:gd name="T5" fmla="*/ 1221486 h 1221486"/>
            </a:gdLst>
            <a:ahLst/>
            <a:cxnLst>
              <a:cxn ang="T2">
                <a:pos x="0" y="T0"/>
              </a:cxn>
              <a:cxn ang="T3">
                <a:pos x="0" y="T1"/>
              </a:cxn>
            </a:cxnLst>
            <a:rect l="0" t="T4" r="0" b="T5"/>
            <a:pathLst>
              <a:path h="1221486">
                <a:moveTo>
                  <a:pt x="0" y="0"/>
                </a:moveTo>
                <a:lnTo>
                  <a:pt x="0" y="1221486"/>
                </a:lnTo>
              </a:path>
            </a:pathLst>
          </a:custGeom>
          <a:noFill/>
          <a:ln w="12700">
            <a:solidFill>
              <a:srgbClr val="000000"/>
            </a:solidFill>
            <a:round/>
            <a:headEnd/>
            <a:tailEnd/>
          </a:ln>
        </p:spPr>
        <p:txBody>
          <a:bodyPr lIns="0" tIns="0" rIns="0" bIns="0">
            <a:spAutoFit/>
          </a:bodyPr>
          <a:lstStyle/>
          <a:p>
            <a:endParaRPr lang="ru-RU"/>
          </a:p>
        </p:txBody>
      </p:sp>
      <p:sp>
        <p:nvSpPr>
          <p:cNvPr id="12319" name="object 32"/>
          <p:cNvSpPr>
            <a:spLocks/>
          </p:cNvSpPr>
          <p:nvPr/>
        </p:nvSpPr>
        <p:spPr bwMode="auto">
          <a:xfrm>
            <a:off x="2260600" y="2709863"/>
            <a:ext cx="6769100" cy="0"/>
          </a:xfrm>
          <a:custGeom>
            <a:avLst/>
            <a:gdLst>
              <a:gd name="T0" fmla="*/ 0 w 6768973"/>
              <a:gd name="T1" fmla="*/ 6769740 w 6768973"/>
              <a:gd name="T2" fmla="*/ 0 60000 65536"/>
              <a:gd name="T3" fmla="*/ 0 60000 65536"/>
              <a:gd name="T4" fmla="*/ 0 w 6768973"/>
              <a:gd name="T5" fmla="*/ 6768973 w 6768973"/>
            </a:gdLst>
            <a:ahLst/>
            <a:cxnLst>
              <a:cxn ang="T2">
                <a:pos x="T0" y="0"/>
              </a:cxn>
              <a:cxn ang="T3">
                <a:pos x="T1" y="0"/>
              </a:cxn>
            </a:cxnLst>
            <a:rect l="T4" t="0" r="T5" b="0"/>
            <a:pathLst>
              <a:path w="6768973">
                <a:moveTo>
                  <a:pt x="0" y="0"/>
                </a:moveTo>
                <a:lnTo>
                  <a:pt x="6768973" y="0"/>
                </a:lnTo>
              </a:path>
            </a:pathLst>
          </a:custGeom>
          <a:noFill/>
          <a:ln w="12700">
            <a:solidFill>
              <a:srgbClr val="000000"/>
            </a:solidFill>
            <a:round/>
            <a:headEnd/>
            <a:tailEnd/>
          </a:ln>
        </p:spPr>
        <p:txBody>
          <a:bodyPr lIns="0" tIns="0" rIns="0" bIns="0">
            <a:spAutoFit/>
          </a:bodyPr>
          <a:lstStyle/>
          <a:p>
            <a:endParaRPr lang="ru-RU"/>
          </a:p>
        </p:txBody>
      </p:sp>
      <p:sp>
        <p:nvSpPr>
          <p:cNvPr id="12320" name="object 33"/>
          <p:cNvSpPr>
            <a:spLocks/>
          </p:cNvSpPr>
          <p:nvPr/>
        </p:nvSpPr>
        <p:spPr bwMode="auto">
          <a:xfrm>
            <a:off x="2260600" y="3055938"/>
            <a:ext cx="6769100" cy="0"/>
          </a:xfrm>
          <a:custGeom>
            <a:avLst/>
            <a:gdLst>
              <a:gd name="T0" fmla="*/ 0 w 6768973"/>
              <a:gd name="T1" fmla="*/ 6769740 w 6768973"/>
              <a:gd name="T2" fmla="*/ 0 60000 65536"/>
              <a:gd name="T3" fmla="*/ 0 60000 65536"/>
              <a:gd name="T4" fmla="*/ 0 w 6768973"/>
              <a:gd name="T5" fmla="*/ 6768973 w 6768973"/>
            </a:gdLst>
            <a:ahLst/>
            <a:cxnLst>
              <a:cxn ang="T2">
                <a:pos x="T0" y="0"/>
              </a:cxn>
              <a:cxn ang="T3">
                <a:pos x="T1" y="0"/>
              </a:cxn>
            </a:cxnLst>
            <a:rect l="T4" t="0" r="T5" b="0"/>
            <a:pathLst>
              <a:path w="6768973">
                <a:moveTo>
                  <a:pt x="0" y="0"/>
                </a:moveTo>
                <a:lnTo>
                  <a:pt x="6768973" y="0"/>
                </a:lnTo>
              </a:path>
            </a:pathLst>
          </a:custGeom>
          <a:noFill/>
          <a:ln w="12700">
            <a:solidFill>
              <a:srgbClr val="000000"/>
            </a:solidFill>
            <a:round/>
            <a:headEnd/>
            <a:tailEnd/>
          </a:ln>
        </p:spPr>
        <p:txBody>
          <a:bodyPr lIns="0" tIns="0" rIns="0" bIns="0">
            <a:spAutoFit/>
          </a:bodyPr>
          <a:lstStyle/>
          <a:p>
            <a:endParaRPr lang="ru-RU"/>
          </a:p>
        </p:txBody>
      </p:sp>
      <p:sp>
        <p:nvSpPr>
          <p:cNvPr id="12321" name="object 34"/>
          <p:cNvSpPr>
            <a:spLocks/>
          </p:cNvSpPr>
          <p:nvPr/>
        </p:nvSpPr>
        <p:spPr bwMode="auto">
          <a:xfrm>
            <a:off x="2260600" y="3575050"/>
            <a:ext cx="6769100" cy="0"/>
          </a:xfrm>
          <a:custGeom>
            <a:avLst/>
            <a:gdLst>
              <a:gd name="T0" fmla="*/ 0 w 6768973"/>
              <a:gd name="T1" fmla="*/ 6769740 w 6768973"/>
              <a:gd name="T2" fmla="*/ 0 60000 65536"/>
              <a:gd name="T3" fmla="*/ 0 60000 65536"/>
              <a:gd name="T4" fmla="*/ 0 w 6768973"/>
              <a:gd name="T5" fmla="*/ 6768973 w 6768973"/>
            </a:gdLst>
            <a:ahLst/>
            <a:cxnLst>
              <a:cxn ang="T2">
                <a:pos x="T0" y="0"/>
              </a:cxn>
              <a:cxn ang="T3">
                <a:pos x="T1" y="0"/>
              </a:cxn>
            </a:cxnLst>
            <a:rect l="T4" t="0" r="T5" b="0"/>
            <a:pathLst>
              <a:path w="6768973">
                <a:moveTo>
                  <a:pt x="0" y="0"/>
                </a:moveTo>
                <a:lnTo>
                  <a:pt x="6768973" y="0"/>
                </a:lnTo>
              </a:path>
            </a:pathLst>
          </a:custGeom>
          <a:noFill/>
          <a:ln w="12700">
            <a:solidFill>
              <a:srgbClr val="000000"/>
            </a:solidFill>
            <a:round/>
            <a:headEnd/>
            <a:tailEnd/>
          </a:ln>
        </p:spPr>
        <p:txBody>
          <a:bodyPr lIns="0" tIns="0" rIns="0" bIns="0">
            <a:spAutoFit/>
          </a:bodyPr>
          <a:lstStyle/>
          <a:p>
            <a:endParaRPr lang="ru-RU"/>
          </a:p>
        </p:txBody>
      </p:sp>
      <p:sp>
        <p:nvSpPr>
          <p:cNvPr id="12322" name="object 35"/>
          <p:cNvSpPr>
            <a:spLocks/>
          </p:cNvSpPr>
          <p:nvPr/>
        </p:nvSpPr>
        <p:spPr bwMode="auto">
          <a:xfrm>
            <a:off x="2260600" y="3919538"/>
            <a:ext cx="6769100" cy="0"/>
          </a:xfrm>
          <a:custGeom>
            <a:avLst/>
            <a:gdLst>
              <a:gd name="T0" fmla="*/ 0 w 6768973"/>
              <a:gd name="T1" fmla="*/ 6769740 w 6768973"/>
              <a:gd name="T2" fmla="*/ 0 60000 65536"/>
              <a:gd name="T3" fmla="*/ 0 60000 65536"/>
              <a:gd name="T4" fmla="*/ 0 w 6768973"/>
              <a:gd name="T5" fmla="*/ 6768973 w 6768973"/>
            </a:gdLst>
            <a:ahLst/>
            <a:cxnLst>
              <a:cxn ang="T2">
                <a:pos x="T0" y="0"/>
              </a:cxn>
              <a:cxn ang="T3">
                <a:pos x="T1" y="0"/>
              </a:cxn>
            </a:cxnLst>
            <a:rect l="T4" t="0" r="T5" b="0"/>
            <a:pathLst>
              <a:path w="6768973">
                <a:moveTo>
                  <a:pt x="0" y="0"/>
                </a:moveTo>
                <a:lnTo>
                  <a:pt x="6768973" y="0"/>
                </a:lnTo>
              </a:path>
            </a:pathLst>
          </a:custGeom>
          <a:noFill/>
          <a:ln w="12700">
            <a:solidFill>
              <a:srgbClr val="000000"/>
            </a:solidFill>
            <a:round/>
            <a:headEnd/>
            <a:tailEnd/>
          </a:ln>
        </p:spPr>
        <p:txBody>
          <a:bodyPr lIns="0" tIns="0" rIns="0" bIns="0">
            <a:spAutoFit/>
          </a:bodyPr>
          <a:lstStyle/>
          <a:p>
            <a:endParaRPr lang="ru-RU"/>
          </a:p>
        </p:txBody>
      </p:sp>
      <p:sp>
        <p:nvSpPr>
          <p:cNvPr id="12323" name="object 36"/>
          <p:cNvSpPr>
            <a:spLocks/>
          </p:cNvSpPr>
          <p:nvPr/>
        </p:nvSpPr>
        <p:spPr bwMode="auto">
          <a:xfrm>
            <a:off x="179388" y="1295400"/>
            <a:ext cx="0" cy="3148013"/>
          </a:xfrm>
          <a:custGeom>
            <a:avLst/>
            <a:gdLst>
              <a:gd name="T0" fmla="*/ 0 h 3148711"/>
              <a:gd name="T1" fmla="*/ 3144526 h 3148711"/>
              <a:gd name="T2" fmla="*/ 0 60000 65536"/>
              <a:gd name="T3" fmla="*/ 0 60000 65536"/>
              <a:gd name="T4" fmla="*/ 0 h 3148711"/>
              <a:gd name="T5" fmla="*/ 3148711 h 3148711"/>
            </a:gdLst>
            <a:ahLst/>
            <a:cxnLst>
              <a:cxn ang="T2">
                <a:pos x="0" y="T0"/>
              </a:cxn>
              <a:cxn ang="T3">
                <a:pos x="0" y="T1"/>
              </a:cxn>
            </a:cxnLst>
            <a:rect l="0" t="T4" r="0" b="T5"/>
            <a:pathLst>
              <a:path h="3148711">
                <a:moveTo>
                  <a:pt x="0" y="0"/>
                </a:moveTo>
                <a:lnTo>
                  <a:pt x="0" y="3148711"/>
                </a:lnTo>
              </a:path>
            </a:pathLst>
          </a:custGeom>
          <a:noFill/>
          <a:ln w="12700">
            <a:solidFill>
              <a:srgbClr val="000000"/>
            </a:solidFill>
            <a:round/>
            <a:headEnd/>
            <a:tailEnd/>
          </a:ln>
        </p:spPr>
        <p:txBody>
          <a:bodyPr lIns="0" tIns="0" rIns="0" bIns="0">
            <a:spAutoFit/>
          </a:bodyPr>
          <a:lstStyle/>
          <a:p>
            <a:endParaRPr lang="ru-RU"/>
          </a:p>
        </p:txBody>
      </p:sp>
      <p:sp>
        <p:nvSpPr>
          <p:cNvPr id="12324" name="object 37"/>
          <p:cNvSpPr>
            <a:spLocks/>
          </p:cNvSpPr>
          <p:nvPr/>
        </p:nvSpPr>
        <p:spPr bwMode="auto">
          <a:xfrm>
            <a:off x="9023350" y="1295400"/>
            <a:ext cx="0" cy="3148013"/>
          </a:xfrm>
          <a:custGeom>
            <a:avLst/>
            <a:gdLst>
              <a:gd name="T0" fmla="*/ 0 h 3148711"/>
              <a:gd name="T1" fmla="*/ 3144526 h 3148711"/>
              <a:gd name="T2" fmla="*/ 0 60000 65536"/>
              <a:gd name="T3" fmla="*/ 0 60000 65536"/>
              <a:gd name="T4" fmla="*/ 0 h 3148711"/>
              <a:gd name="T5" fmla="*/ 3148711 h 3148711"/>
            </a:gdLst>
            <a:ahLst/>
            <a:cxnLst>
              <a:cxn ang="T2">
                <a:pos x="0" y="T0"/>
              </a:cxn>
              <a:cxn ang="T3">
                <a:pos x="0" y="T1"/>
              </a:cxn>
            </a:cxnLst>
            <a:rect l="0" t="T4" r="0" b="T5"/>
            <a:pathLst>
              <a:path h="3148711">
                <a:moveTo>
                  <a:pt x="0" y="0"/>
                </a:moveTo>
                <a:lnTo>
                  <a:pt x="0" y="3148711"/>
                </a:lnTo>
              </a:path>
            </a:pathLst>
          </a:custGeom>
          <a:noFill/>
          <a:ln w="12700">
            <a:solidFill>
              <a:srgbClr val="000000"/>
            </a:solidFill>
            <a:round/>
            <a:headEnd/>
            <a:tailEnd/>
          </a:ln>
        </p:spPr>
        <p:txBody>
          <a:bodyPr lIns="0" tIns="0" rIns="0" bIns="0">
            <a:spAutoFit/>
          </a:bodyPr>
          <a:lstStyle/>
          <a:p>
            <a:endParaRPr lang="ru-RU"/>
          </a:p>
        </p:txBody>
      </p:sp>
      <p:sp>
        <p:nvSpPr>
          <p:cNvPr id="12325" name="object 38"/>
          <p:cNvSpPr>
            <a:spLocks/>
          </p:cNvSpPr>
          <p:nvPr/>
        </p:nvSpPr>
        <p:spPr bwMode="auto">
          <a:xfrm>
            <a:off x="173038" y="1301750"/>
            <a:ext cx="8856662" cy="0"/>
          </a:xfrm>
          <a:custGeom>
            <a:avLst/>
            <a:gdLst>
              <a:gd name="T0" fmla="*/ 0 w 8857170"/>
              <a:gd name="T1" fmla="*/ 8854102 w 8857170"/>
              <a:gd name="T2" fmla="*/ 0 60000 65536"/>
              <a:gd name="T3" fmla="*/ 0 60000 65536"/>
              <a:gd name="T4" fmla="*/ 0 w 8857170"/>
              <a:gd name="T5" fmla="*/ 8857170 w 8857170"/>
            </a:gdLst>
            <a:ahLst/>
            <a:cxnLst>
              <a:cxn ang="T2">
                <a:pos x="T0" y="0"/>
              </a:cxn>
              <a:cxn ang="T3">
                <a:pos x="T1" y="0"/>
              </a:cxn>
            </a:cxnLst>
            <a:rect l="T4" t="0" r="T5" b="0"/>
            <a:pathLst>
              <a:path w="8857170">
                <a:moveTo>
                  <a:pt x="0" y="0"/>
                </a:moveTo>
                <a:lnTo>
                  <a:pt x="8857170" y="0"/>
                </a:lnTo>
              </a:path>
            </a:pathLst>
          </a:custGeom>
          <a:noFill/>
          <a:ln w="12700">
            <a:solidFill>
              <a:srgbClr val="000000"/>
            </a:solidFill>
            <a:round/>
            <a:headEnd/>
            <a:tailEnd/>
          </a:ln>
        </p:spPr>
        <p:txBody>
          <a:bodyPr lIns="0" tIns="0" rIns="0" bIns="0">
            <a:spAutoFit/>
          </a:bodyPr>
          <a:lstStyle/>
          <a:p>
            <a:endParaRPr lang="ru-RU"/>
          </a:p>
        </p:txBody>
      </p:sp>
      <p:sp>
        <p:nvSpPr>
          <p:cNvPr id="12326" name="object 39"/>
          <p:cNvSpPr>
            <a:spLocks/>
          </p:cNvSpPr>
          <p:nvPr/>
        </p:nvSpPr>
        <p:spPr bwMode="auto">
          <a:xfrm>
            <a:off x="173038" y="4437063"/>
            <a:ext cx="8856662" cy="0"/>
          </a:xfrm>
          <a:custGeom>
            <a:avLst/>
            <a:gdLst>
              <a:gd name="T0" fmla="*/ 0 w 8857170"/>
              <a:gd name="T1" fmla="*/ 8854102 w 8857170"/>
              <a:gd name="T2" fmla="*/ 0 60000 65536"/>
              <a:gd name="T3" fmla="*/ 0 60000 65536"/>
              <a:gd name="T4" fmla="*/ 0 w 8857170"/>
              <a:gd name="T5" fmla="*/ 8857170 w 8857170"/>
            </a:gdLst>
            <a:ahLst/>
            <a:cxnLst>
              <a:cxn ang="T2">
                <a:pos x="T0" y="0"/>
              </a:cxn>
              <a:cxn ang="T3">
                <a:pos x="T1" y="0"/>
              </a:cxn>
            </a:cxnLst>
            <a:rect l="T4" t="0" r="T5" b="0"/>
            <a:pathLst>
              <a:path w="8857170">
                <a:moveTo>
                  <a:pt x="0" y="0"/>
                </a:moveTo>
                <a:lnTo>
                  <a:pt x="8857170" y="0"/>
                </a:lnTo>
              </a:path>
            </a:pathLst>
          </a:custGeom>
          <a:noFill/>
          <a:ln w="12700">
            <a:solidFill>
              <a:srgbClr val="000000"/>
            </a:solidFill>
            <a:round/>
            <a:headEnd/>
            <a:tailEnd/>
          </a:ln>
        </p:spPr>
        <p:txBody>
          <a:bodyPr lIns="0" tIns="0" rIns="0" bIns="0">
            <a:spAutoFit/>
          </a:bodyPr>
          <a:lstStyle/>
          <a:p>
            <a:endParaRPr lang="ru-RU"/>
          </a:p>
        </p:txBody>
      </p:sp>
      <p:sp>
        <p:nvSpPr>
          <p:cNvPr id="12327" name="object 41"/>
          <p:cNvSpPr txBox="1">
            <a:spLocks noChangeArrowheads="1"/>
          </p:cNvSpPr>
          <p:nvPr/>
        </p:nvSpPr>
        <p:spPr bwMode="auto">
          <a:xfrm>
            <a:off x="349250" y="2452688"/>
            <a:ext cx="1749425" cy="833437"/>
          </a:xfrm>
          <a:prstGeom prst="rect">
            <a:avLst/>
          </a:prstGeom>
          <a:noFill/>
          <a:ln w="9525">
            <a:noFill/>
            <a:miter lim="800000"/>
            <a:headEnd/>
            <a:tailEnd/>
          </a:ln>
        </p:spPr>
        <p:txBody>
          <a:bodyPr lIns="0" tIns="0" rIns="0" bIns="0">
            <a:spAutoFit/>
          </a:bodyPr>
          <a:lstStyle/>
          <a:p>
            <a:pPr marL="12700" indent="-1588" algn="ctr"/>
            <a:r>
              <a:rPr lang="ru-RU" b="1">
                <a:cs typeface="Arial" charset="0"/>
              </a:rPr>
              <a:t>Разработка бюджета на 3-х летний период</a:t>
            </a:r>
            <a:endParaRPr lang="ru-RU">
              <a:cs typeface="Arial" charset="0"/>
            </a:endParaRPr>
          </a:p>
        </p:txBody>
      </p:sp>
      <p:sp>
        <p:nvSpPr>
          <p:cNvPr id="12328" name="object 42"/>
          <p:cNvSpPr txBox="1">
            <a:spLocks noChangeArrowheads="1"/>
          </p:cNvSpPr>
          <p:nvPr/>
        </p:nvSpPr>
        <p:spPr bwMode="auto">
          <a:xfrm>
            <a:off x="2481263" y="2233613"/>
            <a:ext cx="1014412" cy="438150"/>
          </a:xfrm>
          <a:prstGeom prst="rect">
            <a:avLst/>
          </a:prstGeom>
          <a:noFill/>
          <a:ln w="9525">
            <a:noFill/>
            <a:miter lim="800000"/>
            <a:headEnd/>
            <a:tailEnd/>
          </a:ln>
        </p:spPr>
        <p:txBody>
          <a:bodyPr lIns="0" tIns="0" rIns="0" bIns="0">
            <a:spAutoFit/>
          </a:bodyPr>
          <a:lstStyle/>
          <a:p>
            <a:pPr marL="361950" indent="-349250"/>
            <a:r>
              <a:rPr lang="ru-RU" sz="1400" b="1">
                <a:solidFill>
                  <a:srgbClr val="FFFFFF"/>
                </a:solidFill>
                <a:cs typeface="Arial" charset="0"/>
              </a:rPr>
              <a:t>Очередной год</a:t>
            </a:r>
            <a:endParaRPr lang="ru-RU" sz="1400">
              <a:cs typeface="Arial" charset="0"/>
            </a:endParaRPr>
          </a:p>
        </p:txBody>
      </p:sp>
      <p:sp>
        <p:nvSpPr>
          <p:cNvPr id="43" name="object 43"/>
          <p:cNvSpPr txBox="1"/>
          <p:nvPr/>
        </p:nvSpPr>
        <p:spPr>
          <a:xfrm>
            <a:off x="3937000" y="2339975"/>
            <a:ext cx="2278063" cy="223838"/>
          </a:xfrm>
          <a:prstGeom prst="rect">
            <a:avLst/>
          </a:prstGeom>
        </p:spPr>
        <p:txBody>
          <a:bodyPr lIns="0" tIns="0" rIns="0" bIns="0">
            <a:spAutoFit/>
          </a:bodyPr>
          <a:lstStyle/>
          <a:p>
            <a:pPr marL="12700" fontAlgn="auto">
              <a:spcBef>
                <a:spcPts val="0"/>
              </a:spcBef>
              <a:spcAft>
                <a:spcPts val="0"/>
              </a:spcAft>
              <a:defRPr/>
            </a:pPr>
            <a:r>
              <a:rPr sz="1400" b="1" dirty="0">
                <a:solidFill>
                  <a:srgbClr val="FFFFFF"/>
                </a:solidFill>
                <a:latin typeface="Arial"/>
                <a:cs typeface="Arial"/>
              </a:rPr>
              <a:t>П</a:t>
            </a:r>
            <a:r>
              <a:rPr sz="1400" b="1" spc="-10" dirty="0">
                <a:solidFill>
                  <a:srgbClr val="FFFFFF"/>
                </a:solidFill>
                <a:latin typeface="Arial"/>
                <a:cs typeface="Arial"/>
              </a:rPr>
              <a:t>л</a:t>
            </a:r>
            <a:r>
              <a:rPr sz="1400" b="1" dirty="0">
                <a:solidFill>
                  <a:srgbClr val="FFFFFF"/>
                </a:solidFill>
                <a:latin typeface="Arial"/>
                <a:cs typeface="Arial"/>
              </a:rPr>
              <a:t>ановый</a:t>
            </a:r>
            <a:r>
              <a:rPr sz="1400" b="1" spc="-10" dirty="0">
                <a:solidFill>
                  <a:srgbClr val="FFFFFF"/>
                </a:solidFill>
                <a:latin typeface="Arial"/>
                <a:cs typeface="Arial"/>
              </a:rPr>
              <a:t> </a:t>
            </a:r>
            <a:r>
              <a:rPr sz="1400" b="1" dirty="0">
                <a:solidFill>
                  <a:srgbClr val="FFFFFF"/>
                </a:solidFill>
                <a:latin typeface="Arial"/>
                <a:cs typeface="Arial"/>
              </a:rPr>
              <a:t>пери</a:t>
            </a:r>
            <a:r>
              <a:rPr sz="1400" b="1" spc="-35" dirty="0">
                <a:solidFill>
                  <a:srgbClr val="FFFFFF"/>
                </a:solidFill>
                <a:latin typeface="Arial"/>
                <a:cs typeface="Arial"/>
              </a:rPr>
              <a:t>о</a:t>
            </a:r>
            <a:r>
              <a:rPr sz="1400" b="1" dirty="0">
                <a:solidFill>
                  <a:srgbClr val="FFFFFF"/>
                </a:solidFill>
                <a:latin typeface="Arial"/>
                <a:cs typeface="Arial"/>
              </a:rPr>
              <a:t>д,</a:t>
            </a:r>
            <a:r>
              <a:rPr sz="1400" b="1" spc="-20" dirty="0">
                <a:solidFill>
                  <a:srgbClr val="FFFFFF"/>
                </a:solidFill>
                <a:latin typeface="Arial"/>
                <a:cs typeface="Arial"/>
              </a:rPr>
              <a:t> </a:t>
            </a:r>
            <a:r>
              <a:rPr sz="1400" b="1" dirty="0">
                <a:solidFill>
                  <a:srgbClr val="FFFFFF"/>
                </a:solidFill>
                <a:latin typeface="Arial"/>
                <a:cs typeface="Arial"/>
              </a:rPr>
              <a:t>2</a:t>
            </a:r>
            <a:r>
              <a:rPr sz="1400" b="1" spc="-20" dirty="0">
                <a:solidFill>
                  <a:srgbClr val="FFFFFF"/>
                </a:solidFill>
                <a:latin typeface="Arial"/>
                <a:cs typeface="Arial"/>
              </a:rPr>
              <a:t> </a:t>
            </a:r>
            <a:r>
              <a:rPr sz="1400" b="1" spc="-25" dirty="0">
                <a:solidFill>
                  <a:srgbClr val="FFFFFF"/>
                </a:solidFill>
                <a:latin typeface="Arial"/>
                <a:cs typeface="Arial"/>
              </a:rPr>
              <a:t>г</a:t>
            </a:r>
            <a:r>
              <a:rPr sz="1400" b="1" spc="-30" dirty="0">
                <a:solidFill>
                  <a:srgbClr val="FFFFFF"/>
                </a:solidFill>
                <a:latin typeface="Arial"/>
                <a:cs typeface="Arial"/>
              </a:rPr>
              <a:t>о</a:t>
            </a:r>
            <a:r>
              <a:rPr sz="1400" b="1" dirty="0">
                <a:solidFill>
                  <a:srgbClr val="FFFFFF"/>
                </a:solidFill>
                <a:latin typeface="Arial"/>
                <a:cs typeface="Arial"/>
              </a:rPr>
              <a:t>да</a:t>
            </a:r>
            <a:endParaRPr sz="1400">
              <a:latin typeface="Arial"/>
              <a:cs typeface="Arial"/>
            </a:endParaRPr>
          </a:p>
        </p:txBody>
      </p:sp>
      <p:sp>
        <p:nvSpPr>
          <p:cNvPr id="44" name="object 44"/>
          <p:cNvSpPr txBox="1"/>
          <p:nvPr/>
        </p:nvSpPr>
        <p:spPr>
          <a:xfrm>
            <a:off x="7223125" y="2339975"/>
            <a:ext cx="1025525" cy="223838"/>
          </a:xfrm>
          <a:prstGeom prst="rect">
            <a:avLst/>
          </a:prstGeom>
        </p:spPr>
        <p:txBody>
          <a:bodyPr lIns="0" tIns="0" rIns="0" bIns="0">
            <a:spAutoFit/>
          </a:bodyPr>
          <a:lstStyle/>
          <a:p>
            <a:pPr marL="12700" fontAlgn="auto">
              <a:spcBef>
                <a:spcPts val="0"/>
              </a:spcBef>
              <a:spcAft>
                <a:spcPts val="0"/>
              </a:spcAft>
              <a:defRPr/>
            </a:pPr>
            <a:r>
              <a:rPr sz="1400" b="1" spc="-25" dirty="0">
                <a:latin typeface="Arial"/>
                <a:cs typeface="Arial"/>
              </a:rPr>
              <a:t>Р</a:t>
            </a:r>
            <a:r>
              <a:rPr sz="1400" b="1" spc="5" dirty="0">
                <a:latin typeface="Arial"/>
                <a:cs typeface="Arial"/>
              </a:rPr>
              <a:t>а</a:t>
            </a:r>
            <a:r>
              <a:rPr sz="1400" b="1" dirty="0">
                <a:latin typeface="Arial"/>
                <a:cs typeface="Arial"/>
              </a:rPr>
              <a:t>з</a:t>
            </a:r>
            <a:r>
              <a:rPr sz="1400" b="1" spc="-10" dirty="0">
                <a:latin typeface="Arial"/>
                <a:cs typeface="Arial"/>
              </a:rPr>
              <a:t>р</a:t>
            </a:r>
            <a:r>
              <a:rPr sz="1400" b="1" dirty="0">
                <a:latin typeface="Arial"/>
                <a:cs typeface="Arial"/>
              </a:rPr>
              <a:t>а</a:t>
            </a:r>
            <a:r>
              <a:rPr sz="1400" b="1" spc="-5" dirty="0">
                <a:latin typeface="Arial"/>
                <a:cs typeface="Arial"/>
              </a:rPr>
              <a:t>б</a:t>
            </a:r>
            <a:r>
              <a:rPr sz="1400" b="1" spc="-45" dirty="0">
                <a:latin typeface="Arial"/>
                <a:cs typeface="Arial"/>
              </a:rPr>
              <a:t>о</a:t>
            </a:r>
            <a:r>
              <a:rPr sz="1400" b="1" spc="-20" dirty="0">
                <a:latin typeface="Arial"/>
                <a:cs typeface="Arial"/>
              </a:rPr>
              <a:t>т</a:t>
            </a:r>
            <a:r>
              <a:rPr sz="1400" b="1" dirty="0">
                <a:latin typeface="Arial"/>
                <a:cs typeface="Arial"/>
              </a:rPr>
              <a:t>ка</a:t>
            </a:r>
            <a:endParaRPr sz="1400">
              <a:latin typeface="Arial"/>
              <a:cs typeface="Arial"/>
            </a:endParaRPr>
          </a:p>
        </p:txBody>
      </p:sp>
      <p:sp>
        <p:nvSpPr>
          <p:cNvPr id="45" name="object 45"/>
          <p:cNvSpPr txBox="1"/>
          <p:nvPr/>
        </p:nvSpPr>
        <p:spPr>
          <a:xfrm>
            <a:off x="4494213" y="2787650"/>
            <a:ext cx="1163637" cy="195263"/>
          </a:xfrm>
          <a:prstGeom prst="rect">
            <a:avLst/>
          </a:prstGeom>
        </p:spPr>
        <p:txBody>
          <a:bodyPr lIns="0" tIns="0" rIns="0" bIns="0">
            <a:spAutoFit/>
          </a:bodyPr>
          <a:lstStyle/>
          <a:p>
            <a:pPr marL="12700" fontAlgn="auto">
              <a:spcBef>
                <a:spcPts val="0"/>
              </a:spcBef>
              <a:spcAft>
                <a:spcPts val="0"/>
              </a:spcAft>
              <a:defRPr/>
            </a:pPr>
            <a:r>
              <a:rPr sz="1200" b="1" dirty="0">
                <a:latin typeface="Arial"/>
                <a:cs typeface="Arial"/>
              </a:rPr>
              <a:t>Кор</a:t>
            </a:r>
            <a:r>
              <a:rPr sz="1200" b="1" spc="-5" dirty="0">
                <a:latin typeface="Arial"/>
                <a:cs typeface="Arial"/>
              </a:rPr>
              <a:t>р</a:t>
            </a:r>
            <a:r>
              <a:rPr sz="1200" b="1" dirty="0">
                <a:latin typeface="Arial"/>
                <a:cs typeface="Arial"/>
              </a:rPr>
              <a:t>ек</a:t>
            </a:r>
            <a:r>
              <a:rPr sz="1200" b="1" spc="-15" dirty="0">
                <a:latin typeface="Arial"/>
                <a:cs typeface="Arial"/>
              </a:rPr>
              <a:t>т</a:t>
            </a:r>
            <a:r>
              <a:rPr sz="1200" b="1" spc="-10" dirty="0">
                <a:latin typeface="Arial"/>
                <a:cs typeface="Arial"/>
              </a:rPr>
              <a:t>и</a:t>
            </a:r>
            <a:r>
              <a:rPr sz="1200" b="1" dirty="0">
                <a:latin typeface="Arial"/>
                <a:cs typeface="Arial"/>
              </a:rPr>
              <a:t>ро</a:t>
            </a:r>
            <a:r>
              <a:rPr sz="1200" b="1" spc="-10" dirty="0">
                <a:latin typeface="Arial"/>
                <a:cs typeface="Arial"/>
              </a:rPr>
              <a:t>в</a:t>
            </a:r>
            <a:r>
              <a:rPr sz="1200" b="1" dirty="0">
                <a:latin typeface="Arial"/>
                <a:cs typeface="Arial"/>
              </a:rPr>
              <a:t>ка</a:t>
            </a:r>
            <a:endParaRPr sz="1200">
              <a:latin typeface="Arial"/>
              <a:cs typeface="Arial"/>
            </a:endParaRPr>
          </a:p>
        </p:txBody>
      </p:sp>
      <p:sp>
        <p:nvSpPr>
          <p:cNvPr id="12332" name="object 46"/>
          <p:cNvSpPr txBox="1">
            <a:spLocks noChangeArrowheads="1"/>
          </p:cNvSpPr>
          <p:nvPr/>
        </p:nvSpPr>
        <p:spPr bwMode="auto">
          <a:xfrm>
            <a:off x="3886200" y="3097213"/>
            <a:ext cx="1012825" cy="438150"/>
          </a:xfrm>
          <a:prstGeom prst="rect">
            <a:avLst/>
          </a:prstGeom>
          <a:noFill/>
          <a:ln w="9525">
            <a:noFill/>
            <a:miter lim="800000"/>
            <a:headEnd/>
            <a:tailEnd/>
          </a:ln>
        </p:spPr>
        <p:txBody>
          <a:bodyPr lIns="0" tIns="0" rIns="0" bIns="0">
            <a:spAutoFit/>
          </a:bodyPr>
          <a:lstStyle/>
          <a:p>
            <a:pPr marL="360363" indent="-349250"/>
            <a:r>
              <a:rPr lang="ru-RU" sz="1400" b="1">
                <a:solidFill>
                  <a:srgbClr val="FFFFFF"/>
                </a:solidFill>
                <a:cs typeface="Arial" charset="0"/>
              </a:rPr>
              <a:t>Очередной год</a:t>
            </a:r>
            <a:endParaRPr lang="ru-RU" sz="1400">
              <a:cs typeface="Arial" charset="0"/>
            </a:endParaRPr>
          </a:p>
        </p:txBody>
      </p:sp>
      <p:sp>
        <p:nvSpPr>
          <p:cNvPr id="47" name="object 47"/>
          <p:cNvSpPr txBox="1"/>
          <p:nvPr/>
        </p:nvSpPr>
        <p:spPr>
          <a:xfrm>
            <a:off x="5270500" y="3203575"/>
            <a:ext cx="2278063" cy="225425"/>
          </a:xfrm>
          <a:prstGeom prst="rect">
            <a:avLst/>
          </a:prstGeom>
        </p:spPr>
        <p:txBody>
          <a:bodyPr lIns="0" tIns="0" rIns="0" bIns="0">
            <a:spAutoFit/>
          </a:bodyPr>
          <a:lstStyle/>
          <a:p>
            <a:pPr marL="12700" fontAlgn="auto">
              <a:spcBef>
                <a:spcPts val="0"/>
              </a:spcBef>
              <a:spcAft>
                <a:spcPts val="0"/>
              </a:spcAft>
              <a:defRPr/>
            </a:pPr>
            <a:r>
              <a:rPr sz="1400" b="1" dirty="0">
                <a:solidFill>
                  <a:srgbClr val="FFFFFF"/>
                </a:solidFill>
                <a:latin typeface="Arial"/>
                <a:cs typeface="Arial"/>
              </a:rPr>
              <a:t>П</a:t>
            </a:r>
            <a:r>
              <a:rPr sz="1400" b="1" spc="-10" dirty="0">
                <a:solidFill>
                  <a:srgbClr val="FFFFFF"/>
                </a:solidFill>
                <a:latin typeface="Arial"/>
                <a:cs typeface="Arial"/>
              </a:rPr>
              <a:t>л</a:t>
            </a:r>
            <a:r>
              <a:rPr sz="1400" b="1" dirty="0">
                <a:solidFill>
                  <a:srgbClr val="FFFFFF"/>
                </a:solidFill>
                <a:latin typeface="Arial"/>
                <a:cs typeface="Arial"/>
              </a:rPr>
              <a:t>ановый</a:t>
            </a:r>
            <a:r>
              <a:rPr sz="1400" b="1" spc="-10" dirty="0">
                <a:solidFill>
                  <a:srgbClr val="FFFFFF"/>
                </a:solidFill>
                <a:latin typeface="Arial"/>
                <a:cs typeface="Arial"/>
              </a:rPr>
              <a:t> </a:t>
            </a:r>
            <a:r>
              <a:rPr sz="1400" b="1" dirty="0">
                <a:solidFill>
                  <a:srgbClr val="FFFFFF"/>
                </a:solidFill>
                <a:latin typeface="Arial"/>
                <a:cs typeface="Arial"/>
              </a:rPr>
              <a:t>пери</a:t>
            </a:r>
            <a:r>
              <a:rPr sz="1400" b="1" spc="-35" dirty="0">
                <a:solidFill>
                  <a:srgbClr val="FFFFFF"/>
                </a:solidFill>
                <a:latin typeface="Arial"/>
                <a:cs typeface="Arial"/>
              </a:rPr>
              <a:t>о</a:t>
            </a:r>
            <a:r>
              <a:rPr sz="1400" b="1" dirty="0">
                <a:solidFill>
                  <a:srgbClr val="FFFFFF"/>
                </a:solidFill>
                <a:latin typeface="Arial"/>
                <a:cs typeface="Arial"/>
              </a:rPr>
              <a:t>д,</a:t>
            </a:r>
            <a:r>
              <a:rPr sz="1400" b="1" spc="-20" dirty="0">
                <a:solidFill>
                  <a:srgbClr val="FFFFFF"/>
                </a:solidFill>
                <a:latin typeface="Arial"/>
                <a:cs typeface="Arial"/>
              </a:rPr>
              <a:t> </a:t>
            </a:r>
            <a:r>
              <a:rPr sz="1400" b="1" dirty="0">
                <a:solidFill>
                  <a:srgbClr val="FFFFFF"/>
                </a:solidFill>
                <a:latin typeface="Arial"/>
                <a:cs typeface="Arial"/>
              </a:rPr>
              <a:t>2</a:t>
            </a:r>
            <a:r>
              <a:rPr sz="1400" b="1" spc="-20" dirty="0">
                <a:solidFill>
                  <a:srgbClr val="FFFFFF"/>
                </a:solidFill>
                <a:latin typeface="Arial"/>
                <a:cs typeface="Arial"/>
              </a:rPr>
              <a:t> </a:t>
            </a:r>
            <a:r>
              <a:rPr sz="1400" b="1" spc="-25" dirty="0">
                <a:solidFill>
                  <a:srgbClr val="FFFFFF"/>
                </a:solidFill>
                <a:latin typeface="Arial"/>
                <a:cs typeface="Arial"/>
              </a:rPr>
              <a:t>г</a:t>
            </a:r>
            <a:r>
              <a:rPr sz="1400" b="1" spc="-30" dirty="0">
                <a:solidFill>
                  <a:srgbClr val="FFFFFF"/>
                </a:solidFill>
                <a:latin typeface="Arial"/>
                <a:cs typeface="Arial"/>
              </a:rPr>
              <a:t>о</a:t>
            </a:r>
            <a:r>
              <a:rPr sz="1400" b="1" dirty="0">
                <a:solidFill>
                  <a:srgbClr val="FFFFFF"/>
                </a:solidFill>
                <a:latin typeface="Arial"/>
                <a:cs typeface="Arial"/>
              </a:rPr>
              <a:t>да</a:t>
            </a:r>
            <a:endParaRPr sz="1400">
              <a:latin typeface="Arial"/>
              <a:cs typeface="Arial"/>
            </a:endParaRPr>
          </a:p>
        </p:txBody>
      </p:sp>
      <p:sp>
        <p:nvSpPr>
          <p:cNvPr id="48" name="object 48"/>
          <p:cNvSpPr txBox="1"/>
          <p:nvPr/>
        </p:nvSpPr>
        <p:spPr>
          <a:xfrm>
            <a:off x="5826125" y="3651250"/>
            <a:ext cx="1165225" cy="195263"/>
          </a:xfrm>
          <a:prstGeom prst="rect">
            <a:avLst/>
          </a:prstGeom>
        </p:spPr>
        <p:txBody>
          <a:bodyPr lIns="0" tIns="0" rIns="0" bIns="0">
            <a:spAutoFit/>
          </a:bodyPr>
          <a:lstStyle/>
          <a:p>
            <a:pPr marL="12700" fontAlgn="auto">
              <a:spcBef>
                <a:spcPts val="0"/>
              </a:spcBef>
              <a:spcAft>
                <a:spcPts val="0"/>
              </a:spcAft>
              <a:defRPr/>
            </a:pPr>
            <a:r>
              <a:rPr sz="1200" b="1" dirty="0">
                <a:latin typeface="Arial"/>
                <a:cs typeface="Arial"/>
              </a:rPr>
              <a:t>Кор</a:t>
            </a:r>
            <a:r>
              <a:rPr sz="1200" b="1" spc="-5" dirty="0">
                <a:latin typeface="Arial"/>
                <a:cs typeface="Arial"/>
              </a:rPr>
              <a:t>р</a:t>
            </a:r>
            <a:r>
              <a:rPr sz="1200" b="1" dirty="0">
                <a:latin typeface="Arial"/>
                <a:cs typeface="Arial"/>
              </a:rPr>
              <a:t>ек</a:t>
            </a:r>
            <a:r>
              <a:rPr sz="1200" b="1" spc="-15" dirty="0">
                <a:latin typeface="Arial"/>
                <a:cs typeface="Arial"/>
              </a:rPr>
              <a:t>т</a:t>
            </a:r>
            <a:r>
              <a:rPr sz="1200" b="1" spc="-10" dirty="0">
                <a:latin typeface="Arial"/>
                <a:cs typeface="Arial"/>
              </a:rPr>
              <a:t>и</a:t>
            </a:r>
            <a:r>
              <a:rPr sz="1200" b="1" dirty="0">
                <a:latin typeface="Arial"/>
                <a:cs typeface="Arial"/>
              </a:rPr>
              <a:t>ро</a:t>
            </a:r>
            <a:r>
              <a:rPr sz="1200" b="1" spc="-10" dirty="0">
                <a:latin typeface="Arial"/>
                <a:cs typeface="Arial"/>
              </a:rPr>
              <a:t>в</a:t>
            </a:r>
            <a:r>
              <a:rPr sz="1200" b="1" dirty="0">
                <a:latin typeface="Arial"/>
                <a:cs typeface="Arial"/>
              </a:rPr>
              <a:t>ка</a:t>
            </a:r>
            <a:endParaRPr sz="1200">
              <a:latin typeface="Arial"/>
              <a:cs typeface="Arial"/>
            </a:endParaRPr>
          </a:p>
        </p:txBody>
      </p:sp>
      <p:sp>
        <p:nvSpPr>
          <p:cNvPr id="49" name="object 49"/>
          <p:cNvSpPr txBox="1"/>
          <p:nvPr/>
        </p:nvSpPr>
        <p:spPr>
          <a:xfrm>
            <a:off x="5253038" y="3960813"/>
            <a:ext cx="1014412" cy="438150"/>
          </a:xfrm>
          <a:prstGeom prst="rect">
            <a:avLst/>
          </a:prstGeom>
        </p:spPr>
        <p:txBody>
          <a:bodyPr lIns="0" tIns="0" rIns="0" bIns="0">
            <a:spAutoFit/>
          </a:bodyPr>
          <a:lstStyle/>
          <a:p>
            <a:pPr algn="ctr" fontAlgn="auto">
              <a:spcBef>
                <a:spcPts val="0"/>
              </a:spcBef>
              <a:spcAft>
                <a:spcPts val="0"/>
              </a:spcAft>
              <a:defRPr/>
            </a:pPr>
            <a:r>
              <a:rPr sz="1400" b="1" dirty="0">
                <a:solidFill>
                  <a:srgbClr val="FFFFFF"/>
                </a:solidFill>
                <a:latin typeface="Arial"/>
                <a:cs typeface="Arial"/>
              </a:rPr>
              <a:t>Оч</a:t>
            </a:r>
            <a:r>
              <a:rPr sz="1400" b="1" spc="-10" dirty="0">
                <a:solidFill>
                  <a:srgbClr val="FFFFFF"/>
                </a:solidFill>
                <a:latin typeface="Arial"/>
                <a:cs typeface="Arial"/>
              </a:rPr>
              <a:t>ер</a:t>
            </a:r>
            <a:r>
              <a:rPr sz="1400" b="1" dirty="0">
                <a:solidFill>
                  <a:srgbClr val="FFFFFF"/>
                </a:solidFill>
                <a:latin typeface="Arial"/>
                <a:cs typeface="Arial"/>
              </a:rPr>
              <a:t>е</a:t>
            </a:r>
            <a:r>
              <a:rPr sz="1400" b="1" spc="-10" dirty="0">
                <a:solidFill>
                  <a:srgbClr val="FFFFFF"/>
                </a:solidFill>
                <a:latin typeface="Arial"/>
                <a:cs typeface="Arial"/>
              </a:rPr>
              <a:t>д</a:t>
            </a:r>
            <a:r>
              <a:rPr sz="1400" b="1" dirty="0">
                <a:solidFill>
                  <a:srgbClr val="FFFFFF"/>
                </a:solidFill>
                <a:latin typeface="Arial"/>
                <a:cs typeface="Arial"/>
              </a:rPr>
              <a:t>н</a:t>
            </a:r>
            <a:r>
              <a:rPr sz="1400" b="1" spc="-5" dirty="0">
                <a:solidFill>
                  <a:srgbClr val="FFFFFF"/>
                </a:solidFill>
                <a:latin typeface="Arial"/>
                <a:cs typeface="Arial"/>
              </a:rPr>
              <a:t>о</a:t>
            </a:r>
            <a:r>
              <a:rPr sz="1400" b="1" dirty="0">
                <a:solidFill>
                  <a:srgbClr val="FFFFFF"/>
                </a:solidFill>
                <a:latin typeface="Arial"/>
                <a:cs typeface="Arial"/>
              </a:rPr>
              <a:t>й</a:t>
            </a:r>
            <a:endParaRPr sz="1400">
              <a:latin typeface="Arial"/>
              <a:cs typeface="Arial"/>
            </a:endParaRPr>
          </a:p>
          <a:p>
            <a:pPr algn="ctr" fontAlgn="auto">
              <a:spcBef>
                <a:spcPts val="0"/>
              </a:spcBef>
              <a:spcAft>
                <a:spcPts val="0"/>
              </a:spcAft>
              <a:defRPr/>
            </a:pPr>
            <a:r>
              <a:rPr sz="1400" b="1" spc="-25" dirty="0">
                <a:solidFill>
                  <a:srgbClr val="FFFFFF"/>
                </a:solidFill>
                <a:latin typeface="Arial"/>
                <a:cs typeface="Arial"/>
              </a:rPr>
              <a:t>г</a:t>
            </a:r>
            <a:r>
              <a:rPr sz="1400" b="1" spc="-30" dirty="0">
                <a:solidFill>
                  <a:srgbClr val="FFFFFF"/>
                </a:solidFill>
                <a:latin typeface="Arial"/>
                <a:cs typeface="Arial"/>
              </a:rPr>
              <a:t>о</a:t>
            </a:r>
            <a:r>
              <a:rPr sz="1400" b="1" dirty="0">
                <a:solidFill>
                  <a:srgbClr val="FFFFFF"/>
                </a:solidFill>
                <a:latin typeface="Arial"/>
                <a:cs typeface="Arial"/>
              </a:rPr>
              <a:t>д</a:t>
            </a:r>
            <a:endParaRPr sz="1400">
              <a:latin typeface="Arial"/>
              <a:cs typeface="Arial"/>
            </a:endParaRPr>
          </a:p>
        </p:txBody>
      </p:sp>
      <p:sp>
        <p:nvSpPr>
          <p:cNvPr id="50" name="object 50"/>
          <p:cNvSpPr txBox="1"/>
          <p:nvPr/>
        </p:nvSpPr>
        <p:spPr>
          <a:xfrm>
            <a:off x="6596063" y="4067175"/>
            <a:ext cx="2278062" cy="223838"/>
          </a:xfrm>
          <a:prstGeom prst="rect">
            <a:avLst/>
          </a:prstGeom>
        </p:spPr>
        <p:txBody>
          <a:bodyPr lIns="0" tIns="0" rIns="0" bIns="0">
            <a:spAutoFit/>
          </a:bodyPr>
          <a:lstStyle/>
          <a:p>
            <a:pPr marL="12700" fontAlgn="auto">
              <a:spcBef>
                <a:spcPts val="0"/>
              </a:spcBef>
              <a:spcAft>
                <a:spcPts val="0"/>
              </a:spcAft>
              <a:defRPr/>
            </a:pPr>
            <a:r>
              <a:rPr sz="1400" b="1" dirty="0">
                <a:solidFill>
                  <a:srgbClr val="FFFFFF"/>
                </a:solidFill>
                <a:latin typeface="Arial"/>
                <a:cs typeface="Arial"/>
              </a:rPr>
              <a:t>П</a:t>
            </a:r>
            <a:r>
              <a:rPr sz="1400" b="1" spc="-10" dirty="0">
                <a:solidFill>
                  <a:srgbClr val="FFFFFF"/>
                </a:solidFill>
                <a:latin typeface="Arial"/>
                <a:cs typeface="Arial"/>
              </a:rPr>
              <a:t>л</a:t>
            </a:r>
            <a:r>
              <a:rPr sz="1400" b="1" dirty="0">
                <a:solidFill>
                  <a:srgbClr val="FFFFFF"/>
                </a:solidFill>
                <a:latin typeface="Arial"/>
                <a:cs typeface="Arial"/>
              </a:rPr>
              <a:t>ановый</a:t>
            </a:r>
            <a:r>
              <a:rPr sz="1400" b="1" spc="-10" dirty="0">
                <a:solidFill>
                  <a:srgbClr val="FFFFFF"/>
                </a:solidFill>
                <a:latin typeface="Arial"/>
                <a:cs typeface="Arial"/>
              </a:rPr>
              <a:t> </a:t>
            </a:r>
            <a:r>
              <a:rPr sz="1400" b="1" dirty="0">
                <a:solidFill>
                  <a:srgbClr val="FFFFFF"/>
                </a:solidFill>
                <a:latin typeface="Arial"/>
                <a:cs typeface="Arial"/>
              </a:rPr>
              <a:t>пери</a:t>
            </a:r>
            <a:r>
              <a:rPr sz="1400" b="1" spc="-35" dirty="0">
                <a:solidFill>
                  <a:srgbClr val="FFFFFF"/>
                </a:solidFill>
                <a:latin typeface="Arial"/>
                <a:cs typeface="Arial"/>
              </a:rPr>
              <a:t>о</a:t>
            </a:r>
            <a:r>
              <a:rPr sz="1400" b="1" dirty="0">
                <a:solidFill>
                  <a:srgbClr val="FFFFFF"/>
                </a:solidFill>
                <a:latin typeface="Arial"/>
                <a:cs typeface="Arial"/>
              </a:rPr>
              <a:t>д,</a:t>
            </a:r>
            <a:r>
              <a:rPr sz="1400" b="1" spc="-20" dirty="0">
                <a:solidFill>
                  <a:srgbClr val="FFFFFF"/>
                </a:solidFill>
                <a:latin typeface="Arial"/>
                <a:cs typeface="Arial"/>
              </a:rPr>
              <a:t> </a:t>
            </a:r>
            <a:r>
              <a:rPr sz="1400" b="1" dirty="0">
                <a:solidFill>
                  <a:srgbClr val="FFFFFF"/>
                </a:solidFill>
                <a:latin typeface="Arial"/>
                <a:cs typeface="Arial"/>
              </a:rPr>
              <a:t>2</a:t>
            </a:r>
            <a:r>
              <a:rPr sz="1400" b="1" spc="-20" dirty="0">
                <a:solidFill>
                  <a:srgbClr val="FFFFFF"/>
                </a:solidFill>
                <a:latin typeface="Arial"/>
                <a:cs typeface="Arial"/>
              </a:rPr>
              <a:t> </a:t>
            </a:r>
            <a:r>
              <a:rPr sz="1400" b="1" spc="-25" dirty="0">
                <a:solidFill>
                  <a:srgbClr val="FFFFFF"/>
                </a:solidFill>
                <a:latin typeface="Arial"/>
                <a:cs typeface="Arial"/>
              </a:rPr>
              <a:t>г</a:t>
            </a:r>
            <a:r>
              <a:rPr sz="1400" b="1" spc="-30" dirty="0">
                <a:solidFill>
                  <a:srgbClr val="FFFFFF"/>
                </a:solidFill>
                <a:latin typeface="Arial"/>
                <a:cs typeface="Arial"/>
              </a:rPr>
              <a:t>о</a:t>
            </a:r>
            <a:r>
              <a:rPr sz="1400" b="1" dirty="0">
                <a:solidFill>
                  <a:srgbClr val="FFFFFF"/>
                </a:solidFill>
                <a:latin typeface="Arial"/>
                <a:cs typeface="Arial"/>
              </a:rPr>
              <a:t>да</a:t>
            </a:r>
            <a:endParaRPr sz="1400">
              <a:latin typeface="Arial"/>
              <a:cs typeface="Arial"/>
            </a:endParaRPr>
          </a:p>
        </p:txBody>
      </p:sp>
      <p:sp>
        <p:nvSpPr>
          <p:cNvPr id="12337" name="object 51"/>
          <p:cNvSpPr>
            <a:spLocks noChangeArrowheads="1"/>
          </p:cNvSpPr>
          <p:nvPr/>
        </p:nvSpPr>
        <p:spPr bwMode="auto">
          <a:xfrm>
            <a:off x="4076700" y="2692400"/>
            <a:ext cx="346075" cy="398463"/>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2338" name="object 52"/>
          <p:cNvSpPr>
            <a:spLocks noChangeArrowheads="1"/>
          </p:cNvSpPr>
          <p:nvPr/>
        </p:nvSpPr>
        <p:spPr bwMode="auto">
          <a:xfrm>
            <a:off x="5699125" y="2703513"/>
            <a:ext cx="347663" cy="398462"/>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2339" name="object 53"/>
          <p:cNvSpPr>
            <a:spLocks noChangeArrowheads="1"/>
          </p:cNvSpPr>
          <p:nvPr/>
        </p:nvSpPr>
        <p:spPr bwMode="auto">
          <a:xfrm>
            <a:off x="5386388" y="3557588"/>
            <a:ext cx="347662" cy="396875"/>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2340" name="object 54"/>
          <p:cNvSpPr>
            <a:spLocks noChangeArrowheads="1"/>
          </p:cNvSpPr>
          <p:nvPr/>
        </p:nvSpPr>
        <p:spPr bwMode="auto">
          <a:xfrm>
            <a:off x="7129463" y="3557588"/>
            <a:ext cx="347662" cy="396875"/>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2341" name="object 55"/>
          <p:cNvSpPr>
            <a:spLocks noChangeArrowheads="1"/>
          </p:cNvSpPr>
          <p:nvPr/>
        </p:nvSpPr>
        <p:spPr bwMode="auto">
          <a:xfrm>
            <a:off x="8210550" y="2692400"/>
            <a:ext cx="344488" cy="1262063"/>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2342" name="object 56"/>
          <p:cNvSpPr>
            <a:spLocks noChangeArrowheads="1"/>
          </p:cNvSpPr>
          <p:nvPr/>
        </p:nvSpPr>
        <p:spPr bwMode="auto">
          <a:xfrm>
            <a:off x="6915150" y="2703513"/>
            <a:ext cx="344488" cy="398462"/>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2343" name="object 57"/>
          <p:cNvSpPr txBox="1">
            <a:spLocks noChangeArrowheads="1"/>
          </p:cNvSpPr>
          <p:nvPr/>
        </p:nvSpPr>
        <p:spPr bwMode="auto">
          <a:xfrm>
            <a:off x="5081588" y="1300163"/>
            <a:ext cx="947737" cy="298450"/>
          </a:xfrm>
          <a:prstGeom prst="rect">
            <a:avLst/>
          </a:prstGeom>
          <a:noFill/>
          <a:ln w="9525">
            <a:noFill/>
            <a:miter lim="800000"/>
            <a:headEnd/>
            <a:tailEnd/>
          </a:ln>
        </p:spPr>
        <p:txBody>
          <a:bodyPr lIns="0" tIns="0" rIns="0" bIns="0">
            <a:spAutoFit/>
          </a:bodyPr>
          <a:lstStyle/>
          <a:p>
            <a:pPr marL="12700"/>
            <a:r>
              <a:rPr lang="ru-RU" b="1">
                <a:latin typeface="Calibri" pitchFamily="34" charset="0"/>
              </a:rPr>
              <a:t>Периоды</a:t>
            </a:r>
            <a:endParaRPr lang="ru-RU">
              <a:latin typeface="Calibri" pitchFamily="34" charset="0"/>
            </a:endParaRPr>
          </a:p>
        </p:txBody>
      </p:sp>
      <p:sp>
        <p:nvSpPr>
          <p:cNvPr id="12344" name="object 58"/>
          <p:cNvSpPr txBox="1">
            <a:spLocks noChangeArrowheads="1"/>
          </p:cNvSpPr>
          <p:nvPr/>
        </p:nvSpPr>
        <p:spPr bwMode="auto">
          <a:xfrm>
            <a:off x="149225" y="4470400"/>
            <a:ext cx="8882063" cy="2286000"/>
          </a:xfrm>
          <a:prstGeom prst="rect">
            <a:avLst/>
          </a:prstGeom>
          <a:noFill/>
          <a:ln w="9525">
            <a:noFill/>
            <a:miter lim="800000"/>
            <a:headEnd/>
            <a:tailEnd/>
          </a:ln>
        </p:spPr>
        <p:txBody>
          <a:bodyPr lIns="0" tIns="0" rIns="0" bIns="0">
            <a:spAutoFit/>
          </a:bodyPr>
          <a:lstStyle/>
          <a:p>
            <a:pPr marL="12700" indent="212725" algn="just">
              <a:lnSpc>
                <a:spcPct val="110000"/>
              </a:lnSpc>
            </a:pPr>
            <a:r>
              <a:rPr lang="ru-RU" sz="1500" dirty="0">
                <a:latin typeface="Calibri" pitchFamily="34" charset="0"/>
              </a:rPr>
              <a:t>Каждый год 3-летний период бюджетного планирования сдвигается на 1 год вперед, т.е. корректируются ранее утвержденные параметры 1 и 2-го года, добавляются параметры 3-го года.</a:t>
            </a:r>
          </a:p>
          <a:p>
            <a:pPr marL="12700" indent="212725" algn="just">
              <a:lnSpc>
                <a:spcPct val="110000"/>
              </a:lnSpc>
            </a:pPr>
            <a:r>
              <a:rPr lang="ru-RU" sz="1500" dirty="0">
                <a:latin typeface="Calibri" pitchFamily="34" charset="0"/>
              </a:rPr>
              <a:t>При  этом  в  составе  бюджета  на  плановый  период  закладываются  «условно  утверждаемые»  расходы, которые не распределяются по статьям, в объеме не менее 2,5 процента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  на  первый  год  планового периода и не менее 5 процентов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 - на второй год планового периода.</a:t>
            </a:r>
          </a:p>
        </p:txBody>
      </p:sp>
      <p:graphicFrame>
        <p:nvGraphicFramePr>
          <p:cNvPr id="40" name="object 40"/>
          <p:cNvGraphicFramePr>
            <a:graphicFrameLocks noGrp="1"/>
          </p:cNvGraphicFramePr>
          <p:nvPr>
            <p:extLst>
              <p:ext uri="{D42A27DB-BD31-4B8C-83A1-F6EECF244321}">
                <p14:modId xmlns:p14="http://schemas.microsoft.com/office/powerpoint/2010/main" val="1145200360"/>
              </p:ext>
            </p:extLst>
          </p:nvPr>
        </p:nvGraphicFramePr>
        <p:xfrm>
          <a:off x="2260600" y="1643063"/>
          <a:ext cx="6756400" cy="555626"/>
        </p:xfrm>
        <a:graphic>
          <a:graphicData uri="http://schemas.openxmlformats.org/drawingml/2006/table">
            <a:tbl>
              <a:tblPr/>
              <a:tblGrid>
                <a:gridCol w="1439863"/>
                <a:gridCol w="1368425"/>
                <a:gridCol w="1368425"/>
                <a:gridCol w="1295400"/>
                <a:gridCol w="1284287"/>
              </a:tblGrid>
              <a:tr h="277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cs typeface="Arial" charset="0"/>
                        </a:rPr>
                        <a:t>T</a:t>
                      </a:r>
                      <a:endParaRPr kumimoji="0" lang="ru-RU" sz="12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T+1</a:t>
                      </a:r>
                      <a:endParaRPr kumimoji="0" lang="ru-RU"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T+2</a:t>
                      </a:r>
                      <a:endParaRPr kumimoji="0" lang="ru-RU"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T+3</a:t>
                      </a:r>
                      <a:endParaRPr kumimoji="0" lang="ru-RU"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T+4</a:t>
                      </a:r>
                      <a:endParaRPr kumimoji="0" lang="ru-RU"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77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cs typeface="Arial" charset="0"/>
                        </a:rPr>
                        <a:t>2023</a:t>
                      </a:r>
                      <a:endParaRPr kumimoji="0" lang="ru-RU" sz="12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cs typeface="Arial" charset="0"/>
                        </a:rPr>
                        <a:t>2024</a:t>
                      </a:r>
                      <a:endParaRPr kumimoji="0" lang="ru-RU" sz="12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cs typeface="Arial" charset="0"/>
                        </a:rPr>
                        <a:t>2025</a:t>
                      </a:r>
                      <a:endParaRPr kumimoji="0" lang="ru-RU" sz="12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cs typeface="Arial" charset="0"/>
                        </a:rPr>
                        <a:t>2026</a:t>
                      </a:r>
                      <a:endParaRPr kumimoji="0" lang="ru-RU" sz="12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1588"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cs typeface="Arial" charset="0"/>
                        </a:rPr>
                        <a:t>2027</a:t>
                      </a:r>
                      <a:endParaRPr kumimoji="0" lang="ru-RU" sz="12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object 5"/>
          <p:cNvSpPr>
            <a:spLocks noChangeArrowheads="1"/>
          </p:cNvSpPr>
          <p:nvPr/>
        </p:nvSpPr>
        <p:spPr bwMode="auto">
          <a:xfrm>
            <a:off x="174625" y="1590675"/>
            <a:ext cx="8794750" cy="655638"/>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14" name="object 6"/>
          <p:cNvSpPr>
            <a:spLocks noChangeArrowheads="1"/>
          </p:cNvSpPr>
          <p:nvPr/>
        </p:nvSpPr>
        <p:spPr bwMode="auto">
          <a:xfrm>
            <a:off x="174625" y="2363788"/>
            <a:ext cx="8794750" cy="636587"/>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15" name="object 7"/>
          <p:cNvSpPr txBox="1">
            <a:spLocks noChangeArrowheads="1"/>
          </p:cNvSpPr>
          <p:nvPr/>
        </p:nvSpPr>
        <p:spPr bwMode="auto">
          <a:xfrm>
            <a:off x="2516188" y="2446338"/>
            <a:ext cx="5880100" cy="492125"/>
          </a:xfrm>
          <a:prstGeom prst="rect">
            <a:avLst/>
          </a:prstGeom>
          <a:noFill/>
          <a:ln w="9525">
            <a:noFill/>
            <a:miter lim="800000"/>
            <a:headEnd/>
            <a:tailEnd/>
          </a:ln>
        </p:spPr>
        <p:txBody>
          <a:bodyPr lIns="0" tIns="0" rIns="0" bIns="0">
            <a:spAutoFit/>
          </a:bodyPr>
          <a:lstStyle/>
          <a:p>
            <a:pPr marL="12700"/>
            <a:r>
              <a:rPr lang="ru-RU" sz="1600">
                <a:latin typeface="Calibri" pitchFamily="34" charset="0"/>
              </a:rPr>
              <a:t>Работа администрации  поселения по подготовке и обоснованию  бюджетных ассигнований</a:t>
            </a:r>
          </a:p>
        </p:txBody>
      </p:sp>
      <p:sp>
        <p:nvSpPr>
          <p:cNvPr id="13316" name="object 8"/>
          <p:cNvSpPr txBox="1">
            <a:spLocks noChangeArrowheads="1"/>
          </p:cNvSpPr>
          <p:nvPr/>
        </p:nvSpPr>
        <p:spPr bwMode="auto">
          <a:xfrm>
            <a:off x="2524125" y="1657350"/>
            <a:ext cx="6369050" cy="488950"/>
          </a:xfrm>
          <a:prstGeom prst="rect">
            <a:avLst/>
          </a:prstGeom>
          <a:noFill/>
          <a:ln w="9525">
            <a:noFill/>
            <a:miter lim="800000"/>
            <a:headEnd/>
            <a:tailEnd/>
          </a:ln>
        </p:spPr>
        <p:txBody>
          <a:bodyPr lIns="0" tIns="0" rIns="0" bIns="0">
            <a:spAutoFit/>
          </a:bodyPr>
          <a:lstStyle/>
          <a:p>
            <a:pPr marL="12700"/>
            <a:r>
              <a:rPr lang="ru-RU" sz="1600">
                <a:latin typeface="Calibri" pitchFamily="34" charset="0"/>
              </a:rPr>
              <a:t>Основные показатели прогноза социально-экономического развития  Сухо-Березовского сельского поселения</a:t>
            </a:r>
          </a:p>
        </p:txBody>
      </p:sp>
      <p:sp>
        <p:nvSpPr>
          <p:cNvPr id="13317" name="object 10"/>
          <p:cNvSpPr>
            <a:spLocks noChangeArrowheads="1"/>
          </p:cNvSpPr>
          <p:nvPr/>
        </p:nvSpPr>
        <p:spPr bwMode="auto">
          <a:xfrm>
            <a:off x="174625" y="1628775"/>
            <a:ext cx="2168525" cy="584200"/>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18" name="object 11"/>
          <p:cNvSpPr txBox="1">
            <a:spLocks noChangeArrowheads="1"/>
          </p:cNvSpPr>
          <p:nvPr/>
        </p:nvSpPr>
        <p:spPr bwMode="auto">
          <a:xfrm>
            <a:off x="685800" y="1768475"/>
            <a:ext cx="768350" cy="277813"/>
          </a:xfrm>
          <a:prstGeom prst="rect">
            <a:avLst/>
          </a:prstGeom>
          <a:noFill/>
          <a:ln w="9525">
            <a:noFill/>
            <a:miter lim="800000"/>
            <a:headEnd/>
            <a:tailEnd/>
          </a:ln>
        </p:spPr>
        <p:txBody>
          <a:bodyPr lIns="0" tIns="0" rIns="0" bIns="0">
            <a:spAutoFit/>
          </a:bodyPr>
          <a:lstStyle/>
          <a:p>
            <a:pPr marL="12700"/>
            <a:r>
              <a:rPr lang="ru-RU">
                <a:latin typeface="Calibri" pitchFamily="34" charset="0"/>
              </a:rPr>
              <a:t>Август</a:t>
            </a:r>
          </a:p>
        </p:txBody>
      </p:sp>
      <p:sp>
        <p:nvSpPr>
          <p:cNvPr id="13319" name="object 12"/>
          <p:cNvSpPr>
            <a:spLocks noChangeArrowheads="1"/>
          </p:cNvSpPr>
          <p:nvPr/>
        </p:nvSpPr>
        <p:spPr bwMode="auto">
          <a:xfrm>
            <a:off x="174625" y="2382838"/>
            <a:ext cx="2168525" cy="584200"/>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20" name="object 13"/>
          <p:cNvSpPr txBox="1">
            <a:spLocks noChangeArrowheads="1"/>
          </p:cNvSpPr>
          <p:nvPr/>
        </p:nvSpPr>
        <p:spPr bwMode="auto">
          <a:xfrm>
            <a:off x="411163" y="2522538"/>
            <a:ext cx="1530350" cy="277812"/>
          </a:xfrm>
          <a:prstGeom prst="rect">
            <a:avLst/>
          </a:prstGeom>
          <a:noFill/>
          <a:ln w="9525">
            <a:noFill/>
            <a:miter lim="800000"/>
            <a:headEnd/>
            <a:tailEnd/>
          </a:ln>
        </p:spPr>
        <p:txBody>
          <a:bodyPr lIns="0" tIns="0" rIns="0" bIns="0">
            <a:spAutoFit/>
          </a:bodyPr>
          <a:lstStyle/>
          <a:p>
            <a:pPr marL="12700"/>
            <a:r>
              <a:rPr lang="ru-RU">
                <a:latin typeface="Calibri" pitchFamily="34" charset="0"/>
              </a:rPr>
              <a:t>Август-Октябрь</a:t>
            </a:r>
          </a:p>
        </p:txBody>
      </p:sp>
      <p:sp>
        <p:nvSpPr>
          <p:cNvPr id="13321" name="object 14"/>
          <p:cNvSpPr>
            <a:spLocks noChangeArrowheads="1"/>
          </p:cNvSpPr>
          <p:nvPr/>
        </p:nvSpPr>
        <p:spPr bwMode="auto">
          <a:xfrm>
            <a:off x="174625" y="3127375"/>
            <a:ext cx="8794750" cy="871538"/>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22" name="object 15"/>
          <p:cNvSpPr txBox="1">
            <a:spLocks noChangeArrowheads="1"/>
          </p:cNvSpPr>
          <p:nvPr/>
        </p:nvSpPr>
        <p:spPr bwMode="auto">
          <a:xfrm>
            <a:off x="2516188" y="3175000"/>
            <a:ext cx="6151562" cy="738188"/>
          </a:xfrm>
          <a:prstGeom prst="rect">
            <a:avLst/>
          </a:prstGeom>
          <a:noFill/>
          <a:ln w="9525">
            <a:noFill/>
            <a:miter lim="800000"/>
            <a:headEnd/>
            <a:tailEnd/>
          </a:ln>
        </p:spPr>
        <p:txBody>
          <a:bodyPr lIns="0" tIns="0" rIns="0" bIns="0">
            <a:spAutoFit/>
          </a:bodyPr>
          <a:lstStyle/>
          <a:p>
            <a:pPr marL="12700"/>
            <a:r>
              <a:rPr lang="ru-RU" sz="1600">
                <a:latin typeface="Calibri" pitchFamily="34" charset="0"/>
              </a:rPr>
              <a:t>Одобрение администрацией поселения проекта решения  Совета народных депутатов о бюджете на очередной финансовый год и плановый период (</a:t>
            </a:r>
            <a:r>
              <a:rPr lang="ru-RU" sz="1600" i="1">
                <a:latin typeface="Calibri" pitchFamily="34" charset="0"/>
              </a:rPr>
              <a:t>не позднее 15 ноября</a:t>
            </a:r>
            <a:r>
              <a:rPr lang="ru-RU" sz="1600">
                <a:latin typeface="Calibri" pitchFamily="34" charset="0"/>
              </a:rPr>
              <a:t>)</a:t>
            </a:r>
          </a:p>
        </p:txBody>
      </p:sp>
      <p:sp>
        <p:nvSpPr>
          <p:cNvPr id="13323" name="object 16"/>
          <p:cNvSpPr>
            <a:spLocks noChangeArrowheads="1"/>
          </p:cNvSpPr>
          <p:nvPr/>
        </p:nvSpPr>
        <p:spPr bwMode="auto">
          <a:xfrm>
            <a:off x="174625" y="3271838"/>
            <a:ext cx="2168525" cy="584200"/>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24" name="object 17"/>
          <p:cNvSpPr txBox="1">
            <a:spLocks noChangeArrowheads="1"/>
          </p:cNvSpPr>
          <p:nvPr/>
        </p:nvSpPr>
        <p:spPr bwMode="auto">
          <a:xfrm>
            <a:off x="762000" y="3411538"/>
            <a:ext cx="828675" cy="277812"/>
          </a:xfrm>
          <a:prstGeom prst="rect">
            <a:avLst/>
          </a:prstGeom>
          <a:noFill/>
          <a:ln w="9525">
            <a:noFill/>
            <a:miter lim="800000"/>
            <a:headEnd/>
            <a:tailEnd/>
          </a:ln>
        </p:spPr>
        <p:txBody>
          <a:bodyPr lIns="0" tIns="0" rIns="0" bIns="0">
            <a:spAutoFit/>
          </a:bodyPr>
          <a:lstStyle/>
          <a:p>
            <a:pPr marL="12700"/>
            <a:r>
              <a:rPr lang="ru-RU">
                <a:latin typeface="Calibri" pitchFamily="34" charset="0"/>
              </a:rPr>
              <a:t>Ноябрь</a:t>
            </a:r>
          </a:p>
        </p:txBody>
      </p:sp>
      <p:sp>
        <p:nvSpPr>
          <p:cNvPr id="13325" name="object 18"/>
          <p:cNvSpPr>
            <a:spLocks noChangeArrowheads="1"/>
          </p:cNvSpPr>
          <p:nvPr/>
        </p:nvSpPr>
        <p:spPr bwMode="auto">
          <a:xfrm>
            <a:off x="174625" y="4111625"/>
            <a:ext cx="8794750" cy="1089025"/>
          </a:xfrm>
          <a:prstGeom prst="rect">
            <a:avLst/>
          </a:prstGeom>
          <a:blipFill dpi="0" rotWithShape="1">
            <a:blip r:embed="rId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26" name="object 19"/>
          <p:cNvSpPr txBox="1">
            <a:spLocks noChangeArrowheads="1"/>
          </p:cNvSpPr>
          <p:nvPr/>
        </p:nvSpPr>
        <p:spPr bwMode="auto">
          <a:xfrm>
            <a:off x="2516188" y="4156075"/>
            <a:ext cx="6407150" cy="977900"/>
          </a:xfrm>
          <a:prstGeom prst="rect">
            <a:avLst/>
          </a:prstGeom>
          <a:noFill/>
          <a:ln w="9525">
            <a:noFill/>
            <a:miter lim="800000"/>
            <a:headEnd/>
            <a:tailEnd/>
          </a:ln>
        </p:spPr>
        <p:txBody>
          <a:bodyPr lIns="0" tIns="0" rIns="0" bIns="0">
            <a:spAutoFit/>
          </a:bodyPr>
          <a:lstStyle/>
          <a:p>
            <a:pPr marL="12700"/>
            <a:r>
              <a:rPr lang="ru-RU" sz="1600">
                <a:latin typeface="Calibri" pitchFamily="34" charset="0"/>
              </a:rPr>
              <a:t>Проект решения о бюджете рассматривается комиссией  Совета народных депутатов (</a:t>
            </a:r>
            <a:r>
              <a:rPr lang="ru-RU" sz="1600" i="1">
                <a:latin typeface="Calibri" pitchFamily="34" charset="0"/>
              </a:rPr>
              <a:t>основные характеристики бюджета, распределение расходов по разделам бюджетной классификации и муниципальным программам  поселения</a:t>
            </a:r>
            <a:r>
              <a:rPr lang="ru-RU" sz="1600">
                <a:latin typeface="Calibri" pitchFamily="34" charset="0"/>
              </a:rPr>
              <a:t>)</a:t>
            </a:r>
          </a:p>
        </p:txBody>
      </p:sp>
      <p:sp>
        <p:nvSpPr>
          <p:cNvPr id="13327" name="object 20"/>
          <p:cNvSpPr>
            <a:spLocks noChangeArrowheads="1"/>
          </p:cNvSpPr>
          <p:nvPr/>
        </p:nvSpPr>
        <p:spPr bwMode="auto">
          <a:xfrm>
            <a:off x="174625" y="4365625"/>
            <a:ext cx="2168525" cy="584200"/>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28" name="object 21"/>
          <p:cNvSpPr txBox="1">
            <a:spLocks noChangeArrowheads="1"/>
          </p:cNvSpPr>
          <p:nvPr/>
        </p:nvSpPr>
        <p:spPr bwMode="auto">
          <a:xfrm>
            <a:off x="381000" y="4506913"/>
            <a:ext cx="1589088" cy="277812"/>
          </a:xfrm>
          <a:prstGeom prst="rect">
            <a:avLst/>
          </a:prstGeom>
          <a:noFill/>
          <a:ln w="9525">
            <a:noFill/>
            <a:miter lim="800000"/>
            <a:headEnd/>
            <a:tailEnd/>
          </a:ln>
        </p:spPr>
        <p:txBody>
          <a:bodyPr lIns="0" tIns="0" rIns="0" bIns="0">
            <a:spAutoFit/>
          </a:bodyPr>
          <a:lstStyle/>
          <a:p>
            <a:pPr marL="12700" algn="ctr"/>
            <a:r>
              <a:rPr lang="ru-RU">
                <a:latin typeface="Calibri" pitchFamily="34" charset="0"/>
              </a:rPr>
              <a:t>Ноябрь</a:t>
            </a:r>
          </a:p>
        </p:txBody>
      </p:sp>
      <p:sp>
        <p:nvSpPr>
          <p:cNvPr id="13329" name="object 26"/>
          <p:cNvSpPr>
            <a:spLocks noChangeArrowheads="1"/>
          </p:cNvSpPr>
          <p:nvPr/>
        </p:nvSpPr>
        <p:spPr bwMode="auto">
          <a:xfrm>
            <a:off x="152400" y="5334000"/>
            <a:ext cx="8793163" cy="863600"/>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30" name="object 27"/>
          <p:cNvSpPr txBox="1">
            <a:spLocks noChangeArrowheads="1"/>
          </p:cNvSpPr>
          <p:nvPr/>
        </p:nvSpPr>
        <p:spPr bwMode="auto">
          <a:xfrm>
            <a:off x="2438400" y="5410200"/>
            <a:ext cx="6169025" cy="733425"/>
          </a:xfrm>
          <a:prstGeom prst="rect">
            <a:avLst/>
          </a:prstGeom>
          <a:noFill/>
          <a:ln w="9525">
            <a:noFill/>
            <a:miter lim="800000"/>
            <a:headEnd/>
            <a:tailEnd/>
          </a:ln>
        </p:spPr>
        <p:txBody>
          <a:bodyPr lIns="0" tIns="0" rIns="0" bIns="0">
            <a:spAutoFit/>
          </a:bodyPr>
          <a:lstStyle/>
          <a:p>
            <a:pPr marL="12700"/>
            <a:r>
              <a:rPr lang="ru-RU" sz="1600">
                <a:latin typeface="Calibri" pitchFamily="34" charset="0"/>
              </a:rPr>
              <a:t>Утверждение Решением  Совета народных депутатов о бюджете  Сухо-Березовского сельского поселения на очередной финансовый год и плановый период</a:t>
            </a:r>
          </a:p>
        </p:txBody>
      </p:sp>
      <p:sp>
        <p:nvSpPr>
          <p:cNvPr id="13331" name="object 28"/>
          <p:cNvSpPr>
            <a:spLocks noChangeArrowheads="1"/>
          </p:cNvSpPr>
          <p:nvPr/>
        </p:nvSpPr>
        <p:spPr bwMode="auto">
          <a:xfrm>
            <a:off x="228600" y="5410200"/>
            <a:ext cx="2168525" cy="584200"/>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32" name="object 29"/>
          <p:cNvSpPr txBox="1">
            <a:spLocks noChangeArrowheads="1"/>
          </p:cNvSpPr>
          <p:nvPr/>
        </p:nvSpPr>
        <p:spPr bwMode="auto">
          <a:xfrm>
            <a:off x="533400" y="5562600"/>
            <a:ext cx="1484313" cy="298450"/>
          </a:xfrm>
          <a:prstGeom prst="rect">
            <a:avLst/>
          </a:prstGeom>
          <a:noFill/>
          <a:ln w="9525">
            <a:noFill/>
            <a:miter lim="800000"/>
            <a:headEnd/>
            <a:tailEnd/>
          </a:ln>
        </p:spPr>
        <p:txBody>
          <a:bodyPr lIns="0" tIns="0" rIns="0" bIns="0">
            <a:spAutoFit/>
          </a:bodyPr>
          <a:lstStyle/>
          <a:p>
            <a:pPr marL="12700"/>
            <a:r>
              <a:rPr lang="ru-RU">
                <a:latin typeface="Calibri" pitchFamily="34" charset="0"/>
              </a:rPr>
              <a:t>Конец декабря</a:t>
            </a:r>
          </a:p>
        </p:txBody>
      </p:sp>
      <p:sp>
        <p:nvSpPr>
          <p:cNvPr id="34" name="Прямоугольник 33"/>
          <p:cNvSpPr/>
          <p:nvPr/>
        </p:nvSpPr>
        <p:spPr>
          <a:xfrm>
            <a:off x="228600" y="304800"/>
            <a:ext cx="8915400" cy="990600"/>
          </a:xfrm>
          <a:prstGeom prst="rect">
            <a:avLst/>
          </a:prstGeom>
          <a:solidFill>
            <a:schemeClr val="bg1">
              <a:lumMod val="85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b="1">
                <a:solidFill>
                  <a:srgbClr val="953735"/>
                </a:solidFill>
                <a:latin typeface="Arial Narrow" pitchFamily="34" charset="0"/>
              </a:rPr>
              <a:t>Основные этапы подготовки бюджета Сухо-Березовского сельского поселения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object 2"/>
          <p:cNvSpPr>
            <a:spLocks noChangeArrowheads="1"/>
          </p:cNvSpPr>
          <p:nvPr/>
        </p:nvSpPr>
        <p:spPr bwMode="auto">
          <a:xfrm>
            <a:off x="142875" y="0"/>
            <a:ext cx="9001125" cy="1238250"/>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38" name="object 3"/>
          <p:cNvSpPr>
            <a:spLocks/>
          </p:cNvSpPr>
          <p:nvPr/>
        </p:nvSpPr>
        <p:spPr bwMode="auto">
          <a:xfrm>
            <a:off x="6721475" y="1096963"/>
            <a:ext cx="2027238" cy="917575"/>
          </a:xfrm>
          <a:custGeom>
            <a:avLst/>
            <a:gdLst>
              <a:gd name="T0" fmla="*/ 364312 w 2027047"/>
              <a:gd name="T1" fmla="*/ 0 h 917575"/>
              <a:gd name="T2" fmla="*/ 641716 w 2027047"/>
              <a:gd name="T3" fmla="*/ 0 h 917575"/>
              <a:gd name="T4" fmla="*/ 1057621 w 2027047"/>
              <a:gd name="T5" fmla="*/ 0 h 917575"/>
              <a:gd name="T6" fmla="*/ 2028193 w 2027047"/>
              <a:gd name="T7" fmla="*/ 0 h 917575"/>
              <a:gd name="T8" fmla="*/ 2028193 w 2027047"/>
              <a:gd name="T9" fmla="*/ 384810 h 917575"/>
              <a:gd name="T10" fmla="*/ 2028193 w 2027047"/>
              <a:gd name="T11" fmla="*/ 549782 h 917575"/>
              <a:gd name="T12" fmla="*/ 2028193 w 2027047"/>
              <a:gd name="T13" fmla="*/ 659764 h 917575"/>
              <a:gd name="T14" fmla="*/ 1057621 w 2027047"/>
              <a:gd name="T15" fmla="*/ 659764 h 917575"/>
              <a:gd name="T16" fmla="*/ 0 w 2027047"/>
              <a:gd name="T17" fmla="*/ 917575 h 917575"/>
              <a:gd name="T18" fmla="*/ 641716 w 2027047"/>
              <a:gd name="T19" fmla="*/ 659764 h 917575"/>
              <a:gd name="T20" fmla="*/ 364312 w 2027047"/>
              <a:gd name="T21" fmla="*/ 659764 h 917575"/>
              <a:gd name="T22" fmla="*/ 364312 w 2027047"/>
              <a:gd name="T23" fmla="*/ 549782 h 917575"/>
              <a:gd name="T24" fmla="*/ 364312 w 2027047"/>
              <a:gd name="T25" fmla="*/ 384810 h 917575"/>
              <a:gd name="T26" fmla="*/ 364312 w 2027047"/>
              <a:gd name="T27" fmla="*/ 0 h 9175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7047"/>
              <a:gd name="T43" fmla="*/ 0 h 917575"/>
              <a:gd name="T44" fmla="*/ 2027047 w 2027047"/>
              <a:gd name="T45" fmla="*/ 917575 h 9175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7047" h="917575">
                <a:moveTo>
                  <a:pt x="364108" y="0"/>
                </a:moveTo>
                <a:lnTo>
                  <a:pt x="641350" y="0"/>
                </a:lnTo>
                <a:lnTo>
                  <a:pt x="1057021" y="0"/>
                </a:lnTo>
                <a:lnTo>
                  <a:pt x="2027047" y="0"/>
                </a:lnTo>
                <a:lnTo>
                  <a:pt x="2027047" y="384810"/>
                </a:lnTo>
                <a:lnTo>
                  <a:pt x="2027047" y="549782"/>
                </a:lnTo>
                <a:lnTo>
                  <a:pt x="2027047" y="659764"/>
                </a:lnTo>
                <a:lnTo>
                  <a:pt x="1057021" y="659764"/>
                </a:lnTo>
                <a:lnTo>
                  <a:pt x="0" y="917575"/>
                </a:lnTo>
                <a:lnTo>
                  <a:pt x="641350" y="659764"/>
                </a:lnTo>
                <a:lnTo>
                  <a:pt x="364108" y="659764"/>
                </a:lnTo>
                <a:lnTo>
                  <a:pt x="364108" y="549782"/>
                </a:lnTo>
                <a:lnTo>
                  <a:pt x="364108" y="384810"/>
                </a:lnTo>
                <a:lnTo>
                  <a:pt x="364108" y="0"/>
                </a:lnTo>
                <a:close/>
              </a:path>
            </a:pathLst>
          </a:custGeom>
          <a:noFill/>
          <a:ln w="12700">
            <a:solidFill>
              <a:srgbClr val="9BBA58"/>
            </a:solidFill>
            <a:prstDash val="dash"/>
            <a:round/>
            <a:headEnd/>
            <a:tailEnd/>
          </a:ln>
        </p:spPr>
        <p:txBody>
          <a:bodyPr lIns="0" tIns="0" rIns="0" bIns="0">
            <a:spAutoFit/>
          </a:bodyPr>
          <a:lstStyle/>
          <a:p>
            <a:endParaRPr lang="ru-RU"/>
          </a:p>
        </p:txBody>
      </p:sp>
      <p:sp>
        <p:nvSpPr>
          <p:cNvPr id="14339" name="object 4"/>
          <p:cNvSpPr>
            <a:spLocks noChangeArrowheads="1"/>
          </p:cNvSpPr>
          <p:nvPr/>
        </p:nvSpPr>
        <p:spPr bwMode="auto">
          <a:xfrm>
            <a:off x="5003800" y="1077913"/>
            <a:ext cx="1779588" cy="3481387"/>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40" name="object 5"/>
          <p:cNvSpPr>
            <a:spLocks noChangeArrowheads="1"/>
          </p:cNvSpPr>
          <p:nvPr/>
        </p:nvSpPr>
        <p:spPr bwMode="auto">
          <a:xfrm>
            <a:off x="5143500" y="1484313"/>
            <a:ext cx="1466850" cy="1085850"/>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41" name="object 6"/>
          <p:cNvSpPr txBox="1">
            <a:spLocks noChangeArrowheads="1"/>
          </p:cNvSpPr>
          <p:nvPr/>
        </p:nvSpPr>
        <p:spPr bwMode="auto">
          <a:xfrm>
            <a:off x="5268913" y="1520825"/>
            <a:ext cx="1216025" cy="998538"/>
          </a:xfrm>
          <a:prstGeom prst="rect">
            <a:avLst/>
          </a:prstGeom>
          <a:noFill/>
          <a:ln w="9525">
            <a:noFill/>
            <a:miter lim="800000"/>
            <a:headEnd/>
            <a:tailEnd/>
          </a:ln>
        </p:spPr>
        <p:txBody>
          <a:bodyPr lIns="0" tIns="0" rIns="0" bIns="0">
            <a:spAutoFit/>
          </a:bodyPr>
          <a:lstStyle/>
          <a:p>
            <a:pPr marL="12700" algn="ctr"/>
            <a:r>
              <a:rPr lang="ru-RU" sz="1600" b="1">
                <a:latin typeface="Calibri" pitchFamily="34" charset="0"/>
              </a:rPr>
              <a:t>Утверждение бюджета очередного года</a:t>
            </a:r>
            <a:endParaRPr lang="ru-RU" sz="1600">
              <a:latin typeface="Calibri" pitchFamily="34" charset="0"/>
            </a:endParaRPr>
          </a:p>
        </p:txBody>
      </p:sp>
      <p:sp>
        <p:nvSpPr>
          <p:cNvPr id="14342" name="object 7"/>
          <p:cNvSpPr>
            <a:spLocks noChangeArrowheads="1"/>
          </p:cNvSpPr>
          <p:nvPr/>
        </p:nvSpPr>
        <p:spPr bwMode="auto">
          <a:xfrm>
            <a:off x="6511925" y="4670425"/>
            <a:ext cx="1363663" cy="1354138"/>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43" name="object 8"/>
          <p:cNvSpPr>
            <a:spLocks noChangeArrowheads="1"/>
          </p:cNvSpPr>
          <p:nvPr/>
        </p:nvSpPr>
        <p:spPr bwMode="auto">
          <a:xfrm>
            <a:off x="6731000" y="2979738"/>
            <a:ext cx="1781175" cy="3481387"/>
          </a:xfrm>
          <a:prstGeom prst="rect">
            <a:avLst/>
          </a:prstGeom>
          <a:blipFill dpi="0" rotWithShape="1">
            <a:blip r:embed="rId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44" name="object 9"/>
          <p:cNvSpPr txBox="1">
            <a:spLocks noChangeArrowheads="1"/>
          </p:cNvSpPr>
          <p:nvPr/>
        </p:nvSpPr>
        <p:spPr bwMode="auto">
          <a:xfrm>
            <a:off x="6983413" y="3509963"/>
            <a:ext cx="1238250" cy="755650"/>
          </a:xfrm>
          <a:prstGeom prst="rect">
            <a:avLst/>
          </a:prstGeom>
          <a:noFill/>
          <a:ln w="9525">
            <a:noFill/>
            <a:miter lim="800000"/>
            <a:headEnd/>
            <a:tailEnd/>
          </a:ln>
        </p:spPr>
        <p:txBody>
          <a:bodyPr lIns="0" tIns="0" rIns="0" bIns="0">
            <a:spAutoFit/>
          </a:bodyPr>
          <a:lstStyle/>
          <a:p>
            <a:pPr marL="12700" indent="-1588" algn="ctr"/>
            <a:r>
              <a:rPr lang="ru-RU" sz="1600" b="1">
                <a:latin typeface="Calibri" pitchFamily="34" charset="0"/>
              </a:rPr>
              <a:t>Исполнение бюджета в текущем году</a:t>
            </a:r>
            <a:endParaRPr lang="ru-RU" sz="1600">
              <a:latin typeface="Calibri" pitchFamily="34" charset="0"/>
            </a:endParaRPr>
          </a:p>
        </p:txBody>
      </p:sp>
      <p:sp>
        <p:nvSpPr>
          <p:cNvPr id="14345" name="object 10"/>
          <p:cNvSpPr>
            <a:spLocks noChangeArrowheads="1"/>
          </p:cNvSpPr>
          <p:nvPr/>
        </p:nvSpPr>
        <p:spPr bwMode="auto">
          <a:xfrm>
            <a:off x="5013325" y="4967288"/>
            <a:ext cx="1781175" cy="1890712"/>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46" name="object 11"/>
          <p:cNvSpPr txBox="1">
            <a:spLocks noChangeArrowheads="1"/>
          </p:cNvSpPr>
          <p:nvPr/>
        </p:nvSpPr>
        <p:spPr bwMode="auto">
          <a:xfrm>
            <a:off x="5270500" y="5297488"/>
            <a:ext cx="1225550" cy="1301750"/>
          </a:xfrm>
          <a:prstGeom prst="rect">
            <a:avLst/>
          </a:prstGeom>
          <a:noFill/>
          <a:ln w="9525">
            <a:noFill/>
            <a:miter lim="800000"/>
            <a:headEnd/>
            <a:tailEnd/>
          </a:ln>
        </p:spPr>
        <p:txBody>
          <a:bodyPr lIns="0" tIns="0" rIns="0" bIns="0">
            <a:spAutoFit/>
          </a:bodyPr>
          <a:lstStyle/>
          <a:p>
            <a:pPr marL="12700" algn="ctr"/>
            <a:r>
              <a:rPr lang="ru-RU" sz="1400" b="1">
                <a:latin typeface="Calibri" pitchFamily="34" charset="0"/>
              </a:rPr>
              <a:t>Формирование отчета об исполнении бюджета предыдущего года</a:t>
            </a:r>
            <a:endParaRPr lang="ru-RU" sz="1400">
              <a:latin typeface="Calibri" pitchFamily="34" charset="0"/>
            </a:endParaRPr>
          </a:p>
        </p:txBody>
      </p:sp>
      <p:sp>
        <p:nvSpPr>
          <p:cNvPr id="14347" name="object 12"/>
          <p:cNvSpPr>
            <a:spLocks noChangeArrowheads="1"/>
          </p:cNvSpPr>
          <p:nvPr/>
        </p:nvSpPr>
        <p:spPr bwMode="auto">
          <a:xfrm>
            <a:off x="2505075" y="4945063"/>
            <a:ext cx="1781175" cy="1912937"/>
          </a:xfrm>
          <a:prstGeom prst="rect">
            <a:avLst/>
          </a:prstGeom>
          <a:blipFill dpi="0" rotWithShape="1">
            <a:blip r:embed="rId8"/>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48" name="object 13"/>
          <p:cNvSpPr txBox="1">
            <a:spLocks noChangeArrowheads="1"/>
          </p:cNvSpPr>
          <p:nvPr/>
        </p:nvSpPr>
        <p:spPr bwMode="auto">
          <a:xfrm>
            <a:off x="2838450" y="5246688"/>
            <a:ext cx="1104900" cy="1303337"/>
          </a:xfrm>
          <a:prstGeom prst="rect">
            <a:avLst/>
          </a:prstGeom>
          <a:noFill/>
          <a:ln w="9525">
            <a:noFill/>
            <a:miter lim="800000"/>
            <a:headEnd/>
            <a:tailEnd/>
          </a:ln>
        </p:spPr>
        <p:txBody>
          <a:bodyPr lIns="0" tIns="0" rIns="0" bIns="0">
            <a:spAutoFit/>
          </a:bodyPr>
          <a:lstStyle/>
          <a:p>
            <a:pPr marL="12700" algn="ctr"/>
            <a:r>
              <a:rPr lang="ru-RU" sz="1400" b="1">
                <a:latin typeface="Calibri" pitchFamily="34" charset="0"/>
              </a:rPr>
              <a:t>Утверждение отчета об исполнении бюджета предыдущего года</a:t>
            </a:r>
            <a:endParaRPr lang="ru-RU" sz="1400">
              <a:latin typeface="Calibri" pitchFamily="34" charset="0"/>
            </a:endParaRPr>
          </a:p>
        </p:txBody>
      </p:sp>
      <p:sp>
        <p:nvSpPr>
          <p:cNvPr id="14349" name="object 14"/>
          <p:cNvSpPr>
            <a:spLocks noChangeArrowheads="1"/>
          </p:cNvSpPr>
          <p:nvPr/>
        </p:nvSpPr>
        <p:spPr bwMode="auto">
          <a:xfrm>
            <a:off x="827088" y="3025775"/>
            <a:ext cx="1779587" cy="3479800"/>
          </a:xfrm>
          <a:prstGeom prst="rect">
            <a:avLst/>
          </a:prstGeom>
          <a:blipFill dpi="0" rotWithShape="1">
            <a:blip r:embed="rId9"/>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50" name="object 15"/>
          <p:cNvSpPr txBox="1">
            <a:spLocks noChangeArrowheads="1"/>
          </p:cNvSpPr>
          <p:nvPr/>
        </p:nvSpPr>
        <p:spPr bwMode="auto">
          <a:xfrm>
            <a:off x="1125538" y="3373438"/>
            <a:ext cx="1139825" cy="1243012"/>
          </a:xfrm>
          <a:prstGeom prst="rect">
            <a:avLst/>
          </a:prstGeom>
          <a:noFill/>
          <a:ln w="9525">
            <a:noFill/>
            <a:miter lim="800000"/>
            <a:headEnd/>
            <a:tailEnd/>
          </a:ln>
        </p:spPr>
        <p:txBody>
          <a:bodyPr lIns="0" tIns="0" rIns="0" bIns="0">
            <a:spAutoFit/>
          </a:bodyPr>
          <a:lstStyle/>
          <a:p>
            <a:pPr marL="12700" algn="ctr"/>
            <a:r>
              <a:rPr lang="ru-RU" sz="1600" b="1">
                <a:latin typeface="Calibri" pitchFamily="34" charset="0"/>
              </a:rPr>
              <a:t>Составление проекта бюджета очередного года</a:t>
            </a:r>
            <a:endParaRPr lang="ru-RU" sz="1600">
              <a:latin typeface="Calibri" pitchFamily="34" charset="0"/>
            </a:endParaRPr>
          </a:p>
        </p:txBody>
      </p:sp>
      <p:sp>
        <p:nvSpPr>
          <p:cNvPr id="14351" name="object 16"/>
          <p:cNvSpPr>
            <a:spLocks noChangeArrowheads="1"/>
          </p:cNvSpPr>
          <p:nvPr/>
        </p:nvSpPr>
        <p:spPr bwMode="auto">
          <a:xfrm>
            <a:off x="2493963" y="1077913"/>
            <a:ext cx="1779587" cy="3481387"/>
          </a:xfrm>
          <a:prstGeom prst="rect">
            <a:avLst/>
          </a:prstGeom>
          <a:blipFill dpi="0" rotWithShape="1">
            <a:blip r:embed="rId10"/>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52" name="object 17"/>
          <p:cNvSpPr txBox="1">
            <a:spLocks noChangeArrowheads="1"/>
          </p:cNvSpPr>
          <p:nvPr/>
        </p:nvSpPr>
        <p:spPr bwMode="auto">
          <a:xfrm>
            <a:off x="2727325" y="1460500"/>
            <a:ext cx="1271588" cy="1243013"/>
          </a:xfrm>
          <a:prstGeom prst="rect">
            <a:avLst/>
          </a:prstGeom>
          <a:noFill/>
          <a:ln w="9525">
            <a:noFill/>
            <a:miter lim="800000"/>
            <a:headEnd/>
            <a:tailEnd/>
          </a:ln>
        </p:spPr>
        <p:txBody>
          <a:bodyPr lIns="0" tIns="0" rIns="0" bIns="0">
            <a:spAutoFit/>
          </a:bodyPr>
          <a:lstStyle/>
          <a:p>
            <a:pPr marL="12700" algn="ctr"/>
            <a:r>
              <a:rPr lang="ru-RU" sz="1600" b="1">
                <a:latin typeface="Calibri" pitchFamily="34" charset="0"/>
              </a:rPr>
              <a:t>Рассмотрение проекта бюджета очередного года</a:t>
            </a:r>
            <a:endParaRPr lang="ru-RU" sz="1600">
              <a:latin typeface="Calibri" pitchFamily="34" charset="0"/>
            </a:endParaRPr>
          </a:p>
        </p:txBody>
      </p:sp>
      <p:sp>
        <p:nvSpPr>
          <p:cNvPr id="14353" name="object 18"/>
          <p:cNvSpPr>
            <a:spLocks noChangeArrowheads="1"/>
          </p:cNvSpPr>
          <p:nvPr/>
        </p:nvSpPr>
        <p:spPr bwMode="auto">
          <a:xfrm>
            <a:off x="1398588" y="4678363"/>
            <a:ext cx="1108075" cy="1411287"/>
          </a:xfrm>
          <a:prstGeom prst="rect">
            <a:avLst/>
          </a:prstGeom>
          <a:blipFill dpi="0" rotWithShape="1">
            <a:blip r:embed="rId11"/>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54" name="object 19"/>
          <p:cNvSpPr>
            <a:spLocks noChangeArrowheads="1"/>
          </p:cNvSpPr>
          <p:nvPr/>
        </p:nvSpPr>
        <p:spPr bwMode="auto">
          <a:xfrm>
            <a:off x="1322388" y="1849438"/>
            <a:ext cx="1381125" cy="1222375"/>
          </a:xfrm>
          <a:prstGeom prst="rect">
            <a:avLst/>
          </a:prstGeom>
          <a:blipFill dpi="0" rotWithShape="1">
            <a:blip r:embed="rId1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55" name="object 20"/>
          <p:cNvSpPr>
            <a:spLocks noChangeArrowheads="1"/>
          </p:cNvSpPr>
          <p:nvPr/>
        </p:nvSpPr>
        <p:spPr bwMode="auto">
          <a:xfrm>
            <a:off x="6656388" y="1801813"/>
            <a:ext cx="1152525" cy="1403350"/>
          </a:xfrm>
          <a:prstGeom prst="rect">
            <a:avLst/>
          </a:prstGeom>
          <a:blipFill dpi="0" rotWithShape="1">
            <a:blip r:embed="rId1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56" name="object 21"/>
          <p:cNvSpPr>
            <a:spLocks noChangeArrowheads="1"/>
          </p:cNvSpPr>
          <p:nvPr/>
        </p:nvSpPr>
        <p:spPr bwMode="auto">
          <a:xfrm>
            <a:off x="4103688" y="1098550"/>
            <a:ext cx="1079500" cy="790575"/>
          </a:xfrm>
          <a:prstGeom prst="rect">
            <a:avLst/>
          </a:prstGeom>
          <a:blipFill dpi="0" rotWithShape="1">
            <a:blip r:embed="rId1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57" name="object 22"/>
          <p:cNvSpPr>
            <a:spLocks noChangeArrowheads="1"/>
          </p:cNvSpPr>
          <p:nvPr/>
        </p:nvSpPr>
        <p:spPr bwMode="auto">
          <a:xfrm>
            <a:off x="4064000" y="5929313"/>
            <a:ext cx="1109663" cy="887412"/>
          </a:xfrm>
          <a:prstGeom prst="rect">
            <a:avLst/>
          </a:prstGeom>
          <a:blipFill dpi="0" rotWithShape="1">
            <a:blip r:embed="rId1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58" name="object 23"/>
          <p:cNvSpPr txBox="1">
            <a:spLocks noChangeArrowheads="1"/>
          </p:cNvSpPr>
          <p:nvPr/>
        </p:nvSpPr>
        <p:spPr bwMode="auto">
          <a:xfrm>
            <a:off x="7208838" y="1079500"/>
            <a:ext cx="1474787" cy="661988"/>
          </a:xfrm>
          <a:prstGeom prst="rect">
            <a:avLst/>
          </a:prstGeom>
          <a:noFill/>
          <a:ln w="9525">
            <a:noFill/>
            <a:miter lim="800000"/>
            <a:headEnd/>
            <a:tailEnd/>
          </a:ln>
        </p:spPr>
        <p:txBody>
          <a:bodyPr lIns="0" tIns="0" rIns="0" bIns="0">
            <a:spAutoFit/>
          </a:bodyPr>
          <a:lstStyle/>
          <a:p>
            <a:pPr marL="12700" indent="1588" algn="ctr"/>
            <a:r>
              <a:rPr lang="ru-RU" sz="1400" b="1">
                <a:solidFill>
                  <a:srgbClr val="1515FF"/>
                </a:solidFill>
                <a:latin typeface="Calibri" pitchFamily="34" charset="0"/>
              </a:rPr>
              <a:t>Законодательные, представительные органы власти</a:t>
            </a:r>
            <a:endParaRPr lang="ru-RU" sz="1400">
              <a:latin typeface="Calibri" pitchFamily="34" charset="0"/>
            </a:endParaRPr>
          </a:p>
        </p:txBody>
      </p:sp>
      <p:sp>
        <p:nvSpPr>
          <p:cNvPr id="14359" name="object 24"/>
          <p:cNvSpPr>
            <a:spLocks/>
          </p:cNvSpPr>
          <p:nvPr/>
        </p:nvSpPr>
        <p:spPr bwMode="auto">
          <a:xfrm>
            <a:off x="323850" y="5915025"/>
            <a:ext cx="2209800" cy="800100"/>
          </a:xfrm>
          <a:custGeom>
            <a:avLst/>
            <a:gdLst>
              <a:gd name="T0" fmla="*/ 0 w 2209736"/>
              <a:gd name="T1" fmla="*/ 140302 h 800506"/>
              <a:gd name="T2" fmla="*/ 970130 w 2209736"/>
              <a:gd name="T3" fmla="*/ 140302 h 800506"/>
              <a:gd name="T4" fmla="*/ 1385873 w 2209736"/>
              <a:gd name="T5" fmla="*/ 140302 h 800506"/>
              <a:gd name="T6" fmla="*/ 1663162 w 2209736"/>
              <a:gd name="T7" fmla="*/ 140302 h 800506"/>
              <a:gd name="T8" fmla="*/ 1663162 w 2209736"/>
              <a:gd name="T9" fmla="*/ 249935 h 800506"/>
              <a:gd name="T10" fmla="*/ 2210120 w 2209736"/>
              <a:gd name="T11" fmla="*/ 0 h 800506"/>
              <a:gd name="T12" fmla="*/ 1663162 w 2209736"/>
              <a:gd name="T13" fmla="*/ 414369 h 800506"/>
              <a:gd name="T14" fmla="*/ 1663162 w 2209736"/>
              <a:gd name="T15" fmla="*/ 798073 h 800506"/>
              <a:gd name="T16" fmla="*/ 1385873 w 2209736"/>
              <a:gd name="T17" fmla="*/ 798073 h 800506"/>
              <a:gd name="T18" fmla="*/ 970130 w 2209736"/>
              <a:gd name="T19" fmla="*/ 798073 h 800506"/>
              <a:gd name="T20" fmla="*/ 0 w 2209736"/>
              <a:gd name="T21" fmla="*/ 798073 h 800506"/>
              <a:gd name="T22" fmla="*/ 0 w 2209736"/>
              <a:gd name="T23" fmla="*/ 414369 h 800506"/>
              <a:gd name="T24" fmla="*/ 0 w 2209736"/>
              <a:gd name="T25" fmla="*/ 249935 h 800506"/>
              <a:gd name="T26" fmla="*/ 0 w 2209736"/>
              <a:gd name="T27" fmla="*/ 140302 h 8005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9736"/>
              <a:gd name="T43" fmla="*/ 0 h 800506"/>
              <a:gd name="T44" fmla="*/ 2209736 w 2209736"/>
              <a:gd name="T45" fmla="*/ 800506 h 8005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9736" h="800506">
                <a:moveTo>
                  <a:pt x="0" y="140728"/>
                </a:moveTo>
                <a:lnTo>
                  <a:pt x="969962" y="140728"/>
                </a:lnTo>
                <a:lnTo>
                  <a:pt x="1385633" y="140728"/>
                </a:lnTo>
                <a:lnTo>
                  <a:pt x="1662874" y="140728"/>
                </a:lnTo>
                <a:lnTo>
                  <a:pt x="1662874" y="250697"/>
                </a:lnTo>
                <a:lnTo>
                  <a:pt x="2209736" y="0"/>
                </a:lnTo>
                <a:lnTo>
                  <a:pt x="1662874" y="415632"/>
                </a:lnTo>
                <a:lnTo>
                  <a:pt x="1662874" y="800506"/>
                </a:lnTo>
                <a:lnTo>
                  <a:pt x="1385633" y="800506"/>
                </a:lnTo>
                <a:lnTo>
                  <a:pt x="969962" y="800506"/>
                </a:lnTo>
                <a:lnTo>
                  <a:pt x="0" y="800506"/>
                </a:lnTo>
                <a:lnTo>
                  <a:pt x="0" y="415632"/>
                </a:lnTo>
                <a:lnTo>
                  <a:pt x="0" y="250697"/>
                </a:lnTo>
                <a:lnTo>
                  <a:pt x="0" y="140728"/>
                </a:lnTo>
                <a:close/>
              </a:path>
            </a:pathLst>
          </a:custGeom>
          <a:noFill/>
          <a:ln w="12700">
            <a:solidFill>
              <a:srgbClr val="375F92"/>
            </a:solidFill>
            <a:prstDash val="dash"/>
            <a:round/>
            <a:headEnd/>
            <a:tailEnd/>
          </a:ln>
        </p:spPr>
        <p:txBody>
          <a:bodyPr lIns="0" tIns="0" rIns="0" bIns="0">
            <a:spAutoFit/>
          </a:bodyPr>
          <a:lstStyle/>
          <a:p>
            <a:endParaRPr lang="ru-RU"/>
          </a:p>
        </p:txBody>
      </p:sp>
      <p:sp>
        <p:nvSpPr>
          <p:cNvPr id="14360" name="object 25"/>
          <p:cNvSpPr txBox="1">
            <a:spLocks noChangeArrowheads="1"/>
          </p:cNvSpPr>
          <p:nvPr/>
        </p:nvSpPr>
        <p:spPr bwMode="auto">
          <a:xfrm>
            <a:off x="446088" y="6037263"/>
            <a:ext cx="1473200" cy="663575"/>
          </a:xfrm>
          <a:prstGeom prst="rect">
            <a:avLst/>
          </a:prstGeom>
          <a:noFill/>
          <a:ln w="9525">
            <a:noFill/>
            <a:miter lim="800000"/>
            <a:headEnd/>
            <a:tailEnd/>
          </a:ln>
        </p:spPr>
        <p:txBody>
          <a:bodyPr lIns="0" tIns="0" rIns="0" bIns="0">
            <a:spAutoFit/>
          </a:bodyPr>
          <a:lstStyle/>
          <a:p>
            <a:pPr marL="12700" indent="1588" algn="ctr"/>
            <a:r>
              <a:rPr lang="ru-RU" sz="1400" b="1">
                <a:solidFill>
                  <a:srgbClr val="1515FF"/>
                </a:solidFill>
                <a:latin typeface="Calibri" pitchFamily="34" charset="0"/>
              </a:rPr>
              <a:t>Законодательные, представительные органы власти</a:t>
            </a:r>
            <a:endParaRPr lang="ru-RU" sz="1400">
              <a:latin typeface="Calibri" pitchFamily="34" charset="0"/>
            </a:endParaRPr>
          </a:p>
        </p:txBody>
      </p:sp>
      <p:sp>
        <p:nvSpPr>
          <p:cNvPr id="14361" name="object 26"/>
          <p:cNvSpPr>
            <a:spLocks/>
          </p:cNvSpPr>
          <p:nvPr/>
        </p:nvSpPr>
        <p:spPr bwMode="auto">
          <a:xfrm>
            <a:off x="371475" y="1149350"/>
            <a:ext cx="2124075" cy="765175"/>
          </a:xfrm>
          <a:custGeom>
            <a:avLst/>
            <a:gdLst>
              <a:gd name="T0" fmla="*/ 0 w 2125052"/>
              <a:gd name="T1" fmla="*/ 0 h 765175"/>
              <a:gd name="T2" fmla="*/ 967313 w 2125052"/>
              <a:gd name="T3" fmla="*/ 0 h 765175"/>
              <a:gd name="T4" fmla="*/ 1381839 w 2125052"/>
              <a:gd name="T5" fmla="*/ 0 h 765175"/>
              <a:gd name="T6" fmla="*/ 1658189 w 2125052"/>
              <a:gd name="T7" fmla="*/ 0 h 765175"/>
              <a:gd name="T8" fmla="*/ 1658189 w 2125052"/>
              <a:gd name="T9" fmla="*/ 384810 h 765175"/>
              <a:gd name="T10" fmla="*/ 2119193 w 2125052"/>
              <a:gd name="T11" fmla="*/ 765175 h 765175"/>
              <a:gd name="T12" fmla="*/ 1658189 w 2125052"/>
              <a:gd name="T13" fmla="*/ 549783 h 765175"/>
              <a:gd name="T14" fmla="*/ 1658189 w 2125052"/>
              <a:gd name="T15" fmla="*/ 659764 h 765175"/>
              <a:gd name="T16" fmla="*/ 1381839 w 2125052"/>
              <a:gd name="T17" fmla="*/ 659764 h 765175"/>
              <a:gd name="T18" fmla="*/ 967313 w 2125052"/>
              <a:gd name="T19" fmla="*/ 659764 h 765175"/>
              <a:gd name="T20" fmla="*/ 0 w 2125052"/>
              <a:gd name="T21" fmla="*/ 659764 h 765175"/>
              <a:gd name="T22" fmla="*/ 0 w 2125052"/>
              <a:gd name="T23" fmla="*/ 549783 h 765175"/>
              <a:gd name="T24" fmla="*/ 0 w 2125052"/>
              <a:gd name="T25" fmla="*/ 384810 h 765175"/>
              <a:gd name="T26" fmla="*/ 0 w 2125052"/>
              <a:gd name="T27" fmla="*/ 0 h 765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25052"/>
              <a:gd name="T43" fmla="*/ 0 h 765175"/>
              <a:gd name="T44" fmla="*/ 2125052 w 2125052"/>
              <a:gd name="T45" fmla="*/ 765175 h 765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25052" h="765175">
                <a:moveTo>
                  <a:pt x="0" y="0"/>
                </a:moveTo>
                <a:lnTo>
                  <a:pt x="969987" y="0"/>
                </a:lnTo>
                <a:lnTo>
                  <a:pt x="1385658" y="0"/>
                </a:lnTo>
                <a:lnTo>
                  <a:pt x="1662772" y="0"/>
                </a:lnTo>
                <a:lnTo>
                  <a:pt x="1662772" y="384810"/>
                </a:lnTo>
                <a:lnTo>
                  <a:pt x="2125052" y="765175"/>
                </a:lnTo>
                <a:lnTo>
                  <a:pt x="1662772" y="549783"/>
                </a:lnTo>
                <a:lnTo>
                  <a:pt x="1662772" y="659764"/>
                </a:lnTo>
                <a:lnTo>
                  <a:pt x="1385658" y="659764"/>
                </a:lnTo>
                <a:lnTo>
                  <a:pt x="969987" y="659764"/>
                </a:lnTo>
                <a:lnTo>
                  <a:pt x="0" y="659764"/>
                </a:lnTo>
                <a:lnTo>
                  <a:pt x="0" y="549783"/>
                </a:lnTo>
                <a:lnTo>
                  <a:pt x="0" y="384810"/>
                </a:lnTo>
                <a:lnTo>
                  <a:pt x="0" y="0"/>
                </a:lnTo>
                <a:close/>
              </a:path>
            </a:pathLst>
          </a:custGeom>
          <a:noFill/>
          <a:ln w="12700">
            <a:solidFill>
              <a:srgbClr val="FF0000"/>
            </a:solidFill>
            <a:prstDash val="dash"/>
            <a:round/>
            <a:headEnd/>
            <a:tailEnd/>
          </a:ln>
        </p:spPr>
        <p:txBody>
          <a:bodyPr lIns="0" tIns="0" rIns="0" bIns="0">
            <a:spAutoFit/>
          </a:bodyPr>
          <a:lstStyle/>
          <a:p>
            <a:endParaRPr lang="ru-RU"/>
          </a:p>
        </p:txBody>
      </p:sp>
      <p:sp>
        <p:nvSpPr>
          <p:cNvPr id="14362" name="object 27"/>
          <p:cNvSpPr txBox="1">
            <a:spLocks noChangeArrowheads="1"/>
          </p:cNvSpPr>
          <p:nvPr/>
        </p:nvSpPr>
        <p:spPr bwMode="auto">
          <a:xfrm>
            <a:off x="493713" y="1131888"/>
            <a:ext cx="1473200" cy="661987"/>
          </a:xfrm>
          <a:prstGeom prst="rect">
            <a:avLst/>
          </a:prstGeom>
          <a:noFill/>
          <a:ln w="9525">
            <a:noFill/>
            <a:miter lim="800000"/>
            <a:headEnd/>
            <a:tailEnd/>
          </a:ln>
        </p:spPr>
        <p:txBody>
          <a:bodyPr lIns="0" tIns="0" rIns="0" bIns="0">
            <a:spAutoFit/>
          </a:bodyPr>
          <a:lstStyle/>
          <a:p>
            <a:pPr marL="12700" indent="1588" algn="ctr"/>
            <a:r>
              <a:rPr lang="ru-RU" sz="1400" b="1">
                <a:solidFill>
                  <a:srgbClr val="1515FF"/>
                </a:solidFill>
                <a:latin typeface="Calibri" pitchFamily="34" charset="0"/>
              </a:rPr>
              <a:t>Законодательные, представительные органы власти</a:t>
            </a:r>
            <a:endParaRPr lang="ru-RU" sz="1400">
              <a:latin typeface="Calibri" pitchFamily="34" charset="0"/>
            </a:endParaRPr>
          </a:p>
        </p:txBody>
      </p:sp>
      <p:sp>
        <p:nvSpPr>
          <p:cNvPr id="14363" name="object 28"/>
          <p:cNvSpPr>
            <a:spLocks/>
          </p:cNvSpPr>
          <p:nvPr/>
        </p:nvSpPr>
        <p:spPr bwMode="auto">
          <a:xfrm>
            <a:off x="4986338" y="3105150"/>
            <a:ext cx="1851025" cy="1331913"/>
          </a:xfrm>
          <a:custGeom>
            <a:avLst/>
            <a:gdLst>
              <a:gd name="T0" fmla="*/ 0 w 1850517"/>
              <a:gd name="T1" fmla="*/ 0 h 1332484"/>
              <a:gd name="T2" fmla="*/ 851412 w 1850517"/>
              <a:gd name="T3" fmla="*/ 0 h 1332484"/>
              <a:gd name="T4" fmla="*/ 1216378 w 1850517"/>
              <a:gd name="T5" fmla="*/ 0 h 1332484"/>
              <a:gd name="T6" fmla="*/ 1459727 w 1850517"/>
              <a:gd name="T7" fmla="*/ 0 h 1332484"/>
              <a:gd name="T8" fmla="*/ 1459727 w 1850517"/>
              <a:gd name="T9" fmla="*/ 221553 h 1332484"/>
              <a:gd name="T10" fmla="*/ 1853566 w 1850517"/>
              <a:gd name="T11" fmla="*/ 471986 h 1332484"/>
              <a:gd name="T12" fmla="*/ 1459727 w 1850517"/>
              <a:gd name="T13" fmla="*/ 553818 h 1332484"/>
              <a:gd name="T14" fmla="*/ 1459727 w 1850517"/>
              <a:gd name="T15" fmla="*/ 1329061 h 1332484"/>
              <a:gd name="T16" fmla="*/ 1216378 w 1850517"/>
              <a:gd name="T17" fmla="*/ 1329061 h 1332484"/>
              <a:gd name="T18" fmla="*/ 851412 w 1850517"/>
              <a:gd name="T19" fmla="*/ 1329061 h 1332484"/>
              <a:gd name="T20" fmla="*/ 0 w 1850517"/>
              <a:gd name="T21" fmla="*/ 1329061 h 1332484"/>
              <a:gd name="T22" fmla="*/ 0 w 1850517"/>
              <a:gd name="T23" fmla="*/ 553818 h 1332484"/>
              <a:gd name="T24" fmla="*/ 0 w 1850517"/>
              <a:gd name="T25" fmla="*/ 221553 h 1332484"/>
              <a:gd name="T26" fmla="*/ 0 w 1850517"/>
              <a:gd name="T27" fmla="*/ 0 h 13324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0517"/>
              <a:gd name="T43" fmla="*/ 0 h 1332484"/>
              <a:gd name="T44" fmla="*/ 1850517 w 1850517"/>
              <a:gd name="T45" fmla="*/ 1332484 h 13324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0517" h="1332484">
                <a:moveTo>
                  <a:pt x="0" y="0"/>
                </a:moveTo>
                <a:lnTo>
                  <a:pt x="850011" y="0"/>
                </a:lnTo>
                <a:lnTo>
                  <a:pt x="1214374" y="0"/>
                </a:lnTo>
                <a:lnTo>
                  <a:pt x="1457325" y="0"/>
                </a:lnTo>
                <a:lnTo>
                  <a:pt x="1457325" y="222123"/>
                </a:lnTo>
                <a:lnTo>
                  <a:pt x="1850516" y="473202"/>
                </a:lnTo>
                <a:lnTo>
                  <a:pt x="1457325" y="555244"/>
                </a:lnTo>
                <a:lnTo>
                  <a:pt x="1457325" y="1332484"/>
                </a:lnTo>
                <a:lnTo>
                  <a:pt x="1214374" y="1332484"/>
                </a:lnTo>
                <a:lnTo>
                  <a:pt x="850011" y="1332484"/>
                </a:lnTo>
                <a:lnTo>
                  <a:pt x="0" y="1332484"/>
                </a:lnTo>
                <a:lnTo>
                  <a:pt x="0" y="555244"/>
                </a:lnTo>
                <a:lnTo>
                  <a:pt x="0" y="222123"/>
                </a:lnTo>
                <a:lnTo>
                  <a:pt x="0" y="0"/>
                </a:lnTo>
                <a:close/>
              </a:path>
            </a:pathLst>
          </a:custGeom>
          <a:noFill/>
          <a:ln w="12700">
            <a:solidFill>
              <a:srgbClr val="375F92"/>
            </a:solidFill>
            <a:prstDash val="dash"/>
            <a:round/>
            <a:headEnd/>
            <a:tailEnd/>
          </a:ln>
        </p:spPr>
        <p:txBody>
          <a:bodyPr lIns="0" tIns="0" rIns="0" bIns="0">
            <a:spAutoFit/>
          </a:bodyPr>
          <a:lstStyle/>
          <a:p>
            <a:endParaRPr lang="ru-RU"/>
          </a:p>
        </p:txBody>
      </p:sp>
      <p:sp>
        <p:nvSpPr>
          <p:cNvPr id="14364" name="object 29"/>
          <p:cNvSpPr txBox="1">
            <a:spLocks noChangeArrowheads="1"/>
          </p:cNvSpPr>
          <p:nvPr/>
        </p:nvSpPr>
        <p:spPr bwMode="auto">
          <a:xfrm>
            <a:off x="5067300" y="3086100"/>
            <a:ext cx="1306513" cy="1303338"/>
          </a:xfrm>
          <a:prstGeom prst="rect">
            <a:avLst/>
          </a:prstGeom>
          <a:noFill/>
          <a:ln w="9525">
            <a:noFill/>
            <a:miter lim="800000"/>
            <a:headEnd/>
            <a:tailEnd/>
          </a:ln>
        </p:spPr>
        <p:txBody>
          <a:bodyPr lIns="0" tIns="0" rIns="0" bIns="0">
            <a:spAutoFit/>
          </a:bodyPr>
          <a:lstStyle/>
          <a:p>
            <a:pPr marL="12700" algn="ctr"/>
            <a:r>
              <a:rPr lang="ru-RU" sz="1400" b="1">
                <a:solidFill>
                  <a:srgbClr val="1515FF"/>
                </a:solidFill>
                <a:latin typeface="Calibri" pitchFamily="34" charset="0"/>
              </a:rPr>
              <a:t>Органы исполнительной власти, местная администрация, финансовые органы</a:t>
            </a:r>
            <a:endParaRPr lang="ru-RU" sz="1400">
              <a:latin typeface="Calibri" pitchFamily="34" charset="0"/>
            </a:endParaRPr>
          </a:p>
        </p:txBody>
      </p:sp>
      <p:sp>
        <p:nvSpPr>
          <p:cNvPr id="14365" name="object 30"/>
          <p:cNvSpPr>
            <a:spLocks/>
          </p:cNvSpPr>
          <p:nvPr/>
        </p:nvSpPr>
        <p:spPr bwMode="auto">
          <a:xfrm>
            <a:off x="6743700" y="5911850"/>
            <a:ext cx="2060575" cy="757238"/>
          </a:xfrm>
          <a:custGeom>
            <a:avLst/>
            <a:gdLst>
              <a:gd name="T0" fmla="*/ 397724 w 2060828"/>
              <a:gd name="T1" fmla="*/ 97683 h 758177"/>
              <a:gd name="T2" fmla="*/ 674634 w 2060828"/>
              <a:gd name="T3" fmla="*/ 97683 h 758177"/>
              <a:gd name="T4" fmla="*/ 1089998 w 2060828"/>
              <a:gd name="T5" fmla="*/ 97683 h 758177"/>
              <a:gd name="T6" fmla="*/ 2059310 w 2060828"/>
              <a:gd name="T7" fmla="*/ 97683 h 758177"/>
              <a:gd name="T8" fmla="*/ 2059310 w 2060828"/>
              <a:gd name="T9" fmla="*/ 206838 h 758177"/>
              <a:gd name="T10" fmla="*/ 2059310 w 2060828"/>
              <a:gd name="T11" fmla="*/ 370551 h 758177"/>
              <a:gd name="T12" fmla="*/ 2059310 w 2060828"/>
              <a:gd name="T13" fmla="*/ 752560 h 758177"/>
              <a:gd name="T14" fmla="*/ 1089998 w 2060828"/>
              <a:gd name="T15" fmla="*/ 752560 h 758177"/>
              <a:gd name="T16" fmla="*/ 674634 w 2060828"/>
              <a:gd name="T17" fmla="*/ 752560 h 758177"/>
              <a:gd name="T18" fmla="*/ 397724 w 2060828"/>
              <a:gd name="T19" fmla="*/ 752560 h 758177"/>
              <a:gd name="T20" fmla="*/ 397724 w 2060828"/>
              <a:gd name="T21" fmla="*/ 370551 h 758177"/>
              <a:gd name="T22" fmla="*/ 0 w 2060828"/>
              <a:gd name="T23" fmla="*/ 0 h 758177"/>
              <a:gd name="T24" fmla="*/ 397724 w 2060828"/>
              <a:gd name="T25" fmla="*/ 206838 h 758177"/>
              <a:gd name="T26" fmla="*/ 397724 w 2060828"/>
              <a:gd name="T27" fmla="*/ 97683 h 7581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60828"/>
              <a:gd name="T43" fmla="*/ 0 h 758177"/>
              <a:gd name="T44" fmla="*/ 2060828 w 2060828"/>
              <a:gd name="T45" fmla="*/ 758177 h 7581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60828" h="758177">
                <a:moveTo>
                  <a:pt x="398018" y="98412"/>
                </a:moveTo>
                <a:lnTo>
                  <a:pt x="675132" y="98412"/>
                </a:lnTo>
                <a:lnTo>
                  <a:pt x="1090802" y="98412"/>
                </a:lnTo>
                <a:lnTo>
                  <a:pt x="2060828" y="98412"/>
                </a:lnTo>
                <a:lnTo>
                  <a:pt x="2060828" y="208381"/>
                </a:lnTo>
                <a:lnTo>
                  <a:pt x="2060828" y="373316"/>
                </a:lnTo>
                <a:lnTo>
                  <a:pt x="2060828" y="758177"/>
                </a:lnTo>
                <a:lnTo>
                  <a:pt x="1090802" y="758177"/>
                </a:lnTo>
                <a:lnTo>
                  <a:pt x="675132" y="758177"/>
                </a:lnTo>
                <a:lnTo>
                  <a:pt x="398018" y="758177"/>
                </a:lnTo>
                <a:lnTo>
                  <a:pt x="398018" y="373316"/>
                </a:lnTo>
                <a:lnTo>
                  <a:pt x="0" y="0"/>
                </a:lnTo>
                <a:lnTo>
                  <a:pt x="398018" y="208381"/>
                </a:lnTo>
                <a:lnTo>
                  <a:pt x="398018" y="98412"/>
                </a:lnTo>
                <a:close/>
              </a:path>
            </a:pathLst>
          </a:custGeom>
          <a:noFill/>
          <a:ln w="12700">
            <a:solidFill>
              <a:srgbClr val="375F92"/>
            </a:solidFill>
            <a:prstDash val="dash"/>
            <a:round/>
            <a:headEnd/>
            <a:tailEnd/>
          </a:ln>
        </p:spPr>
        <p:txBody>
          <a:bodyPr lIns="0" tIns="0" rIns="0" bIns="0">
            <a:spAutoFit/>
          </a:bodyPr>
          <a:lstStyle/>
          <a:p>
            <a:endParaRPr lang="ru-RU"/>
          </a:p>
        </p:txBody>
      </p:sp>
      <p:sp>
        <p:nvSpPr>
          <p:cNvPr id="14366" name="object 31"/>
          <p:cNvSpPr txBox="1">
            <a:spLocks noChangeArrowheads="1"/>
          </p:cNvSpPr>
          <p:nvPr/>
        </p:nvSpPr>
        <p:spPr bwMode="auto">
          <a:xfrm>
            <a:off x="7350125" y="5992813"/>
            <a:ext cx="1306513" cy="661987"/>
          </a:xfrm>
          <a:prstGeom prst="rect">
            <a:avLst/>
          </a:prstGeom>
          <a:noFill/>
          <a:ln w="9525">
            <a:noFill/>
            <a:miter lim="800000"/>
            <a:headEnd/>
            <a:tailEnd/>
          </a:ln>
        </p:spPr>
        <p:txBody>
          <a:bodyPr lIns="0" tIns="0" rIns="0" bIns="0">
            <a:spAutoFit/>
          </a:bodyPr>
          <a:lstStyle/>
          <a:p>
            <a:pPr marL="12700" algn="ctr"/>
            <a:r>
              <a:rPr lang="ru-RU" sz="1400" b="1">
                <a:solidFill>
                  <a:srgbClr val="1515FF"/>
                </a:solidFill>
                <a:latin typeface="Calibri" pitchFamily="34" charset="0"/>
              </a:rPr>
              <a:t>Органы исполнительной власти</a:t>
            </a:r>
            <a:endParaRPr lang="ru-RU" sz="1400">
              <a:latin typeface="Calibri" pitchFamily="34" charset="0"/>
            </a:endParaRPr>
          </a:p>
        </p:txBody>
      </p:sp>
      <p:sp>
        <p:nvSpPr>
          <p:cNvPr id="14367" name="object 32"/>
          <p:cNvSpPr>
            <a:spLocks/>
          </p:cNvSpPr>
          <p:nvPr/>
        </p:nvSpPr>
        <p:spPr bwMode="auto">
          <a:xfrm>
            <a:off x="179388" y="2235200"/>
            <a:ext cx="1296987" cy="892175"/>
          </a:xfrm>
          <a:custGeom>
            <a:avLst/>
            <a:gdLst>
              <a:gd name="T0" fmla="*/ 0 w 1296098"/>
              <a:gd name="T1" fmla="*/ 0 h 892175"/>
              <a:gd name="T2" fmla="*/ 759198 w 1296098"/>
              <a:gd name="T3" fmla="*/ 0 h 892175"/>
              <a:gd name="T4" fmla="*/ 1084574 w 1296098"/>
              <a:gd name="T5" fmla="*/ 0 h 892175"/>
              <a:gd name="T6" fmla="*/ 1301441 w 1296098"/>
              <a:gd name="T7" fmla="*/ 0 h 892175"/>
              <a:gd name="T8" fmla="*/ 1301441 w 1296098"/>
              <a:gd name="T9" fmla="*/ 384810 h 892175"/>
              <a:gd name="T10" fmla="*/ 1301441 w 1296098"/>
              <a:gd name="T11" fmla="*/ 549782 h 892175"/>
              <a:gd name="T12" fmla="*/ 1301441 w 1296098"/>
              <a:gd name="T13" fmla="*/ 659764 h 892175"/>
              <a:gd name="T14" fmla="*/ 1084574 w 1296098"/>
              <a:gd name="T15" fmla="*/ 659764 h 892175"/>
              <a:gd name="T16" fmla="*/ 1224162 w 1296098"/>
              <a:gd name="T17" fmla="*/ 892175 h 892175"/>
              <a:gd name="T18" fmla="*/ 759198 w 1296098"/>
              <a:gd name="T19" fmla="*/ 659764 h 892175"/>
              <a:gd name="T20" fmla="*/ 0 w 1296098"/>
              <a:gd name="T21" fmla="*/ 659764 h 892175"/>
              <a:gd name="T22" fmla="*/ 0 w 1296098"/>
              <a:gd name="T23" fmla="*/ 549782 h 892175"/>
              <a:gd name="T24" fmla="*/ 0 w 1296098"/>
              <a:gd name="T25" fmla="*/ 384810 h 892175"/>
              <a:gd name="T26" fmla="*/ 0 w 1296098"/>
              <a:gd name="T27" fmla="*/ 0 h 892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6098"/>
              <a:gd name="T43" fmla="*/ 0 h 892175"/>
              <a:gd name="T44" fmla="*/ 1296098 w 1296098"/>
              <a:gd name="T45" fmla="*/ 892175 h 892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6098" h="892175">
                <a:moveTo>
                  <a:pt x="0" y="0"/>
                </a:moveTo>
                <a:lnTo>
                  <a:pt x="756081" y="0"/>
                </a:lnTo>
                <a:lnTo>
                  <a:pt x="1080122" y="0"/>
                </a:lnTo>
                <a:lnTo>
                  <a:pt x="1296098" y="0"/>
                </a:lnTo>
                <a:lnTo>
                  <a:pt x="1296098" y="384810"/>
                </a:lnTo>
                <a:lnTo>
                  <a:pt x="1296098" y="549782"/>
                </a:lnTo>
                <a:lnTo>
                  <a:pt x="1296098" y="659764"/>
                </a:lnTo>
                <a:lnTo>
                  <a:pt x="1080122" y="659764"/>
                </a:lnTo>
                <a:lnTo>
                  <a:pt x="1219136" y="892175"/>
                </a:lnTo>
                <a:lnTo>
                  <a:pt x="756081" y="659764"/>
                </a:lnTo>
                <a:lnTo>
                  <a:pt x="0" y="659764"/>
                </a:lnTo>
                <a:lnTo>
                  <a:pt x="0" y="549782"/>
                </a:lnTo>
                <a:lnTo>
                  <a:pt x="0" y="384810"/>
                </a:lnTo>
                <a:lnTo>
                  <a:pt x="0" y="0"/>
                </a:lnTo>
                <a:close/>
              </a:path>
            </a:pathLst>
          </a:custGeom>
          <a:noFill/>
          <a:ln w="12700">
            <a:solidFill>
              <a:srgbClr val="375F92"/>
            </a:solidFill>
            <a:prstDash val="dash"/>
            <a:round/>
            <a:headEnd/>
            <a:tailEnd/>
          </a:ln>
        </p:spPr>
        <p:txBody>
          <a:bodyPr lIns="0" tIns="0" rIns="0" bIns="0">
            <a:spAutoFit/>
          </a:bodyPr>
          <a:lstStyle/>
          <a:p>
            <a:endParaRPr lang="ru-RU"/>
          </a:p>
        </p:txBody>
      </p:sp>
      <p:sp>
        <p:nvSpPr>
          <p:cNvPr id="14368" name="object 33"/>
          <p:cNvSpPr txBox="1">
            <a:spLocks noChangeArrowheads="1"/>
          </p:cNvSpPr>
          <p:nvPr/>
        </p:nvSpPr>
        <p:spPr bwMode="auto">
          <a:xfrm>
            <a:off x="219075" y="2201863"/>
            <a:ext cx="1208088" cy="669925"/>
          </a:xfrm>
          <a:prstGeom prst="rect">
            <a:avLst/>
          </a:prstGeom>
          <a:noFill/>
          <a:ln w="9525">
            <a:noFill/>
            <a:miter lim="800000"/>
            <a:headEnd/>
            <a:tailEnd/>
          </a:ln>
        </p:spPr>
        <p:txBody>
          <a:bodyPr lIns="0" tIns="0" rIns="0" bIns="0">
            <a:spAutoFit/>
          </a:bodyPr>
          <a:lstStyle/>
          <a:p>
            <a:pPr marL="12700" algn="ctr">
              <a:lnSpc>
                <a:spcPct val="104000"/>
              </a:lnSpc>
            </a:pPr>
            <a:r>
              <a:rPr lang="ru-RU" sz="1400" b="1">
                <a:solidFill>
                  <a:srgbClr val="1515FF"/>
                </a:solidFill>
                <a:latin typeface="Calibri" pitchFamily="34" charset="0"/>
              </a:rPr>
              <a:t>Органы </a:t>
            </a:r>
            <a:r>
              <a:rPr lang="ru-RU" sz="1300" b="1">
                <a:solidFill>
                  <a:srgbClr val="1515FF"/>
                </a:solidFill>
                <a:latin typeface="Calibri" pitchFamily="34" charset="0"/>
              </a:rPr>
              <a:t>исполнительной </a:t>
            </a:r>
            <a:r>
              <a:rPr lang="ru-RU" sz="1400" b="1">
                <a:solidFill>
                  <a:srgbClr val="1515FF"/>
                </a:solidFill>
                <a:latin typeface="Calibri" pitchFamily="34" charset="0"/>
              </a:rPr>
              <a:t>власти</a:t>
            </a:r>
            <a:endParaRPr lang="ru-RU" sz="140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object 23"/>
          <p:cNvSpPr>
            <a:spLocks noChangeArrowheads="1"/>
          </p:cNvSpPr>
          <p:nvPr/>
        </p:nvSpPr>
        <p:spPr bwMode="auto">
          <a:xfrm>
            <a:off x="5003800" y="4799013"/>
            <a:ext cx="4032250" cy="876300"/>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62" name="object 26"/>
          <p:cNvSpPr>
            <a:spLocks noChangeArrowheads="1"/>
          </p:cNvSpPr>
          <p:nvPr/>
        </p:nvSpPr>
        <p:spPr bwMode="auto">
          <a:xfrm>
            <a:off x="4811713" y="5675313"/>
            <a:ext cx="4224337" cy="1009650"/>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63" name="object 2"/>
          <p:cNvSpPr>
            <a:spLocks noChangeArrowheads="1"/>
          </p:cNvSpPr>
          <p:nvPr/>
        </p:nvSpPr>
        <p:spPr bwMode="auto">
          <a:xfrm>
            <a:off x="149225" y="0"/>
            <a:ext cx="8994775" cy="1198563"/>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64" name="object 3"/>
          <p:cNvSpPr>
            <a:spLocks noChangeArrowheads="1"/>
          </p:cNvSpPr>
          <p:nvPr/>
        </p:nvSpPr>
        <p:spPr bwMode="auto">
          <a:xfrm>
            <a:off x="611188" y="1971675"/>
            <a:ext cx="1409700" cy="1831975"/>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65" name="object 4"/>
          <p:cNvSpPr>
            <a:spLocks noChangeArrowheads="1"/>
          </p:cNvSpPr>
          <p:nvPr/>
        </p:nvSpPr>
        <p:spPr bwMode="auto">
          <a:xfrm>
            <a:off x="2266950" y="2003425"/>
            <a:ext cx="1984375" cy="2592388"/>
          </a:xfrm>
          <a:prstGeom prst="rect">
            <a:avLst/>
          </a:prstGeom>
          <a:blipFill dpi="0" rotWithShape="1">
            <a:blip r:embed="rId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66" name="object 5"/>
          <p:cNvSpPr>
            <a:spLocks noChangeArrowheads="1"/>
          </p:cNvSpPr>
          <p:nvPr/>
        </p:nvSpPr>
        <p:spPr bwMode="auto">
          <a:xfrm>
            <a:off x="174625" y="1352550"/>
            <a:ext cx="1139825" cy="871538"/>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67" name="object 6"/>
          <p:cNvSpPr>
            <a:spLocks noChangeArrowheads="1"/>
          </p:cNvSpPr>
          <p:nvPr/>
        </p:nvSpPr>
        <p:spPr bwMode="auto">
          <a:xfrm>
            <a:off x="2955925" y="3806825"/>
            <a:ext cx="1279525" cy="996950"/>
          </a:xfrm>
          <a:prstGeom prst="rect">
            <a:avLst/>
          </a:prstGeom>
          <a:blipFill dpi="0" rotWithShape="1">
            <a:blip r:embed="rId8"/>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68" name="object 7"/>
          <p:cNvSpPr>
            <a:spLocks noGrp="1"/>
          </p:cNvSpPr>
          <p:nvPr>
            <p:ph type="title"/>
          </p:nvPr>
        </p:nvSpPr>
        <p:spPr/>
        <p:txBody>
          <a:bodyPr tIns="69468"/>
          <a:lstStyle/>
          <a:p>
            <a:pPr marL="1333500" eaLnBrk="1" hangingPunct="1"/>
            <a:r>
              <a:rPr lang="ru-RU" sz="2400" smtClean="0">
                <a:solidFill>
                  <a:srgbClr val="0000FF"/>
                </a:solidFill>
                <a:latin typeface="Calibri" pitchFamily="34" charset="0"/>
              </a:rPr>
              <a:t>ДОХОДЫ – РАСХОДЫ = ДЕФИЦИТ (ПРОФИЦИТ)</a:t>
            </a:r>
            <a:endParaRPr lang="ru-RU" sz="2400" smtClean="0">
              <a:latin typeface="Calibri" pitchFamily="34" charset="0"/>
            </a:endParaRPr>
          </a:p>
        </p:txBody>
      </p:sp>
      <p:sp>
        <p:nvSpPr>
          <p:cNvPr id="15369" name="object 8"/>
          <p:cNvSpPr>
            <a:spLocks noChangeArrowheads="1"/>
          </p:cNvSpPr>
          <p:nvPr/>
        </p:nvSpPr>
        <p:spPr bwMode="auto">
          <a:xfrm>
            <a:off x="5397500" y="1981200"/>
            <a:ext cx="1982788" cy="2578100"/>
          </a:xfrm>
          <a:prstGeom prst="rect">
            <a:avLst/>
          </a:prstGeom>
          <a:blipFill dpi="0" rotWithShape="1">
            <a:blip r:embed="rId9"/>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0" name="object 9"/>
          <p:cNvSpPr>
            <a:spLocks noChangeArrowheads="1"/>
          </p:cNvSpPr>
          <p:nvPr/>
        </p:nvSpPr>
        <p:spPr bwMode="auto">
          <a:xfrm>
            <a:off x="7553325" y="2054225"/>
            <a:ext cx="1411288" cy="1843088"/>
          </a:xfrm>
          <a:prstGeom prst="rect">
            <a:avLst/>
          </a:prstGeom>
          <a:blipFill dpi="0" rotWithShape="1">
            <a:blip r:embed="rId10"/>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1" name="object 10"/>
          <p:cNvSpPr>
            <a:spLocks noChangeArrowheads="1"/>
          </p:cNvSpPr>
          <p:nvPr/>
        </p:nvSpPr>
        <p:spPr bwMode="auto">
          <a:xfrm>
            <a:off x="7929563" y="3387725"/>
            <a:ext cx="1214437" cy="925513"/>
          </a:xfrm>
          <a:prstGeom prst="rect">
            <a:avLst/>
          </a:prstGeom>
          <a:blipFill dpi="0" rotWithShape="1">
            <a:blip r:embed="rId11"/>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2" name="object 11"/>
          <p:cNvSpPr>
            <a:spLocks noChangeArrowheads="1"/>
          </p:cNvSpPr>
          <p:nvPr/>
        </p:nvSpPr>
        <p:spPr bwMode="auto">
          <a:xfrm>
            <a:off x="5072063" y="1366838"/>
            <a:ext cx="1138237" cy="871537"/>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3" name="object 12"/>
          <p:cNvSpPr>
            <a:spLocks noChangeArrowheads="1"/>
          </p:cNvSpPr>
          <p:nvPr/>
        </p:nvSpPr>
        <p:spPr bwMode="auto">
          <a:xfrm>
            <a:off x="357188" y="4705350"/>
            <a:ext cx="4164012" cy="1009650"/>
          </a:xfrm>
          <a:prstGeom prst="rect">
            <a:avLst/>
          </a:prstGeom>
          <a:blipFill dpi="0" rotWithShape="1">
            <a:blip r:embed="rId1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4" name="object 13"/>
          <p:cNvSpPr>
            <a:spLocks noChangeArrowheads="1"/>
          </p:cNvSpPr>
          <p:nvPr/>
        </p:nvSpPr>
        <p:spPr bwMode="auto">
          <a:xfrm>
            <a:off x="395288" y="4799013"/>
            <a:ext cx="4032250" cy="876300"/>
          </a:xfrm>
          <a:prstGeom prst="rect">
            <a:avLst/>
          </a:prstGeom>
          <a:blipFill dpi="0" rotWithShape="1">
            <a:blip r:embed="rId1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5" name="object 14"/>
          <p:cNvSpPr>
            <a:spLocks/>
          </p:cNvSpPr>
          <p:nvPr/>
        </p:nvSpPr>
        <p:spPr bwMode="auto">
          <a:xfrm>
            <a:off x="395288" y="4799013"/>
            <a:ext cx="4032250" cy="876300"/>
          </a:xfrm>
          <a:custGeom>
            <a:avLst/>
            <a:gdLst>
              <a:gd name="T0" fmla="*/ 4031240 w 4032453"/>
              <a:gd name="T1" fmla="*/ 0 h 876604"/>
              <a:gd name="T2" fmla="*/ 2015595 w 4032453"/>
              <a:gd name="T3" fmla="*/ 874781 h 876604"/>
              <a:gd name="T4" fmla="*/ 0 w 4032453"/>
              <a:gd name="T5" fmla="*/ 0 h 876604"/>
              <a:gd name="T6" fmla="*/ 4031240 w 4032453"/>
              <a:gd name="T7" fmla="*/ 0 h 876604"/>
              <a:gd name="T8" fmla="*/ 0 60000 65536"/>
              <a:gd name="T9" fmla="*/ 0 60000 65536"/>
              <a:gd name="T10" fmla="*/ 0 60000 65536"/>
              <a:gd name="T11" fmla="*/ 0 60000 65536"/>
              <a:gd name="T12" fmla="*/ 0 w 4032453"/>
              <a:gd name="T13" fmla="*/ 0 h 876604"/>
              <a:gd name="T14" fmla="*/ 4032453 w 4032453"/>
              <a:gd name="T15" fmla="*/ 876604 h 876604"/>
            </a:gdLst>
            <a:ahLst/>
            <a:cxnLst>
              <a:cxn ang="T8">
                <a:pos x="T0" y="T1"/>
              </a:cxn>
              <a:cxn ang="T9">
                <a:pos x="T2" y="T3"/>
              </a:cxn>
              <a:cxn ang="T10">
                <a:pos x="T4" y="T5"/>
              </a:cxn>
              <a:cxn ang="T11">
                <a:pos x="T6" y="T7"/>
              </a:cxn>
            </a:cxnLst>
            <a:rect l="T12" t="T13" r="T14" b="T15"/>
            <a:pathLst>
              <a:path w="4032453" h="876604">
                <a:moveTo>
                  <a:pt x="4032453" y="0"/>
                </a:moveTo>
                <a:lnTo>
                  <a:pt x="2016201" y="876604"/>
                </a:lnTo>
                <a:lnTo>
                  <a:pt x="0" y="0"/>
                </a:lnTo>
                <a:lnTo>
                  <a:pt x="4032453" y="0"/>
                </a:lnTo>
                <a:close/>
              </a:path>
            </a:pathLst>
          </a:custGeom>
          <a:noFill/>
          <a:ln w="25400">
            <a:solidFill>
              <a:srgbClr val="FF0000"/>
            </a:solidFill>
            <a:round/>
            <a:headEnd/>
            <a:tailEnd/>
          </a:ln>
        </p:spPr>
        <p:txBody>
          <a:bodyPr lIns="0" tIns="0" rIns="0" bIns="0">
            <a:spAutoFit/>
          </a:bodyPr>
          <a:lstStyle/>
          <a:p>
            <a:endParaRPr lang="ru-RU"/>
          </a:p>
        </p:txBody>
      </p:sp>
      <p:sp>
        <p:nvSpPr>
          <p:cNvPr id="15376" name="object 15"/>
          <p:cNvSpPr>
            <a:spLocks noChangeArrowheads="1"/>
          </p:cNvSpPr>
          <p:nvPr/>
        </p:nvSpPr>
        <p:spPr bwMode="auto">
          <a:xfrm>
            <a:off x="68263" y="5581650"/>
            <a:ext cx="4645025" cy="1143000"/>
          </a:xfrm>
          <a:prstGeom prst="rect">
            <a:avLst/>
          </a:prstGeom>
          <a:blipFill dpi="0" rotWithShape="1">
            <a:blip r:embed="rId1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7" name="object 16"/>
          <p:cNvSpPr>
            <a:spLocks noChangeArrowheads="1"/>
          </p:cNvSpPr>
          <p:nvPr/>
        </p:nvSpPr>
        <p:spPr bwMode="auto">
          <a:xfrm>
            <a:off x="107950" y="5675313"/>
            <a:ext cx="4513263" cy="1009650"/>
          </a:xfrm>
          <a:prstGeom prst="rect">
            <a:avLst/>
          </a:prstGeom>
          <a:blipFill dpi="0" rotWithShape="1">
            <a:blip r:embed="rId1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8" name="object 17"/>
          <p:cNvSpPr>
            <a:spLocks/>
          </p:cNvSpPr>
          <p:nvPr/>
        </p:nvSpPr>
        <p:spPr bwMode="auto">
          <a:xfrm>
            <a:off x="107950" y="5675313"/>
            <a:ext cx="4513263" cy="1009650"/>
          </a:xfrm>
          <a:custGeom>
            <a:avLst/>
            <a:gdLst>
              <a:gd name="T0" fmla="*/ 0 w 4513771"/>
              <a:gd name="T1" fmla="*/ 169564 h 1008113"/>
              <a:gd name="T2" fmla="*/ 5558 w 4513771"/>
              <a:gd name="T3" fmla="*/ 126123 h 1008113"/>
              <a:gd name="T4" fmla="*/ 21294 w 4513771"/>
              <a:gd name="T5" fmla="*/ 86857 h 1008113"/>
              <a:gd name="T6" fmla="*/ 45770 w 4513771"/>
              <a:gd name="T7" fmla="*/ 53207 h 1008113"/>
              <a:gd name="T8" fmla="*/ 77566 w 4513771"/>
              <a:gd name="T9" fmla="*/ 26607 h 1008113"/>
              <a:gd name="T10" fmla="*/ 115262 w 4513771"/>
              <a:gd name="T11" fmla="*/ 8501 h 1008113"/>
              <a:gd name="T12" fmla="*/ 157427 w 4513771"/>
              <a:gd name="T13" fmla="*/ 321 h 1008113"/>
              <a:gd name="T14" fmla="*/ 4342822 w 4513771"/>
              <a:gd name="T15" fmla="*/ 0 h 1008113"/>
              <a:gd name="T16" fmla="*/ 4357548 w 4513771"/>
              <a:gd name="T17" fmla="*/ 641 h 1008113"/>
              <a:gd name="T18" fmla="*/ 4399356 w 4513771"/>
              <a:gd name="T19" fmla="*/ 9840 h 1008113"/>
              <a:gd name="T20" fmla="*/ 4436536 w 4513771"/>
              <a:gd name="T21" fmla="*/ 28832 h 1008113"/>
              <a:gd name="T22" fmla="*/ 4467692 w 4513771"/>
              <a:gd name="T23" fmla="*/ 56173 h 1008113"/>
              <a:gd name="T24" fmla="*/ 4491373 w 4513771"/>
              <a:gd name="T25" fmla="*/ 90430 h 1008113"/>
              <a:gd name="T26" fmla="*/ 4506188 w 4513771"/>
              <a:gd name="T27" fmla="*/ 130163 h 1008113"/>
              <a:gd name="T28" fmla="*/ 4510723 w 4513771"/>
              <a:gd name="T29" fmla="*/ 847795 h 1008113"/>
              <a:gd name="T30" fmla="*/ 4510091 w 4513771"/>
              <a:gd name="T31" fmla="*/ 862647 h 1008113"/>
              <a:gd name="T32" fmla="*/ 4501000 w 4513771"/>
              <a:gd name="T33" fmla="*/ 904855 h 1008113"/>
              <a:gd name="T34" fmla="*/ 4482190 w 4513771"/>
              <a:gd name="T35" fmla="*/ 942412 h 1008113"/>
              <a:gd name="T36" fmla="*/ 4455130 w 4513771"/>
              <a:gd name="T37" fmla="*/ 973876 h 1008113"/>
              <a:gd name="T38" fmla="*/ 4421209 w 4513771"/>
              <a:gd name="T39" fmla="*/ 997806 h 1008113"/>
              <a:gd name="T40" fmla="*/ 4381862 w 4513771"/>
              <a:gd name="T41" fmla="*/ 1012766 h 1008113"/>
              <a:gd name="T42" fmla="*/ 167908 w 4513771"/>
              <a:gd name="T43" fmla="*/ 1017370 h 1008113"/>
              <a:gd name="T44" fmla="*/ 153200 w 4513771"/>
              <a:gd name="T45" fmla="*/ 1016728 h 1008113"/>
              <a:gd name="T46" fmla="*/ 111407 w 4513771"/>
              <a:gd name="T47" fmla="*/ 1007528 h 1008113"/>
              <a:gd name="T48" fmla="*/ 74220 w 4513771"/>
              <a:gd name="T49" fmla="*/ 988537 h 1008113"/>
              <a:gd name="T50" fmla="*/ 43064 w 4513771"/>
              <a:gd name="T51" fmla="*/ 961193 h 1008113"/>
              <a:gd name="T52" fmla="*/ 19371 w 4513771"/>
              <a:gd name="T53" fmla="*/ 926937 h 1008113"/>
              <a:gd name="T54" fmla="*/ 4555 w 4513771"/>
              <a:gd name="T55" fmla="*/ 887205 h 1008113"/>
              <a:gd name="T56" fmla="*/ 0 w 4513771"/>
              <a:gd name="T57" fmla="*/ 169564 h 1008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13771"/>
              <a:gd name="T88" fmla="*/ 0 h 1008113"/>
              <a:gd name="T89" fmla="*/ 4513771 w 4513771"/>
              <a:gd name="T90" fmla="*/ 1008113 h 1008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13771" h="1008113">
                <a:moveTo>
                  <a:pt x="0" y="168021"/>
                </a:moveTo>
                <a:lnTo>
                  <a:pt x="5564" y="124975"/>
                </a:lnTo>
                <a:lnTo>
                  <a:pt x="21306" y="86067"/>
                </a:lnTo>
                <a:lnTo>
                  <a:pt x="45800" y="52722"/>
                </a:lnTo>
                <a:lnTo>
                  <a:pt x="77620" y="26366"/>
                </a:lnTo>
                <a:lnTo>
                  <a:pt x="115340" y="8423"/>
                </a:lnTo>
                <a:lnTo>
                  <a:pt x="157535" y="321"/>
                </a:lnTo>
                <a:lnTo>
                  <a:pt x="4345750" y="0"/>
                </a:lnTo>
                <a:lnTo>
                  <a:pt x="4360476" y="635"/>
                </a:lnTo>
                <a:lnTo>
                  <a:pt x="4402310" y="9750"/>
                </a:lnTo>
                <a:lnTo>
                  <a:pt x="4439524" y="28568"/>
                </a:lnTo>
                <a:lnTo>
                  <a:pt x="4470695" y="55662"/>
                </a:lnTo>
                <a:lnTo>
                  <a:pt x="4494399" y="89607"/>
                </a:lnTo>
                <a:lnTo>
                  <a:pt x="4509214" y="128978"/>
                </a:lnTo>
                <a:lnTo>
                  <a:pt x="4513771" y="840079"/>
                </a:lnTo>
                <a:lnTo>
                  <a:pt x="4513136" y="854799"/>
                </a:lnTo>
                <a:lnTo>
                  <a:pt x="4504025" y="896623"/>
                </a:lnTo>
                <a:lnTo>
                  <a:pt x="4485215" y="933837"/>
                </a:lnTo>
                <a:lnTo>
                  <a:pt x="4458128" y="965014"/>
                </a:lnTo>
                <a:lnTo>
                  <a:pt x="4424186" y="988727"/>
                </a:lnTo>
                <a:lnTo>
                  <a:pt x="4384814" y="1003551"/>
                </a:lnTo>
                <a:lnTo>
                  <a:pt x="168022" y="1008113"/>
                </a:lnTo>
                <a:lnTo>
                  <a:pt x="153302" y="1007477"/>
                </a:lnTo>
                <a:lnTo>
                  <a:pt x="111479" y="998361"/>
                </a:lnTo>
                <a:lnTo>
                  <a:pt x="74268" y="979542"/>
                </a:lnTo>
                <a:lnTo>
                  <a:pt x="43094" y="952447"/>
                </a:lnTo>
                <a:lnTo>
                  <a:pt x="19383" y="918502"/>
                </a:lnTo>
                <a:lnTo>
                  <a:pt x="4561" y="879132"/>
                </a:lnTo>
                <a:lnTo>
                  <a:pt x="0" y="168021"/>
                </a:lnTo>
                <a:close/>
              </a:path>
            </a:pathLst>
          </a:custGeom>
          <a:noFill/>
          <a:ln w="25400">
            <a:solidFill>
              <a:srgbClr val="FF0000"/>
            </a:solidFill>
            <a:round/>
            <a:headEnd/>
            <a:tailEnd/>
          </a:ln>
        </p:spPr>
        <p:txBody>
          <a:bodyPr lIns="0" tIns="0" rIns="0" bIns="0">
            <a:spAutoFit/>
          </a:bodyPr>
          <a:lstStyle/>
          <a:p>
            <a:endParaRPr lang="ru-RU"/>
          </a:p>
        </p:txBody>
      </p:sp>
      <p:sp>
        <p:nvSpPr>
          <p:cNvPr id="15379" name="object 18"/>
          <p:cNvSpPr txBox="1">
            <a:spLocks noChangeArrowheads="1"/>
          </p:cNvSpPr>
          <p:nvPr/>
        </p:nvSpPr>
        <p:spPr bwMode="auto">
          <a:xfrm>
            <a:off x="346075" y="4460875"/>
            <a:ext cx="4033838" cy="2190750"/>
          </a:xfrm>
          <a:prstGeom prst="rect">
            <a:avLst/>
          </a:prstGeom>
          <a:noFill/>
          <a:ln w="9525">
            <a:noFill/>
            <a:miter lim="800000"/>
            <a:headEnd/>
            <a:tailEnd/>
          </a:ln>
        </p:spPr>
        <p:txBody>
          <a:bodyPr lIns="0" tIns="0" rIns="0" bIns="0">
            <a:spAutoFit/>
          </a:bodyPr>
          <a:lstStyle/>
          <a:p>
            <a:pPr marL="585788"/>
            <a:r>
              <a:rPr lang="ru-RU" b="1">
                <a:solidFill>
                  <a:srgbClr val="00AF50"/>
                </a:solidFill>
                <a:latin typeface="Calibri" pitchFamily="34" charset="0"/>
              </a:rPr>
              <a:t>ДОХОДЫ</a:t>
            </a:r>
            <a:endParaRPr lang="ru-RU">
              <a:latin typeface="Calibri" pitchFamily="34" charset="0"/>
            </a:endParaRPr>
          </a:p>
          <a:p>
            <a:pPr marL="585788" algn="ctr">
              <a:spcBef>
                <a:spcPts val="275"/>
              </a:spcBef>
            </a:pPr>
            <a:r>
              <a:rPr lang="ru-RU" b="1">
                <a:latin typeface="Calibri" pitchFamily="34" charset="0"/>
              </a:rPr>
              <a:t>ДЕФИЦИТ</a:t>
            </a:r>
            <a:endParaRPr lang="ru-RU">
              <a:latin typeface="Calibri" pitchFamily="34" charset="0"/>
            </a:endParaRPr>
          </a:p>
          <a:p>
            <a:pPr marL="585788" algn="ctr">
              <a:spcBef>
                <a:spcPts val="13"/>
              </a:spcBef>
            </a:pPr>
            <a:r>
              <a:rPr lang="ru-RU" sz="1700" b="1">
                <a:latin typeface="Calibri" pitchFamily="34" charset="0"/>
              </a:rPr>
              <a:t>Расходы &gt; Доходов</a:t>
            </a:r>
            <a:endParaRPr lang="ru-RU" sz="1700">
              <a:latin typeface="Calibri" pitchFamily="34" charset="0"/>
            </a:endParaRPr>
          </a:p>
          <a:p>
            <a:pPr marL="585788">
              <a:lnSpc>
                <a:spcPts val="1000"/>
              </a:lnSpc>
            </a:pPr>
            <a:endParaRPr lang="ru-RU" sz="1000">
              <a:latin typeface="Calibri" pitchFamily="34" charset="0"/>
            </a:endParaRPr>
          </a:p>
          <a:p>
            <a:pPr marL="585788">
              <a:lnSpc>
                <a:spcPts val="1000"/>
              </a:lnSpc>
            </a:pPr>
            <a:endParaRPr lang="ru-RU" sz="1000">
              <a:latin typeface="Calibri" pitchFamily="34" charset="0"/>
            </a:endParaRPr>
          </a:p>
          <a:p>
            <a:pPr marL="585788">
              <a:lnSpc>
                <a:spcPts val="1200"/>
              </a:lnSpc>
            </a:pPr>
            <a:endParaRPr lang="ru-RU" sz="1200">
              <a:latin typeface="Calibri" pitchFamily="34" charset="0"/>
            </a:endParaRPr>
          </a:p>
          <a:p>
            <a:pPr marL="585788" algn="ctr"/>
            <a:r>
              <a:rPr lang="ru-RU" sz="1500" b="1">
                <a:latin typeface="Calibri" pitchFamily="34"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или взять в долг.</a:t>
            </a:r>
            <a:endParaRPr lang="ru-RU" sz="1500">
              <a:latin typeface="Calibri" pitchFamily="34" charset="0"/>
            </a:endParaRPr>
          </a:p>
        </p:txBody>
      </p:sp>
      <p:sp>
        <p:nvSpPr>
          <p:cNvPr id="15380" name="object 19"/>
          <p:cNvSpPr txBox="1">
            <a:spLocks noChangeArrowheads="1"/>
          </p:cNvSpPr>
          <p:nvPr/>
        </p:nvSpPr>
        <p:spPr bwMode="auto">
          <a:xfrm>
            <a:off x="2774950" y="1633538"/>
            <a:ext cx="992188" cy="298450"/>
          </a:xfrm>
          <a:prstGeom prst="rect">
            <a:avLst/>
          </a:prstGeom>
          <a:noFill/>
          <a:ln w="9525">
            <a:noFill/>
            <a:miter lim="800000"/>
            <a:headEnd/>
            <a:tailEnd/>
          </a:ln>
        </p:spPr>
        <p:txBody>
          <a:bodyPr lIns="0" tIns="0" rIns="0" bIns="0">
            <a:spAutoFit/>
          </a:bodyPr>
          <a:lstStyle/>
          <a:p>
            <a:pPr marL="12700"/>
            <a:r>
              <a:rPr lang="ru-RU" b="1">
                <a:solidFill>
                  <a:srgbClr val="C00000"/>
                </a:solidFill>
                <a:latin typeface="Calibri" pitchFamily="34" charset="0"/>
              </a:rPr>
              <a:t>РАСХОДЫ</a:t>
            </a:r>
            <a:endParaRPr lang="ru-RU">
              <a:latin typeface="Calibri" pitchFamily="34" charset="0"/>
            </a:endParaRPr>
          </a:p>
        </p:txBody>
      </p:sp>
      <p:sp>
        <p:nvSpPr>
          <p:cNvPr id="15381" name="object 20"/>
          <p:cNvSpPr txBox="1">
            <a:spLocks noChangeArrowheads="1"/>
          </p:cNvSpPr>
          <p:nvPr/>
        </p:nvSpPr>
        <p:spPr bwMode="auto">
          <a:xfrm>
            <a:off x="5086350" y="4438650"/>
            <a:ext cx="3675063" cy="2100263"/>
          </a:xfrm>
          <a:prstGeom prst="rect">
            <a:avLst/>
          </a:prstGeom>
          <a:noFill/>
          <a:ln w="9525">
            <a:noFill/>
            <a:miter lim="800000"/>
            <a:headEnd/>
            <a:tailEnd/>
          </a:ln>
        </p:spPr>
        <p:txBody>
          <a:bodyPr lIns="0" tIns="0" rIns="0" bIns="0">
            <a:spAutoFit/>
          </a:bodyPr>
          <a:lstStyle/>
          <a:p>
            <a:pPr marL="1003300"/>
            <a:r>
              <a:rPr lang="ru-RU" b="1">
                <a:solidFill>
                  <a:srgbClr val="00AF50"/>
                </a:solidFill>
                <a:latin typeface="Calibri" pitchFamily="34" charset="0"/>
              </a:rPr>
              <a:t>ДОХОДЫ</a:t>
            </a:r>
            <a:endParaRPr lang="en-US">
              <a:latin typeface="Calibri" pitchFamily="34" charset="0"/>
            </a:endParaRPr>
          </a:p>
          <a:p>
            <a:pPr marL="1003300"/>
            <a:endParaRPr lang="en-US" b="1">
              <a:latin typeface="Calibri" pitchFamily="34" charset="0"/>
            </a:endParaRPr>
          </a:p>
          <a:p>
            <a:pPr marL="1003300"/>
            <a:r>
              <a:rPr lang="ru-RU" b="1">
                <a:latin typeface="Calibri" pitchFamily="34" charset="0"/>
              </a:rPr>
              <a:t>ПРОФИЦИТ</a:t>
            </a:r>
            <a:endParaRPr lang="ru-RU">
              <a:latin typeface="Calibri" pitchFamily="34" charset="0"/>
            </a:endParaRPr>
          </a:p>
          <a:p>
            <a:pPr marL="1003300">
              <a:spcBef>
                <a:spcPts val="13"/>
              </a:spcBef>
            </a:pPr>
            <a:r>
              <a:rPr lang="ru-RU" sz="1700" b="1">
                <a:latin typeface="Calibri" pitchFamily="34" charset="0"/>
              </a:rPr>
              <a:t>Доходы &gt; Расходов</a:t>
            </a:r>
            <a:endParaRPr lang="ru-RU" sz="1700">
              <a:latin typeface="Calibri" pitchFamily="34" charset="0"/>
            </a:endParaRPr>
          </a:p>
          <a:p>
            <a:pPr marL="1003300">
              <a:lnSpc>
                <a:spcPts val="1000"/>
              </a:lnSpc>
            </a:pPr>
            <a:endParaRPr lang="en-US" sz="1000">
              <a:latin typeface="Calibri" pitchFamily="34" charset="0"/>
            </a:endParaRPr>
          </a:p>
          <a:p>
            <a:pPr marL="1003300">
              <a:lnSpc>
                <a:spcPts val="1000"/>
              </a:lnSpc>
            </a:pPr>
            <a:endParaRPr lang="ru-RU" sz="1000">
              <a:latin typeface="Calibri" pitchFamily="34" charset="0"/>
            </a:endParaRPr>
          </a:p>
          <a:p>
            <a:pPr marL="1003300" algn="ctr">
              <a:lnSpc>
                <a:spcPts val="1000"/>
              </a:lnSpc>
            </a:pPr>
            <a:r>
              <a:rPr lang="ru-RU" sz="1500" b="1">
                <a:latin typeface="Calibri" pitchFamily="34" charset="0"/>
              </a:rPr>
              <a:t>При превышении доходов над расходами принимается решение, как их использовать (например, накапливать резервы, остатки, погашать долг).</a:t>
            </a:r>
          </a:p>
        </p:txBody>
      </p:sp>
      <p:sp>
        <p:nvSpPr>
          <p:cNvPr id="15382" name="object 21"/>
          <p:cNvSpPr txBox="1">
            <a:spLocks noChangeArrowheads="1"/>
          </p:cNvSpPr>
          <p:nvPr/>
        </p:nvSpPr>
        <p:spPr bwMode="auto">
          <a:xfrm>
            <a:off x="7813675" y="1612900"/>
            <a:ext cx="992188" cy="298450"/>
          </a:xfrm>
          <a:prstGeom prst="rect">
            <a:avLst/>
          </a:prstGeom>
          <a:noFill/>
          <a:ln w="9525">
            <a:noFill/>
            <a:miter lim="800000"/>
            <a:headEnd/>
            <a:tailEnd/>
          </a:ln>
        </p:spPr>
        <p:txBody>
          <a:bodyPr lIns="0" tIns="0" rIns="0" bIns="0">
            <a:spAutoFit/>
          </a:bodyPr>
          <a:lstStyle/>
          <a:p>
            <a:pPr marL="12700"/>
            <a:r>
              <a:rPr lang="ru-RU" b="1">
                <a:solidFill>
                  <a:srgbClr val="C00000"/>
                </a:solidFill>
                <a:latin typeface="Calibri" pitchFamily="34" charset="0"/>
              </a:rPr>
              <a:t>РАСХОДЫ</a:t>
            </a:r>
            <a:endParaRPr lang="ru-RU">
              <a:latin typeface="Calibri" pitchFamily="34" charset="0"/>
            </a:endParaRPr>
          </a:p>
        </p:txBody>
      </p:sp>
      <p:sp>
        <p:nvSpPr>
          <p:cNvPr id="15383" name="object 22"/>
          <p:cNvSpPr>
            <a:spLocks noChangeArrowheads="1"/>
          </p:cNvSpPr>
          <p:nvPr/>
        </p:nvSpPr>
        <p:spPr bwMode="auto">
          <a:xfrm>
            <a:off x="4965700" y="4705350"/>
            <a:ext cx="4162425" cy="274638"/>
          </a:xfrm>
          <a:prstGeom prst="rect">
            <a:avLst/>
          </a:prstGeom>
          <a:blipFill dpi="0" rotWithShape="1">
            <a:blip r:embed="rId16"/>
            <a:srcRect/>
            <a:stretch>
              <a:fillRect/>
            </a:stretch>
          </a:blipFill>
          <a:ln w="9525">
            <a:noFill/>
            <a:miter lim="800000"/>
            <a:headEnd/>
            <a:tailEnd/>
          </a:ln>
        </p:spPr>
        <p:txBody>
          <a:bodyPr lIns="0" tIns="0" rIns="0" bIns="0">
            <a:spAutoFit/>
          </a:bodyPr>
          <a:lstStyle/>
          <a:p>
            <a:endParaRPr lang="ru-RU" b="1"/>
          </a:p>
        </p:txBody>
      </p:sp>
      <p:sp>
        <p:nvSpPr>
          <p:cNvPr id="15384" name="object 27"/>
          <p:cNvSpPr>
            <a:spLocks/>
          </p:cNvSpPr>
          <p:nvPr/>
        </p:nvSpPr>
        <p:spPr bwMode="auto">
          <a:xfrm>
            <a:off x="4811713" y="5675313"/>
            <a:ext cx="4224337" cy="1009650"/>
          </a:xfrm>
          <a:custGeom>
            <a:avLst/>
            <a:gdLst>
              <a:gd name="T0" fmla="*/ 0 w 4224273"/>
              <a:gd name="T1" fmla="*/ 169564 h 1008113"/>
              <a:gd name="T2" fmla="*/ 5561 w 4224273"/>
              <a:gd name="T3" fmla="*/ 126123 h 1008113"/>
              <a:gd name="T4" fmla="*/ 21297 w 4224273"/>
              <a:gd name="T5" fmla="*/ 86857 h 1008113"/>
              <a:gd name="T6" fmla="*/ 45792 w 4224273"/>
              <a:gd name="T7" fmla="*/ 53207 h 1008113"/>
              <a:gd name="T8" fmla="*/ 77608 w 4224273"/>
              <a:gd name="T9" fmla="*/ 26606 h 1008113"/>
              <a:gd name="T10" fmla="*/ 115337 w 4224273"/>
              <a:gd name="T11" fmla="*/ 8501 h 1008113"/>
              <a:gd name="T12" fmla="*/ 157542 w 4224273"/>
              <a:gd name="T13" fmla="*/ 321 h 1008113"/>
              <a:gd name="T14" fmla="*/ 4056613 w 4224273"/>
              <a:gd name="T15" fmla="*/ 0 h 1008113"/>
              <a:gd name="T16" fmla="*/ 4071350 w 4224273"/>
              <a:gd name="T17" fmla="*/ 641 h 1008113"/>
              <a:gd name="T18" fmla="*/ 4113184 w 4224273"/>
              <a:gd name="T19" fmla="*/ 9840 h 1008113"/>
              <a:gd name="T20" fmla="*/ 4150399 w 4224273"/>
              <a:gd name="T21" fmla="*/ 28832 h 1008113"/>
              <a:gd name="T22" fmla="*/ 4181569 w 4224273"/>
              <a:gd name="T23" fmla="*/ 56173 h 1008113"/>
              <a:gd name="T24" fmla="*/ 4205285 w 4224273"/>
              <a:gd name="T25" fmla="*/ 90430 h 1008113"/>
              <a:gd name="T26" fmla="*/ 4220101 w 4224273"/>
              <a:gd name="T27" fmla="*/ 130163 h 1008113"/>
              <a:gd name="T28" fmla="*/ 4224657 w 4224273"/>
              <a:gd name="T29" fmla="*/ 847795 h 1008113"/>
              <a:gd name="T30" fmla="*/ 4224021 w 4224273"/>
              <a:gd name="T31" fmla="*/ 862647 h 1008113"/>
              <a:gd name="T32" fmla="*/ 4214909 w 4224273"/>
              <a:gd name="T33" fmla="*/ 904855 h 1008113"/>
              <a:gd name="T34" fmla="*/ 4196101 w 4224273"/>
              <a:gd name="T35" fmla="*/ 942412 h 1008113"/>
              <a:gd name="T36" fmla="*/ 4169003 w 4224273"/>
              <a:gd name="T37" fmla="*/ 973876 h 1008113"/>
              <a:gd name="T38" fmla="*/ 4135061 w 4224273"/>
              <a:gd name="T39" fmla="*/ 997806 h 1008113"/>
              <a:gd name="T40" fmla="*/ 4095688 w 4224273"/>
              <a:gd name="T41" fmla="*/ 1012766 h 1008113"/>
              <a:gd name="T42" fmla="*/ 168038 w 4224273"/>
              <a:gd name="T43" fmla="*/ 1017370 h 1008113"/>
              <a:gd name="T44" fmla="*/ 153307 w 4224273"/>
              <a:gd name="T45" fmla="*/ 1016728 h 1008113"/>
              <a:gd name="T46" fmla="*/ 111475 w 4224273"/>
              <a:gd name="T47" fmla="*/ 1007528 h 1008113"/>
              <a:gd name="T48" fmla="*/ 74256 w 4224273"/>
              <a:gd name="T49" fmla="*/ 988537 h 1008113"/>
              <a:gd name="T50" fmla="*/ 43086 w 4224273"/>
              <a:gd name="T51" fmla="*/ 961193 h 1008113"/>
              <a:gd name="T52" fmla="*/ 19375 w 4224273"/>
              <a:gd name="T53" fmla="*/ 926936 h 1008113"/>
              <a:gd name="T54" fmla="*/ 4559 w 4224273"/>
              <a:gd name="T55" fmla="*/ 887204 h 1008113"/>
              <a:gd name="T56" fmla="*/ 0 w 4224273"/>
              <a:gd name="T57" fmla="*/ 169564 h 1008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24273"/>
              <a:gd name="T88" fmla="*/ 0 h 1008113"/>
              <a:gd name="T89" fmla="*/ 4224273 w 4224273"/>
              <a:gd name="T90" fmla="*/ 1008113 h 1008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24273" h="1008113">
                <a:moveTo>
                  <a:pt x="0" y="168021"/>
                </a:moveTo>
                <a:lnTo>
                  <a:pt x="5561" y="124975"/>
                </a:lnTo>
                <a:lnTo>
                  <a:pt x="21297" y="86067"/>
                </a:lnTo>
                <a:lnTo>
                  <a:pt x="45786" y="52722"/>
                </a:lnTo>
                <a:lnTo>
                  <a:pt x="77602" y="26365"/>
                </a:lnTo>
                <a:lnTo>
                  <a:pt x="115325" y="8423"/>
                </a:lnTo>
                <a:lnTo>
                  <a:pt x="157530" y="321"/>
                </a:lnTo>
                <a:lnTo>
                  <a:pt x="4056252" y="0"/>
                </a:lnTo>
                <a:lnTo>
                  <a:pt x="4070978" y="635"/>
                </a:lnTo>
                <a:lnTo>
                  <a:pt x="4112812" y="9750"/>
                </a:lnTo>
                <a:lnTo>
                  <a:pt x="4150026" y="28568"/>
                </a:lnTo>
                <a:lnTo>
                  <a:pt x="4181197" y="55662"/>
                </a:lnTo>
                <a:lnTo>
                  <a:pt x="4204901" y="89607"/>
                </a:lnTo>
                <a:lnTo>
                  <a:pt x="4219716" y="128978"/>
                </a:lnTo>
                <a:lnTo>
                  <a:pt x="4224273" y="840079"/>
                </a:lnTo>
                <a:lnTo>
                  <a:pt x="4223638" y="854799"/>
                </a:lnTo>
                <a:lnTo>
                  <a:pt x="4214527" y="896623"/>
                </a:lnTo>
                <a:lnTo>
                  <a:pt x="4195717" y="933837"/>
                </a:lnTo>
                <a:lnTo>
                  <a:pt x="4168630" y="965014"/>
                </a:lnTo>
                <a:lnTo>
                  <a:pt x="4134688" y="988727"/>
                </a:lnTo>
                <a:lnTo>
                  <a:pt x="4095316" y="1003551"/>
                </a:lnTo>
                <a:lnTo>
                  <a:pt x="168020" y="1008113"/>
                </a:lnTo>
                <a:lnTo>
                  <a:pt x="153295" y="1007477"/>
                </a:lnTo>
                <a:lnTo>
                  <a:pt x="111463" y="998361"/>
                </a:lnTo>
                <a:lnTo>
                  <a:pt x="74250" y="979542"/>
                </a:lnTo>
                <a:lnTo>
                  <a:pt x="43080" y="952447"/>
                </a:lnTo>
                <a:lnTo>
                  <a:pt x="19375" y="918501"/>
                </a:lnTo>
                <a:lnTo>
                  <a:pt x="4559" y="879131"/>
                </a:lnTo>
                <a:lnTo>
                  <a:pt x="0" y="168021"/>
                </a:lnTo>
                <a:close/>
              </a:path>
            </a:pathLst>
          </a:custGeom>
          <a:noFill/>
          <a:ln w="25400">
            <a:solidFill>
              <a:srgbClr val="00AF50"/>
            </a:solidFill>
            <a:round/>
            <a:headEnd/>
            <a:tailEnd/>
          </a:ln>
        </p:spPr>
        <p:txBody>
          <a:bodyPr lIns="0" tIns="0" rIns="0" bIns="0">
            <a:spAutoFit/>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object 2"/>
          <p:cNvSpPr>
            <a:spLocks noChangeArrowheads="1"/>
          </p:cNvSpPr>
          <p:nvPr/>
        </p:nvSpPr>
        <p:spPr bwMode="auto">
          <a:xfrm>
            <a:off x="2424113" y="60325"/>
            <a:ext cx="4491037" cy="977900"/>
          </a:xfrm>
          <a:prstGeom prst="rect">
            <a:avLst/>
          </a:prstGeom>
          <a:blipFill dpi="0" rotWithShape="1">
            <a:blip r:embed="rId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86" name="object 3"/>
          <p:cNvSpPr>
            <a:spLocks noChangeArrowheads="1"/>
          </p:cNvSpPr>
          <p:nvPr/>
        </p:nvSpPr>
        <p:spPr bwMode="auto">
          <a:xfrm>
            <a:off x="277813" y="1517650"/>
            <a:ext cx="4205287" cy="2462213"/>
          </a:xfrm>
          <a:prstGeom prst="rect">
            <a:avLst/>
          </a:prstGeom>
          <a:blipFill dpi="0" rotWithShape="1">
            <a:blip r:embed="rId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87" name="object 4"/>
          <p:cNvSpPr>
            <a:spLocks noChangeArrowheads="1"/>
          </p:cNvSpPr>
          <p:nvPr/>
        </p:nvSpPr>
        <p:spPr bwMode="auto">
          <a:xfrm>
            <a:off x="392113" y="1241425"/>
            <a:ext cx="3963987" cy="784225"/>
          </a:xfrm>
          <a:prstGeom prst="rect">
            <a:avLst/>
          </a:prstGeom>
          <a:blipFill dpi="0" rotWithShape="1">
            <a:blip r:embed="rId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88" name="object 5"/>
          <p:cNvSpPr>
            <a:spLocks noChangeArrowheads="1"/>
          </p:cNvSpPr>
          <p:nvPr/>
        </p:nvSpPr>
        <p:spPr bwMode="auto">
          <a:xfrm>
            <a:off x="1497013" y="1320800"/>
            <a:ext cx="1722437" cy="679450"/>
          </a:xfrm>
          <a:prstGeom prst="rect">
            <a:avLst/>
          </a:prstGeom>
          <a:blipFill dpi="0" rotWithShape="1">
            <a:blip r:embed="rId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89" name="object 6"/>
          <p:cNvSpPr txBox="1">
            <a:spLocks noChangeArrowheads="1"/>
          </p:cNvSpPr>
          <p:nvPr/>
        </p:nvSpPr>
        <p:spPr bwMode="auto">
          <a:xfrm>
            <a:off x="1674813" y="1400175"/>
            <a:ext cx="1343025" cy="365125"/>
          </a:xfrm>
          <a:prstGeom prst="rect">
            <a:avLst/>
          </a:prstGeom>
          <a:noFill/>
          <a:ln w="9525">
            <a:noFill/>
            <a:miter lim="800000"/>
            <a:headEnd/>
            <a:tailEnd/>
          </a:ln>
        </p:spPr>
        <p:txBody>
          <a:bodyPr lIns="0" tIns="0" rIns="0" bIns="0">
            <a:spAutoFit/>
          </a:bodyPr>
          <a:lstStyle/>
          <a:p>
            <a:pPr marL="12700"/>
            <a:r>
              <a:rPr lang="ru-RU" sz="2400" b="1">
                <a:latin typeface="Calibri" pitchFamily="34" charset="0"/>
              </a:rPr>
              <a:t>ДЕФИЦИТ</a:t>
            </a:r>
            <a:endParaRPr lang="ru-RU" sz="2400">
              <a:latin typeface="Calibri" pitchFamily="34" charset="0"/>
            </a:endParaRPr>
          </a:p>
        </p:txBody>
      </p:sp>
      <p:sp>
        <p:nvSpPr>
          <p:cNvPr id="16390" name="object 8"/>
          <p:cNvSpPr>
            <a:spLocks noChangeArrowheads="1"/>
          </p:cNvSpPr>
          <p:nvPr/>
        </p:nvSpPr>
        <p:spPr bwMode="auto">
          <a:xfrm>
            <a:off x="4668838" y="1520825"/>
            <a:ext cx="4208462" cy="2459038"/>
          </a:xfrm>
          <a:prstGeom prst="rect">
            <a:avLst/>
          </a:prstGeom>
          <a:blipFill dpi="0" rotWithShape="1">
            <a:blip r:embed="rId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91" name="object 9"/>
          <p:cNvSpPr>
            <a:spLocks noChangeArrowheads="1"/>
          </p:cNvSpPr>
          <p:nvPr/>
        </p:nvSpPr>
        <p:spPr bwMode="auto">
          <a:xfrm>
            <a:off x="4835525" y="1246188"/>
            <a:ext cx="3949700" cy="784225"/>
          </a:xfrm>
          <a:prstGeom prst="rect">
            <a:avLst/>
          </a:prstGeom>
          <a:blipFill dpi="0" rotWithShape="1">
            <a:blip r:embed="rId7"/>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92" name="object 10"/>
          <p:cNvSpPr>
            <a:spLocks noChangeArrowheads="1"/>
          </p:cNvSpPr>
          <p:nvPr/>
        </p:nvSpPr>
        <p:spPr bwMode="auto">
          <a:xfrm>
            <a:off x="5829300" y="1325563"/>
            <a:ext cx="1933575" cy="679450"/>
          </a:xfrm>
          <a:prstGeom prst="rect">
            <a:avLst/>
          </a:prstGeom>
          <a:blipFill dpi="0" rotWithShape="1">
            <a:blip r:embed="rId8"/>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93" name="object 11"/>
          <p:cNvSpPr txBox="1">
            <a:spLocks noChangeArrowheads="1"/>
          </p:cNvSpPr>
          <p:nvPr/>
        </p:nvSpPr>
        <p:spPr bwMode="auto">
          <a:xfrm>
            <a:off x="6007100" y="1404938"/>
            <a:ext cx="1555750" cy="365125"/>
          </a:xfrm>
          <a:prstGeom prst="rect">
            <a:avLst/>
          </a:prstGeom>
          <a:noFill/>
          <a:ln w="9525">
            <a:noFill/>
            <a:miter lim="800000"/>
            <a:headEnd/>
            <a:tailEnd/>
          </a:ln>
        </p:spPr>
        <p:txBody>
          <a:bodyPr lIns="0" tIns="0" rIns="0" bIns="0">
            <a:spAutoFit/>
          </a:bodyPr>
          <a:lstStyle/>
          <a:p>
            <a:pPr marL="12700"/>
            <a:r>
              <a:rPr lang="ru-RU" sz="2400" b="1">
                <a:latin typeface="Calibri" pitchFamily="34" charset="0"/>
              </a:rPr>
              <a:t>ПРОФИЦИТ</a:t>
            </a:r>
            <a:endParaRPr lang="ru-RU" sz="2400">
              <a:latin typeface="Calibri" pitchFamily="34" charset="0"/>
            </a:endParaRPr>
          </a:p>
        </p:txBody>
      </p:sp>
      <p:sp>
        <p:nvSpPr>
          <p:cNvPr id="16394" name="object 13"/>
          <p:cNvSpPr>
            <a:spLocks noChangeArrowheads="1"/>
          </p:cNvSpPr>
          <p:nvPr/>
        </p:nvSpPr>
        <p:spPr bwMode="auto">
          <a:xfrm>
            <a:off x="452438" y="2093913"/>
            <a:ext cx="3783012" cy="701675"/>
          </a:xfrm>
          <a:prstGeom prst="rect">
            <a:avLst/>
          </a:prstGeom>
          <a:blipFill dpi="0" rotWithShape="1">
            <a:blip r:embed="rId9"/>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95" name="object 14"/>
          <p:cNvSpPr>
            <a:spLocks noChangeArrowheads="1"/>
          </p:cNvSpPr>
          <p:nvPr/>
        </p:nvSpPr>
        <p:spPr bwMode="auto">
          <a:xfrm>
            <a:off x="444500" y="2894013"/>
            <a:ext cx="3781425" cy="701675"/>
          </a:xfrm>
          <a:prstGeom prst="rect">
            <a:avLst/>
          </a:prstGeom>
          <a:blipFill dpi="0" rotWithShape="1">
            <a:blip r:embed="rId10"/>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96" name="object 15"/>
          <p:cNvSpPr txBox="1">
            <a:spLocks noChangeArrowheads="1"/>
          </p:cNvSpPr>
          <p:nvPr/>
        </p:nvSpPr>
        <p:spPr bwMode="auto">
          <a:xfrm>
            <a:off x="592138" y="2260600"/>
            <a:ext cx="2814637" cy="1162050"/>
          </a:xfrm>
          <a:prstGeom prst="rect">
            <a:avLst/>
          </a:prstGeom>
          <a:noFill/>
          <a:ln w="9525">
            <a:noFill/>
            <a:miter lim="800000"/>
            <a:headEnd/>
            <a:tailEnd/>
          </a:ln>
        </p:spPr>
        <p:txBody>
          <a:bodyPr lIns="0" tIns="0" rIns="0" bIns="0">
            <a:spAutoFit/>
          </a:bodyPr>
          <a:lstStyle/>
          <a:p>
            <a:pPr marL="20638"/>
            <a:r>
              <a:rPr lang="ru-RU" sz="2200" b="1">
                <a:latin typeface="Calibri" pitchFamily="34" charset="0"/>
              </a:rPr>
              <a:t>Накопленные резервы</a:t>
            </a:r>
            <a:endParaRPr lang="ru-RU" sz="2200">
              <a:latin typeface="Calibri" pitchFamily="34" charset="0"/>
            </a:endParaRPr>
          </a:p>
          <a:p>
            <a:pPr marL="20638">
              <a:lnSpc>
                <a:spcPts val="650"/>
              </a:lnSpc>
              <a:spcBef>
                <a:spcPts val="13"/>
              </a:spcBef>
            </a:pPr>
            <a:endParaRPr lang="ru-RU" sz="600">
              <a:latin typeface="Calibri" pitchFamily="34" charset="0"/>
            </a:endParaRPr>
          </a:p>
          <a:p>
            <a:pPr marL="20638">
              <a:lnSpc>
                <a:spcPts val="1000"/>
              </a:lnSpc>
            </a:pPr>
            <a:endParaRPr lang="ru-RU" sz="1000">
              <a:latin typeface="Calibri" pitchFamily="34" charset="0"/>
            </a:endParaRPr>
          </a:p>
          <a:p>
            <a:pPr marL="20638">
              <a:lnSpc>
                <a:spcPts val="1000"/>
              </a:lnSpc>
            </a:pPr>
            <a:endParaRPr lang="ru-RU" sz="1000">
              <a:latin typeface="Calibri" pitchFamily="34" charset="0"/>
            </a:endParaRPr>
          </a:p>
          <a:p>
            <a:pPr marL="20638">
              <a:lnSpc>
                <a:spcPts val="1000"/>
              </a:lnSpc>
            </a:pPr>
            <a:endParaRPr lang="ru-RU" sz="1000">
              <a:latin typeface="Calibri" pitchFamily="34" charset="0"/>
            </a:endParaRPr>
          </a:p>
          <a:p>
            <a:pPr marL="20638"/>
            <a:r>
              <a:rPr lang="ru-RU" sz="2200" b="1">
                <a:latin typeface="Calibri" pitchFamily="34" charset="0"/>
              </a:rPr>
              <a:t>Государственный долг</a:t>
            </a:r>
            <a:endParaRPr lang="ru-RU" sz="2200">
              <a:latin typeface="Calibri" pitchFamily="34" charset="0"/>
            </a:endParaRPr>
          </a:p>
        </p:txBody>
      </p:sp>
      <p:sp>
        <p:nvSpPr>
          <p:cNvPr id="16397" name="object 16"/>
          <p:cNvSpPr>
            <a:spLocks noChangeArrowheads="1"/>
          </p:cNvSpPr>
          <p:nvPr/>
        </p:nvSpPr>
        <p:spPr bwMode="auto">
          <a:xfrm>
            <a:off x="3486150" y="2211388"/>
            <a:ext cx="427038" cy="471487"/>
          </a:xfrm>
          <a:prstGeom prst="rect">
            <a:avLst/>
          </a:prstGeom>
          <a:blipFill dpi="0" rotWithShape="1">
            <a:blip r:embed="rId11"/>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98" name="object 17"/>
          <p:cNvSpPr>
            <a:spLocks noChangeArrowheads="1"/>
          </p:cNvSpPr>
          <p:nvPr/>
        </p:nvSpPr>
        <p:spPr bwMode="auto">
          <a:xfrm>
            <a:off x="3486150" y="3006725"/>
            <a:ext cx="427038" cy="471488"/>
          </a:xfrm>
          <a:prstGeom prst="rect">
            <a:avLst/>
          </a:prstGeom>
          <a:blipFill dpi="0" rotWithShape="1">
            <a:blip r:embed="rId12"/>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99" name="object 18"/>
          <p:cNvSpPr>
            <a:spLocks noChangeArrowheads="1"/>
          </p:cNvSpPr>
          <p:nvPr/>
        </p:nvSpPr>
        <p:spPr bwMode="auto">
          <a:xfrm>
            <a:off x="4918075" y="2093913"/>
            <a:ext cx="3781425" cy="701675"/>
          </a:xfrm>
          <a:prstGeom prst="rect">
            <a:avLst/>
          </a:prstGeom>
          <a:blipFill dpi="0" rotWithShape="1">
            <a:blip r:embed="rId13"/>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400" name="object 19"/>
          <p:cNvSpPr>
            <a:spLocks noChangeArrowheads="1"/>
          </p:cNvSpPr>
          <p:nvPr/>
        </p:nvSpPr>
        <p:spPr bwMode="auto">
          <a:xfrm>
            <a:off x="4908550" y="2894013"/>
            <a:ext cx="3783013" cy="701675"/>
          </a:xfrm>
          <a:prstGeom prst="rect">
            <a:avLst/>
          </a:prstGeom>
          <a:blipFill dpi="0" rotWithShape="1">
            <a:blip r:embed="rId14"/>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401" name="object 20"/>
          <p:cNvSpPr txBox="1">
            <a:spLocks noChangeArrowheads="1"/>
          </p:cNvSpPr>
          <p:nvPr/>
        </p:nvSpPr>
        <p:spPr bwMode="auto">
          <a:xfrm>
            <a:off x="5057775" y="2260600"/>
            <a:ext cx="2813050" cy="1162050"/>
          </a:xfrm>
          <a:prstGeom prst="rect">
            <a:avLst/>
          </a:prstGeom>
          <a:noFill/>
          <a:ln w="9525">
            <a:noFill/>
            <a:miter lim="800000"/>
            <a:headEnd/>
            <a:tailEnd/>
          </a:ln>
        </p:spPr>
        <p:txBody>
          <a:bodyPr lIns="0" tIns="0" rIns="0" bIns="0">
            <a:spAutoFit/>
          </a:bodyPr>
          <a:lstStyle/>
          <a:p>
            <a:pPr marL="20638"/>
            <a:r>
              <a:rPr lang="ru-RU" sz="2200" b="1">
                <a:latin typeface="Calibri" pitchFamily="34" charset="0"/>
              </a:rPr>
              <a:t>Накопленные резервы</a:t>
            </a:r>
            <a:endParaRPr lang="ru-RU" sz="2200">
              <a:latin typeface="Calibri" pitchFamily="34" charset="0"/>
            </a:endParaRPr>
          </a:p>
          <a:p>
            <a:pPr marL="20638">
              <a:lnSpc>
                <a:spcPts val="650"/>
              </a:lnSpc>
              <a:spcBef>
                <a:spcPts val="13"/>
              </a:spcBef>
            </a:pPr>
            <a:endParaRPr lang="ru-RU" sz="600">
              <a:latin typeface="Calibri" pitchFamily="34" charset="0"/>
            </a:endParaRPr>
          </a:p>
          <a:p>
            <a:pPr marL="20638">
              <a:lnSpc>
                <a:spcPts val="1000"/>
              </a:lnSpc>
            </a:pPr>
            <a:endParaRPr lang="ru-RU" sz="1000">
              <a:latin typeface="Calibri" pitchFamily="34" charset="0"/>
            </a:endParaRPr>
          </a:p>
          <a:p>
            <a:pPr marL="20638">
              <a:lnSpc>
                <a:spcPts val="1000"/>
              </a:lnSpc>
            </a:pPr>
            <a:endParaRPr lang="ru-RU" sz="1000">
              <a:latin typeface="Calibri" pitchFamily="34" charset="0"/>
            </a:endParaRPr>
          </a:p>
          <a:p>
            <a:pPr marL="20638">
              <a:lnSpc>
                <a:spcPts val="1000"/>
              </a:lnSpc>
            </a:pPr>
            <a:endParaRPr lang="ru-RU" sz="1000">
              <a:latin typeface="Calibri" pitchFamily="34" charset="0"/>
            </a:endParaRPr>
          </a:p>
          <a:p>
            <a:pPr marL="20638"/>
            <a:r>
              <a:rPr lang="ru-RU" sz="2200" b="1">
                <a:latin typeface="Calibri" pitchFamily="34" charset="0"/>
              </a:rPr>
              <a:t>Государственный долг</a:t>
            </a:r>
            <a:endParaRPr lang="ru-RU" sz="2200">
              <a:latin typeface="Calibri" pitchFamily="34" charset="0"/>
            </a:endParaRPr>
          </a:p>
        </p:txBody>
      </p:sp>
      <p:sp>
        <p:nvSpPr>
          <p:cNvPr id="16402" name="object 21"/>
          <p:cNvSpPr>
            <a:spLocks noChangeArrowheads="1"/>
          </p:cNvSpPr>
          <p:nvPr/>
        </p:nvSpPr>
        <p:spPr bwMode="auto">
          <a:xfrm>
            <a:off x="7948613" y="2206625"/>
            <a:ext cx="430212" cy="469900"/>
          </a:xfrm>
          <a:prstGeom prst="rect">
            <a:avLst/>
          </a:prstGeom>
          <a:blipFill dpi="0" rotWithShape="1">
            <a:blip r:embed="rId15"/>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403" name="object 22"/>
          <p:cNvSpPr>
            <a:spLocks noChangeArrowheads="1"/>
          </p:cNvSpPr>
          <p:nvPr/>
        </p:nvSpPr>
        <p:spPr bwMode="auto">
          <a:xfrm>
            <a:off x="7948613" y="3013075"/>
            <a:ext cx="430212" cy="469900"/>
          </a:xfrm>
          <a:prstGeom prst="rect">
            <a:avLst/>
          </a:prstGeom>
          <a:blipFill dpi="0" rotWithShape="1">
            <a:blip r:embed="rId16"/>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404" name="object 23"/>
          <p:cNvSpPr txBox="1">
            <a:spLocks noChangeArrowheads="1"/>
          </p:cNvSpPr>
          <p:nvPr/>
        </p:nvSpPr>
        <p:spPr bwMode="auto">
          <a:xfrm>
            <a:off x="536575" y="4319588"/>
            <a:ext cx="3632200" cy="1492250"/>
          </a:xfrm>
          <a:prstGeom prst="rect">
            <a:avLst/>
          </a:prstGeom>
          <a:noFill/>
          <a:ln w="9525">
            <a:noFill/>
            <a:miter lim="800000"/>
            <a:headEnd/>
            <a:tailEnd/>
          </a:ln>
        </p:spPr>
        <p:txBody>
          <a:bodyPr lIns="0" tIns="0" rIns="0" bIns="0">
            <a:spAutoFit/>
          </a:bodyPr>
          <a:lstStyle/>
          <a:p>
            <a:pPr marL="12700" algn="ctr"/>
            <a:r>
              <a:rPr lang="ru-RU" sz="2400" b="1">
                <a:solidFill>
                  <a:srgbClr val="FF0000"/>
                </a:solidFill>
                <a:latin typeface="Calibri" pitchFamily="34" charset="0"/>
              </a:rPr>
              <a:t>При дефицитном бюджете растет долг и (или) снижаются остатки средств (накопления)</a:t>
            </a:r>
            <a:endParaRPr lang="ru-RU" sz="2400">
              <a:latin typeface="Calibri" pitchFamily="34" charset="0"/>
            </a:endParaRPr>
          </a:p>
        </p:txBody>
      </p:sp>
      <p:sp>
        <p:nvSpPr>
          <p:cNvPr id="16405" name="object 24"/>
          <p:cNvSpPr txBox="1">
            <a:spLocks noChangeArrowheads="1"/>
          </p:cNvSpPr>
          <p:nvPr/>
        </p:nvSpPr>
        <p:spPr bwMode="auto">
          <a:xfrm>
            <a:off x="4835525" y="4319588"/>
            <a:ext cx="3767138" cy="1492250"/>
          </a:xfrm>
          <a:prstGeom prst="rect">
            <a:avLst/>
          </a:prstGeom>
          <a:noFill/>
          <a:ln w="9525">
            <a:noFill/>
            <a:miter lim="800000"/>
            <a:headEnd/>
            <a:tailEnd/>
          </a:ln>
        </p:spPr>
        <p:txBody>
          <a:bodyPr lIns="0" tIns="0" rIns="0" bIns="0">
            <a:spAutoFit/>
          </a:bodyPr>
          <a:lstStyle/>
          <a:p>
            <a:pPr marL="12700" algn="ctr"/>
            <a:r>
              <a:rPr lang="ru-RU" sz="2400" b="1">
                <a:solidFill>
                  <a:srgbClr val="00AF50"/>
                </a:solidFill>
                <a:latin typeface="Calibri" pitchFamily="34" charset="0"/>
              </a:rPr>
              <a:t>При профицитном бюджете снижается долг или (или) растут остатки средств (накопления)</a:t>
            </a:r>
            <a:endParaRPr lang="ru-RU" sz="2400">
              <a:latin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lIns="0" tIns="0" rIns="0" bIns="0" rtlCol="0" anchor="ctr">
        <a:spAutoFit/>
      </a:bodyPr>
      <a:lstStyle>
        <a:defPPr algn="ctr">
          <a:defRPr dirty="0"/>
        </a:defPPr>
      </a:lstStyle>
    </a:spDef>
  </a:objectDefaults>
  <a:extraClrSchemeLst/>
</a:theme>
</file>

<file path=docProps/app.xml><?xml version="1.0" encoding="utf-8"?>
<Properties xmlns="http://schemas.openxmlformats.org/officeDocument/2006/extended-properties" xmlns:vt="http://schemas.openxmlformats.org/officeDocument/2006/docPropsVTypes">
  <Template/>
  <TotalTime>1815</TotalTime>
  <Words>2119</Words>
  <Application>Microsoft Office PowerPoint</Application>
  <PresentationFormat>Экран (4:3)</PresentationFormat>
  <Paragraphs>557</Paragraphs>
  <Slides>28</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0" baseType="lpstr">
      <vt:lpstr>Office Theme</vt:lpstr>
      <vt:lpstr>Лист</vt:lpstr>
      <vt:lpstr>Презентация PowerPoint</vt:lpstr>
      <vt:lpstr>Презентация PowerPoint</vt:lpstr>
      <vt:lpstr>Презентация PowerPoint</vt:lpstr>
      <vt:lpstr>Что такое бюджет?  Бюджет – это план доходов и расходов на определенный период   СОСТАВЛЕНИЕ ПРОЕКТА БЮДЖЕТА ОСНОВЫВАЕТСЯ НА: </vt:lpstr>
      <vt:lpstr>Презентация PowerPoint</vt:lpstr>
      <vt:lpstr>Презентация PowerPoint</vt:lpstr>
      <vt:lpstr>Презентация PowerPoint</vt:lpstr>
      <vt:lpstr>ДОХОДЫ – РАСХОДЫ = ДЕФИЦИТ (ПРОФИЦИТ)</vt:lpstr>
      <vt:lpstr>Презентация PowerPoint</vt:lpstr>
      <vt:lpstr>Презентация PowerPoint</vt:lpstr>
      <vt:lpstr>.</vt:lpstr>
      <vt:lpstr>Структура налоговых и неналоговых доходов бюджета Сухо-Березовского сельского поселения Бобровского муниципального района Воронежской области на 2023 год   (тыс.руб.)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cp:lastModifiedBy>
  <cp:revision>218</cp:revision>
  <cp:lastPrinted>2021-02-19T05:45:09Z</cp:lastPrinted>
  <dcterms:created xsi:type="dcterms:W3CDTF">2013-10-31T16:19:08Z</dcterms:created>
  <dcterms:modified xsi:type="dcterms:W3CDTF">2023-01-31T07:00:20Z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2013-10-31T00:00:00Z</vt:filetime>
  </property>
  <property fmtid="{D5CDD505-2E9C-101B-9397-08002B2CF9AE}" pid="3" name="LastSaved">
    <vt:filetime>2013-10-31T00:00:00Z</vt:filetime>
  </property>
</Properties>
</file>